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10058400" cy="5657850"/>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ter, Karen" initials="CK" lastIdx="1" clrIdx="0">
    <p:extLst>
      <p:ext uri="{19B8F6BF-5375-455C-9EA6-DF929625EA0E}">
        <p15:presenceInfo xmlns:p15="http://schemas.microsoft.com/office/powerpoint/2012/main" userId="S::karen.carter@empower-retirement.com::d823e9cb-5d67-45aa-8e64-29ff30a4fc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71" autoAdjust="0"/>
  </p:normalViewPr>
  <p:slideViewPr>
    <p:cSldViewPr>
      <p:cViewPr varScale="1">
        <p:scale>
          <a:sx n="106" d="100"/>
          <a:sy n="106" d="100"/>
        </p:scale>
        <p:origin x="858"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1126" cy="3674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438560" y="0"/>
            <a:ext cx="4161126" cy="367403"/>
          </a:xfrm>
          <a:prstGeom prst="rect">
            <a:avLst/>
          </a:prstGeom>
        </p:spPr>
        <p:txBody>
          <a:bodyPr vert="horz" lIns="91440" tIns="45720" rIns="91440" bIns="45720" rtlCol="0"/>
          <a:lstStyle>
            <a:lvl1pPr algn="r">
              <a:defRPr sz="1200"/>
            </a:lvl1pPr>
          </a:lstStyle>
          <a:p>
            <a:fld id="{365B4A78-CA81-4919-B28D-CA6D2A8BF90E}" type="datetimeFigureOut">
              <a:rPr lang="en-US" smtClean="0"/>
              <a:t>5/13/2021</a:t>
            </a:fld>
            <a:endParaRPr lang="en-US" dirty="0"/>
          </a:p>
        </p:txBody>
      </p:sp>
      <p:sp>
        <p:nvSpPr>
          <p:cNvPr id="4" name="Slide Image Placeholder 3"/>
          <p:cNvSpPr>
            <a:spLocks noGrp="1" noRot="1" noChangeAspect="1"/>
          </p:cNvSpPr>
          <p:nvPr>
            <p:ph type="sldImg" idx="2"/>
          </p:nvPr>
        </p:nvSpPr>
        <p:spPr>
          <a:xfrm>
            <a:off x="2608263" y="915988"/>
            <a:ext cx="4384675" cy="24669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60726" y="3520082"/>
            <a:ext cx="7679748" cy="288174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947799"/>
            <a:ext cx="4161126" cy="36740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438560" y="6947799"/>
            <a:ext cx="4161126" cy="367401"/>
          </a:xfrm>
          <a:prstGeom prst="rect">
            <a:avLst/>
          </a:prstGeom>
        </p:spPr>
        <p:txBody>
          <a:bodyPr vert="horz" lIns="91440" tIns="45720" rIns="91440" bIns="45720" rtlCol="0" anchor="b"/>
          <a:lstStyle>
            <a:lvl1pPr algn="r">
              <a:defRPr sz="1200"/>
            </a:lvl1pPr>
          </a:lstStyle>
          <a:p>
            <a:fld id="{5A92ED51-EF95-42B0-B3C5-23EFB4A6503A}" type="slidenum">
              <a:rPr lang="en-US" smtClean="0"/>
              <a:t>‹#›</a:t>
            </a:fld>
            <a:endParaRPr lang="en-US" dirty="0"/>
          </a:p>
        </p:txBody>
      </p:sp>
    </p:spTree>
    <p:extLst>
      <p:ext uri="{BB962C8B-B14F-4D97-AF65-F5344CB8AC3E}">
        <p14:creationId xmlns:p14="http://schemas.microsoft.com/office/powerpoint/2010/main" val="3462841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5A92ED51-EF95-42B0-B3C5-23EFB4A6503A}" type="slidenum">
              <a:rPr lang="en-US" smtClean="0"/>
              <a:t>1</a:t>
            </a:fld>
            <a:endParaRPr lang="en-US" dirty="0"/>
          </a:p>
        </p:txBody>
      </p:sp>
    </p:spTree>
    <p:extLst>
      <p:ext uri="{BB962C8B-B14F-4D97-AF65-F5344CB8AC3E}">
        <p14:creationId xmlns:p14="http://schemas.microsoft.com/office/powerpoint/2010/main" val="1213024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especially true underrepresented groups of employees. But they often times do not feel like they will be taken seriously as a client.</a:t>
            </a:r>
          </a:p>
        </p:txBody>
      </p:sp>
      <p:sp>
        <p:nvSpPr>
          <p:cNvPr id="4" name="Slide Number Placeholder 3"/>
          <p:cNvSpPr>
            <a:spLocks noGrp="1"/>
          </p:cNvSpPr>
          <p:nvPr>
            <p:ph type="sldNum" sz="quarter" idx="5"/>
          </p:nvPr>
        </p:nvSpPr>
        <p:spPr/>
        <p:txBody>
          <a:bodyPr/>
          <a:lstStyle/>
          <a:p>
            <a:fld id="{5A92ED51-EF95-42B0-B3C5-23EFB4A6503A}" type="slidenum">
              <a:rPr lang="en-US" smtClean="0"/>
              <a:t>10</a:t>
            </a:fld>
            <a:endParaRPr lang="en-US" dirty="0"/>
          </a:p>
        </p:txBody>
      </p:sp>
    </p:spTree>
    <p:extLst>
      <p:ext uri="{BB962C8B-B14F-4D97-AF65-F5344CB8AC3E}">
        <p14:creationId xmlns:p14="http://schemas.microsoft.com/office/powerpoint/2010/main" val="4288466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may cause they to turn to friends, family, and colleagues for advice. </a:t>
            </a:r>
          </a:p>
        </p:txBody>
      </p:sp>
      <p:sp>
        <p:nvSpPr>
          <p:cNvPr id="4" name="Slide Number Placeholder 3"/>
          <p:cNvSpPr>
            <a:spLocks noGrp="1"/>
          </p:cNvSpPr>
          <p:nvPr>
            <p:ph type="sldNum" sz="quarter" idx="5"/>
          </p:nvPr>
        </p:nvSpPr>
        <p:spPr/>
        <p:txBody>
          <a:bodyPr/>
          <a:lstStyle/>
          <a:p>
            <a:fld id="{5A92ED51-EF95-42B0-B3C5-23EFB4A6503A}" type="slidenum">
              <a:rPr lang="en-US" smtClean="0"/>
              <a:t>11</a:t>
            </a:fld>
            <a:endParaRPr lang="en-US" dirty="0"/>
          </a:p>
        </p:txBody>
      </p:sp>
    </p:spTree>
    <p:extLst>
      <p:ext uri="{BB962C8B-B14F-4D97-AF65-F5344CB8AC3E}">
        <p14:creationId xmlns:p14="http://schemas.microsoft.com/office/powerpoint/2010/main" val="786375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this adds up to difficulty with financial tasks.</a:t>
            </a:r>
          </a:p>
        </p:txBody>
      </p:sp>
      <p:sp>
        <p:nvSpPr>
          <p:cNvPr id="4" name="Slide Number Placeholder 3"/>
          <p:cNvSpPr>
            <a:spLocks noGrp="1"/>
          </p:cNvSpPr>
          <p:nvPr>
            <p:ph type="sldNum" sz="quarter" idx="5"/>
          </p:nvPr>
        </p:nvSpPr>
        <p:spPr/>
        <p:txBody>
          <a:bodyPr/>
          <a:lstStyle/>
          <a:p>
            <a:fld id="{5A92ED51-EF95-42B0-B3C5-23EFB4A6503A}" type="slidenum">
              <a:rPr lang="en-US" smtClean="0"/>
              <a:t>12</a:t>
            </a:fld>
            <a:endParaRPr lang="en-US" dirty="0"/>
          </a:p>
        </p:txBody>
      </p:sp>
    </p:spTree>
    <p:extLst>
      <p:ext uri="{BB962C8B-B14F-4D97-AF65-F5344CB8AC3E}">
        <p14:creationId xmlns:p14="http://schemas.microsoft.com/office/powerpoint/2010/main" val="1263108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13</a:t>
            </a:fld>
            <a:endParaRPr lang="en-US" dirty="0"/>
          </a:p>
        </p:txBody>
      </p:sp>
    </p:spTree>
    <p:extLst>
      <p:ext uri="{BB962C8B-B14F-4D97-AF65-F5344CB8AC3E}">
        <p14:creationId xmlns:p14="http://schemas.microsoft.com/office/powerpoint/2010/main" val="1844189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14</a:t>
            </a:fld>
            <a:endParaRPr lang="en-US" dirty="0"/>
          </a:p>
        </p:txBody>
      </p:sp>
    </p:spTree>
    <p:extLst>
      <p:ext uri="{BB962C8B-B14F-4D97-AF65-F5344CB8AC3E}">
        <p14:creationId xmlns:p14="http://schemas.microsoft.com/office/powerpoint/2010/main" val="3692990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15</a:t>
            </a:fld>
            <a:endParaRPr lang="en-US" dirty="0"/>
          </a:p>
        </p:txBody>
      </p:sp>
    </p:spTree>
    <p:extLst>
      <p:ext uri="{BB962C8B-B14F-4D97-AF65-F5344CB8AC3E}">
        <p14:creationId xmlns:p14="http://schemas.microsoft.com/office/powerpoint/2010/main" val="1002591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16</a:t>
            </a:fld>
            <a:endParaRPr lang="en-US" dirty="0"/>
          </a:p>
        </p:txBody>
      </p:sp>
    </p:spTree>
    <p:extLst>
      <p:ext uri="{BB962C8B-B14F-4D97-AF65-F5344CB8AC3E}">
        <p14:creationId xmlns:p14="http://schemas.microsoft.com/office/powerpoint/2010/main" val="2749086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17</a:t>
            </a:fld>
            <a:endParaRPr lang="en-US" dirty="0"/>
          </a:p>
        </p:txBody>
      </p:sp>
    </p:spTree>
    <p:extLst>
      <p:ext uri="{BB962C8B-B14F-4D97-AF65-F5344CB8AC3E}">
        <p14:creationId xmlns:p14="http://schemas.microsoft.com/office/powerpoint/2010/main" val="2247570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18</a:t>
            </a:fld>
            <a:endParaRPr lang="en-US" dirty="0"/>
          </a:p>
        </p:txBody>
      </p:sp>
    </p:spTree>
    <p:extLst>
      <p:ext uri="{BB962C8B-B14F-4D97-AF65-F5344CB8AC3E}">
        <p14:creationId xmlns:p14="http://schemas.microsoft.com/office/powerpoint/2010/main" val="1660798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19</a:t>
            </a:fld>
            <a:endParaRPr lang="en-US" dirty="0"/>
          </a:p>
        </p:txBody>
      </p:sp>
    </p:spTree>
    <p:extLst>
      <p:ext uri="{BB962C8B-B14F-4D97-AF65-F5344CB8AC3E}">
        <p14:creationId xmlns:p14="http://schemas.microsoft.com/office/powerpoint/2010/main" val="364373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2</a:t>
            </a:fld>
            <a:endParaRPr lang="en-US" dirty="0"/>
          </a:p>
        </p:txBody>
      </p:sp>
    </p:spTree>
    <p:extLst>
      <p:ext uri="{BB962C8B-B14F-4D97-AF65-F5344CB8AC3E}">
        <p14:creationId xmlns:p14="http://schemas.microsoft.com/office/powerpoint/2010/main" val="3466492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20</a:t>
            </a:fld>
            <a:endParaRPr lang="en-US" dirty="0"/>
          </a:p>
        </p:txBody>
      </p:sp>
    </p:spTree>
    <p:extLst>
      <p:ext uri="{BB962C8B-B14F-4D97-AF65-F5344CB8AC3E}">
        <p14:creationId xmlns:p14="http://schemas.microsoft.com/office/powerpoint/2010/main" val="812081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21</a:t>
            </a:fld>
            <a:endParaRPr lang="en-US" dirty="0"/>
          </a:p>
        </p:txBody>
      </p:sp>
    </p:spTree>
    <p:extLst>
      <p:ext uri="{BB962C8B-B14F-4D97-AF65-F5344CB8AC3E}">
        <p14:creationId xmlns:p14="http://schemas.microsoft.com/office/powerpoint/2010/main" val="40345054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22</a:t>
            </a:fld>
            <a:endParaRPr lang="en-US" dirty="0"/>
          </a:p>
        </p:txBody>
      </p:sp>
    </p:spTree>
    <p:extLst>
      <p:ext uri="{BB962C8B-B14F-4D97-AF65-F5344CB8AC3E}">
        <p14:creationId xmlns:p14="http://schemas.microsoft.com/office/powerpoint/2010/main" val="1462225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23</a:t>
            </a:fld>
            <a:endParaRPr lang="en-US" dirty="0"/>
          </a:p>
        </p:txBody>
      </p:sp>
    </p:spTree>
    <p:extLst>
      <p:ext uri="{BB962C8B-B14F-4D97-AF65-F5344CB8AC3E}">
        <p14:creationId xmlns:p14="http://schemas.microsoft.com/office/powerpoint/2010/main" val="42912426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24</a:t>
            </a:fld>
            <a:endParaRPr lang="en-US" dirty="0"/>
          </a:p>
        </p:txBody>
      </p:sp>
    </p:spTree>
    <p:extLst>
      <p:ext uri="{BB962C8B-B14F-4D97-AF65-F5344CB8AC3E}">
        <p14:creationId xmlns:p14="http://schemas.microsoft.com/office/powerpoint/2010/main" val="11618666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25</a:t>
            </a:fld>
            <a:endParaRPr lang="en-US" dirty="0"/>
          </a:p>
        </p:txBody>
      </p:sp>
    </p:spTree>
    <p:extLst>
      <p:ext uri="{BB962C8B-B14F-4D97-AF65-F5344CB8AC3E}">
        <p14:creationId xmlns:p14="http://schemas.microsoft.com/office/powerpoint/2010/main" val="39128098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26</a:t>
            </a:fld>
            <a:endParaRPr lang="en-US" dirty="0"/>
          </a:p>
        </p:txBody>
      </p:sp>
    </p:spTree>
    <p:extLst>
      <p:ext uri="{BB962C8B-B14F-4D97-AF65-F5344CB8AC3E}">
        <p14:creationId xmlns:p14="http://schemas.microsoft.com/office/powerpoint/2010/main" val="2026243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pandemic caused a lot of uncertainty when it came to the market and jobs. </a:t>
            </a:r>
          </a:p>
        </p:txBody>
      </p:sp>
      <p:sp>
        <p:nvSpPr>
          <p:cNvPr id="4" name="Slide Number Placeholder 3"/>
          <p:cNvSpPr>
            <a:spLocks noGrp="1"/>
          </p:cNvSpPr>
          <p:nvPr>
            <p:ph type="sldNum" sz="quarter" idx="5"/>
          </p:nvPr>
        </p:nvSpPr>
        <p:spPr/>
        <p:txBody>
          <a:bodyPr/>
          <a:lstStyle/>
          <a:p>
            <a:fld id="{5A92ED51-EF95-42B0-B3C5-23EFB4A6503A}" type="slidenum">
              <a:rPr lang="en-US" smtClean="0"/>
              <a:t>3</a:t>
            </a:fld>
            <a:endParaRPr lang="en-US" dirty="0"/>
          </a:p>
        </p:txBody>
      </p:sp>
    </p:spTree>
    <p:extLst>
      <p:ext uri="{BB962C8B-B14F-4D97-AF65-F5344CB8AC3E}">
        <p14:creationId xmlns:p14="http://schemas.microsoft.com/office/powerpoint/2010/main" val="2575876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confidence took a big hit. </a:t>
            </a:r>
          </a:p>
        </p:txBody>
      </p:sp>
      <p:sp>
        <p:nvSpPr>
          <p:cNvPr id="4" name="Slide Number Placeholder 3"/>
          <p:cNvSpPr>
            <a:spLocks noGrp="1"/>
          </p:cNvSpPr>
          <p:nvPr>
            <p:ph type="sldNum" sz="quarter" idx="5"/>
          </p:nvPr>
        </p:nvSpPr>
        <p:spPr/>
        <p:txBody>
          <a:bodyPr/>
          <a:lstStyle/>
          <a:p>
            <a:fld id="{5A92ED51-EF95-42B0-B3C5-23EFB4A6503A}" type="slidenum">
              <a:rPr lang="en-US" smtClean="0"/>
              <a:t>4</a:t>
            </a:fld>
            <a:endParaRPr lang="en-US" dirty="0"/>
          </a:p>
        </p:txBody>
      </p:sp>
    </p:spTree>
    <p:extLst>
      <p:ext uri="{BB962C8B-B14F-4D97-AF65-F5344CB8AC3E}">
        <p14:creationId xmlns:p14="http://schemas.microsoft.com/office/powerpoint/2010/main" val="171202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time, many people had to access money. So we wanted to find out, if people needed money, where did they plan to get it. We found that tapping retirement savings was a last resort.</a:t>
            </a:r>
          </a:p>
        </p:txBody>
      </p:sp>
      <p:sp>
        <p:nvSpPr>
          <p:cNvPr id="4" name="Slide Number Placeholder 3"/>
          <p:cNvSpPr>
            <a:spLocks noGrp="1"/>
          </p:cNvSpPr>
          <p:nvPr>
            <p:ph type="sldNum" sz="quarter" idx="5"/>
          </p:nvPr>
        </p:nvSpPr>
        <p:spPr/>
        <p:txBody>
          <a:bodyPr/>
          <a:lstStyle/>
          <a:p>
            <a:fld id="{5A92ED51-EF95-42B0-B3C5-23EFB4A6503A}" type="slidenum">
              <a:rPr lang="en-US" smtClean="0"/>
              <a:t>5</a:t>
            </a:fld>
            <a:endParaRPr lang="en-US" dirty="0"/>
          </a:p>
        </p:txBody>
      </p:sp>
    </p:spTree>
    <p:extLst>
      <p:ext uri="{BB962C8B-B14F-4D97-AF65-F5344CB8AC3E}">
        <p14:creationId xmlns:p14="http://schemas.microsoft.com/office/powerpoint/2010/main" val="1820656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6</a:t>
            </a:fld>
            <a:endParaRPr lang="en-US" dirty="0"/>
          </a:p>
        </p:txBody>
      </p:sp>
    </p:spTree>
    <p:extLst>
      <p:ext uri="{BB962C8B-B14F-4D97-AF65-F5344CB8AC3E}">
        <p14:creationId xmlns:p14="http://schemas.microsoft.com/office/powerpoint/2010/main" val="2742912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7</a:t>
            </a:fld>
            <a:endParaRPr lang="en-US" dirty="0"/>
          </a:p>
        </p:txBody>
      </p:sp>
    </p:spTree>
    <p:extLst>
      <p:ext uri="{BB962C8B-B14F-4D97-AF65-F5344CB8AC3E}">
        <p14:creationId xmlns:p14="http://schemas.microsoft.com/office/powerpoint/2010/main" val="2217060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saw in 2020, retirement investors lost confidence in the market while remaining steadfast in the retirement savings. As we move into a post-pandemic world, retirement investors plan to focus on spending less and savings more and…</a:t>
            </a:r>
          </a:p>
        </p:txBody>
      </p:sp>
      <p:sp>
        <p:nvSpPr>
          <p:cNvPr id="4" name="Slide Number Placeholder 3"/>
          <p:cNvSpPr>
            <a:spLocks noGrp="1"/>
          </p:cNvSpPr>
          <p:nvPr>
            <p:ph type="sldNum" sz="quarter" idx="5"/>
          </p:nvPr>
        </p:nvSpPr>
        <p:spPr/>
        <p:txBody>
          <a:bodyPr/>
          <a:lstStyle/>
          <a:p>
            <a:fld id="{5A92ED51-EF95-42B0-B3C5-23EFB4A6503A}" type="slidenum">
              <a:rPr lang="en-US" smtClean="0"/>
              <a:t>8</a:t>
            </a:fld>
            <a:endParaRPr lang="en-US" dirty="0"/>
          </a:p>
        </p:txBody>
      </p:sp>
    </p:spTree>
    <p:extLst>
      <p:ext uri="{BB962C8B-B14F-4D97-AF65-F5344CB8AC3E}">
        <p14:creationId xmlns:p14="http://schemas.microsoft.com/office/powerpoint/2010/main" val="3188679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5A92ED51-EF95-42B0-B3C5-23EFB4A6503A}" type="slidenum">
              <a:rPr lang="en-US" smtClean="0"/>
              <a:t>9</a:t>
            </a:fld>
            <a:endParaRPr lang="en-US" dirty="0"/>
          </a:p>
        </p:txBody>
      </p:sp>
    </p:spTree>
    <p:extLst>
      <p:ext uri="{BB962C8B-B14F-4D97-AF65-F5344CB8AC3E}">
        <p14:creationId xmlns:p14="http://schemas.microsoft.com/office/powerpoint/2010/main" val="2654051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EAEFF2"/>
          </a:solidFill>
        </p:spPr>
        <p:txBody>
          <a:bodyPr wrap="square" lIns="0" tIns="0" rIns="0" bIns="0" rtlCol="0"/>
          <a:lstStyle/>
          <a:p>
            <a:endParaRPr dirty="0"/>
          </a:p>
        </p:txBody>
      </p:sp>
      <p:sp>
        <p:nvSpPr>
          <p:cNvPr id="17" name="bg object 17"/>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18" name="bg object 18"/>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19" name="bg object 19"/>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2" name="Holder 2"/>
          <p:cNvSpPr>
            <a:spLocks noGrp="1"/>
          </p:cNvSpPr>
          <p:nvPr>
            <p:ph type="ctrTitle"/>
          </p:nvPr>
        </p:nvSpPr>
        <p:spPr>
          <a:xfrm>
            <a:off x="1556749" y="419708"/>
            <a:ext cx="6944901" cy="736600"/>
          </a:xfrm>
          <a:prstGeom prst="rect">
            <a:avLst/>
          </a:prstGeom>
        </p:spPr>
        <p:txBody>
          <a:bodyPr wrap="square" lIns="0" tIns="0" rIns="0" bIns="0">
            <a:spAutoFit/>
          </a:bodyPr>
          <a:lstStyle>
            <a:lvl1pPr>
              <a:defRPr sz="2200" b="1" i="0">
                <a:solidFill>
                  <a:srgbClr val="16214D"/>
                </a:solidFill>
                <a:latin typeface="Merriweather"/>
                <a:cs typeface="Merriweather"/>
              </a:defRPr>
            </a:lvl1pPr>
          </a:lstStyle>
          <a:p>
            <a:endParaRPr/>
          </a:p>
        </p:txBody>
      </p:sp>
      <p:sp>
        <p:nvSpPr>
          <p:cNvPr id="3" name="Holder 3"/>
          <p:cNvSpPr>
            <a:spLocks noGrp="1"/>
          </p:cNvSpPr>
          <p:nvPr>
            <p:ph type="subTitle" idx="4"/>
          </p:nvPr>
        </p:nvSpPr>
        <p:spPr>
          <a:xfrm>
            <a:off x="1508760" y="3168396"/>
            <a:ext cx="7040880" cy="14144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00" b="0" i="0">
                <a:solidFill>
                  <a:srgbClr val="414042"/>
                </a:solidFill>
                <a:latin typeface="OpenSans-Light"/>
                <a:cs typeface="OpenSans-Light"/>
              </a:defRPr>
            </a:lvl1p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r>
              <a:rPr spc="35" dirty="0"/>
              <a:t>FOR </a:t>
            </a:r>
            <a:r>
              <a:rPr spc="45" dirty="0"/>
              <a:t>FINANCIAL </a:t>
            </a:r>
            <a:r>
              <a:rPr spc="40" dirty="0"/>
              <a:t>PROFESSIONAL </a:t>
            </a:r>
            <a:r>
              <a:rPr spc="20" dirty="0"/>
              <a:t>USE</a:t>
            </a:r>
            <a:r>
              <a:rPr spc="145" dirty="0"/>
              <a:t> </a:t>
            </a:r>
            <a:r>
              <a:rPr spc="15" dirty="0"/>
              <a:t>ONLY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5/13/2021</a:t>
            </a:fld>
            <a:endParaRPr lang="en-US" dirty="0"/>
          </a:p>
        </p:txBody>
      </p:sp>
      <p:sp>
        <p:nvSpPr>
          <p:cNvPr id="6" name="Holder 6"/>
          <p:cNvSpPr>
            <a:spLocks noGrp="1"/>
          </p:cNvSpPr>
          <p:nvPr>
            <p:ph type="sldNum" sz="quarter" idx="7"/>
          </p:nvPr>
        </p:nvSpPr>
        <p:spPr/>
        <p:txBody>
          <a:bodyPr lIns="0" tIns="0" rIns="0" bIns="0"/>
          <a:lstStyle>
            <a:lvl1pPr>
              <a:defRPr sz="900" b="0" i="0">
                <a:solidFill>
                  <a:srgbClr val="414042"/>
                </a:solidFill>
                <a:latin typeface="OpenSans-Light"/>
                <a:cs typeface="OpenSans-Light"/>
              </a:defRPr>
            </a:lvl1pPr>
          </a:lstStyle>
          <a:p>
            <a:pPr marL="38100">
              <a:lnSpc>
                <a:spcPct val="100000"/>
              </a:lnSpc>
              <a:spcBef>
                <a:spcPts val="16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chemeClr val="bg1"/>
                </a:solidFill>
                <a:latin typeface="Merriweather"/>
                <a:cs typeface="Merriweather"/>
              </a:defRPr>
            </a:lvl1pPr>
          </a:lstStyle>
          <a:p>
            <a:endParaRPr/>
          </a:p>
        </p:txBody>
      </p:sp>
      <p:sp>
        <p:nvSpPr>
          <p:cNvPr id="3" name="Holder 3"/>
          <p:cNvSpPr>
            <a:spLocks noGrp="1"/>
          </p:cNvSpPr>
          <p:nvPr>
            <p:ph type="body" idx="1"/>
          </p:nvPr>
        </p:nvSpPr>
        <p:spPr/>
        <p:txBody>
          <a:bodyPr lIns="0" tIns="0" rIns="0" bIns="0"/>
          <a:lstStyle>
            <a:lvl1pPr>
              <a:defRPr sz="1800" b="1" i="0">
                <a:solidFill>
                  <a:srgbClr val="414042"/>
                </a:solidFill>
                <a:latin typeface="OpenSans-Semibold"/>
                <a:cs typeface="OpenSans-Semibold"/>
              </a:defRPr>
            </a:lvl1pPr>
          </a:lstStyle>
          <a:p>
            <a:endParaRPr/>
          </a:p>
        </p:txBody>
      </p:sp>
      <p:sp>
        <p:nvSpPr>
          <p:cNvPr id="4" name="Holder 4"/>
          <p:cNvSpPr>
            <a:spLocks noGrp="1"/>
          </p:cNvSpPr>
          <p:nvPr>
            <p:ph type="ftr" sz="quarter" idx="5"/>
          </p:nvPr>
        </p:nvSpPr>
        <p:spPr/>
        <p:txBody>
          <a:bodyPr lIns="0" tIns="0" rIns="0" bIns="0"/>
          <a:lstStyle>
            <a:lvl1pPr>
              <a:defRPr sz="900" b="0" i="0">
                <a:solidFill>
                  <a:srgbClr val="414042"/>
                </a:solidFill>
                <a:latin typeface="OpenSans-Light"/>
                <a:cs typeface="OpenSans-Light"/>
              </a:defRPr>
            </a:lvl1p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r>
              <a:rPr spc="35" dirty="0"/>
              <a:t>FOR </a:t>
            </a:r>
            <a:r>
              <a:rPr spc="45" dirty="0"/>
              <a:t>FINANCIAL </a:t>
            </a:r>
            <a:r>
              <a:rPr spc="40" dirty="0"/>
              <a:t>PROFESSIONAL </a:t>
            </a:r>
            <a:r>
              <a:rPr spc="20" dirty="0"/>
              <a:t>USE</a:t>
            </a:r>
            <a:r>
              <a:rPr spc="145" dirty="0"/>
              <a:t> </a:t>
            </a:r>
            <a:r>
              <a:rPr spc="15" dirty="0"/>
              <a:t>ONLY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5/13/2021</a:t>
            </a:fld>
            <a:endParaRPr lang="en-US" dirty="0"/>
          </a:p>
        </p:txBody>
      </p:sp>
      <p:sp>
        <p:nvSpPr>
          <p:cNvPr id="6" name="Holder 6"/>
          <p:cNvSpPr>
            <a:spLocks noGrp="1"/>
          </p:cNvSpPr>
          <p:nvPr>
            <p:ph type="sldNum" sz="quarter" idx="7"/>
          </p:nvPr>
        </p:nvSpPr>
        <p:spPr/>
        <p:txBody>
          <a:bodyPr lIns="0" tIns="0" rIns="0" bIns="0"/>
          <a:lstStyle>
            <a:lvl1pPr>
              <a:defRPr sz="900" b="0" i="0">
                <a:solidFill>
                  <a:srgbClr val="414042"/>
                </a:solidFill>
                <a:latin typeface="OpenSans-Light"/>
                <a:cs typeface="OpenSans-Light"/>
              </a:defRPr>
            </a:lvl1pPr>
          </a:lstStyle>
          <a:p>
            <a:pPr marL="38100">
              <a:lnSpc>
                <a:spcPct val="100000"/>
              </a:lnSpc>
              <a:spcBef>
                <a:spcPts val="16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023359" y="0"/>
            <a:ext cx="6035040" cy="5657850"/>
          </a:xfrm>
          <a:custGeom>
            <a:avLst/>
            <a:gdLst/>
            <a:ahLst/>
            <a:cxnLst/>
            <a:rect l="l" t="t" r="r" b="b"/>
            <a:pathLst>
              <a:path w="6035040" h="5657850">
                <a:moveTo>
                  <a:pt x="0" y="5657850"/>
                </a:moveTo>
                <a:lnTo>
                  <a:pt x="6035040" y="5657850"/>
                </a:lnTo>
                <a:lnTo>
                  <a:pt x="6035040" y="0"/>
                </a:lnTo>
                <a:lnTo>
                  <a:pt x="0" y="0"/>
                </a:lnTo>
                <a:lnTo>
                  <a:pt x="0" y="5657850"/>
                </a:lnTo>
                <a:close/>
              </a:path>
            </a:pathLst>
          </a:custGeom>
          <a:solidFill>
            <a:srgbClr val="EAEFF2"/>
          </a:solidFill>
        </p:spPr>
        <p:txBody>
          <a:bodyPr wrap="square" lIns="0" tIns="0" rIns="0" bIns="0" rtlCol="0"/>
          <a:lstStyle/>
          <a:p>
            <a:endParaRPr dirty="0"/>
          </a:p>
        </p:txBody>
      </p:sp>
      <p:sp>
        <p:nvSpPr>
          <p:cNvPr id="17" name="bg object 17"/>
          <p:cNvSpPr/>
          <p:nvPr/>
        </p:nvSpPr>
        <p:spPr>
          <a:xfrm>
            <a:off x="0" y="0"/>
            <a:ext cx="4023360" cy="5657850"/>
          </a:xfrm>
          <a:custGeom>
            <a:avLst/>
            <a:gdLst/>
            <a:ahLst/>
            <a:cxnLst/>
            <a:rect l="l" t="t" r="r" b="b"/>
            <a:pathLst>
              <a:path w="4023360" h="5657850">
                <a:moveTo>
                  <a:pt x="4023360" y="0"/>
                </a:moveTo>
                <a:lnTo>
                  <a:pt x="0" y="0"/>
                </a:lnTo>
                <a:lnTo>
                  <a:pt x="0" y="5657850"/>
                </a:lnTo>
                <a:lnTo>
                  <a:pt x="4023360" y="5657850"/>
                </a:lnTo>
                <a:lnTo>
                  <a:pt x="4023360" y="0"/>
                </a:lnTo>
                <a:close/>
              </a:path>
            </a:pathLst>
          </a:custGeom>
          <a:solidFill>
            <a:srgbClr val="19224C"/>
          </a:solidFill>
        </p:spPr>
        <p:txBody>
          <a:bodyPr wrap="square" lIns="0" tIns="0" rIns="0" bIns="0" rtlCol="0"/>
          <a:lstStyle/>
          <a:p>
            <a:endParaRPr dirty="0"/>
          </a:p>
        </p:txBody>
      </p:sp>
      <p:sp>
        <p:nvSpPr>
          <p:cNvPr id="18" name="bg object 18"/>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19" name="bg object 19"/>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20" name="bg object 20"/>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200" b="1" i="0">
                <a:solidFill>
                  <a:schemeClr val="bg1"/>
                </a:solidFill>
                <a:latin typeface="Merriweather"/>
                <a:cs typeface="Merriweather"/>
              </a:defRPr>
            </a:lvl1pPr>
          </a:lstStyle>
          <a:p>
            <a:endParaRPr/>
          </a:p>
        </p:txBody>
      </p:sp>
      <p:sp>
        <p:nvSpPr>
          <p:cNvPr id="3" name="Holder 3"/>
          <p:cNvSpPr>
            <a:spLocks noGrp="1"/>
          </p:cNvSpPr>
          <p:nvPr>
            <p:ph sz="half" idx="2"/>
          </p:nvPr>
        </p:nvSpPr>
        <p:spPr>
          <a:xfrm>
            <a:off x="502920" y="1301305"/>
            <a:ext cx="4375404" cy="37341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53709" y="1162482"/>
            <a:ext cx="3822065" cy="3624579"/>
          </a:xfrm>
          <a:prstGeom prst="rect">
            <a:avLst/>
          </a:prstGeom>
        </p:spPr>
        <p:txBody>
          <a:bodyPr wrap="square" lIns="0" tIns="0" rIns="0" bIns="0">
            <a:spAutoFit/>
          </a:bodyPr>
          <a:lstStyle>
            <a:lvl1pPr>
              <a:defRPr sz="1800" b="1" i="0">
                <a:solidFill>
                  <a:srgbClr val="19224C"/>
                </a:solidFill>
                <a:latin typeface="OpenSans-Semibold"/>
                <a:cs typeface="OpenSans-Semibold"/>
              </a:defRPr>
            </a:lvl1pPr>
          </a:lstStyle>
          <a:p>
            <a:endParaRPr/>
          </a:p>
        </p:txBody>
      </p:sp>
      <p:sp>
        <p:nvSpPr>
          <p:cNvPr id="5" name="Holder 5"/>
          <p:cNvSpPr>
            <a:spLocks noGrp="1"/>
          </p:cNvSpPr>
          <p:nvPr>
            <p:ph type="ftr" sz="quarter" idx="5"/>
          </p:nvPr>
        </p:nvSpPr>
        <p:spPr/>
        <p:txBody>
          <a:bodyPr lIns="0" tIns="0" rIns="0" bIns="0"/>
          <a:lstStyle>
            <a:lvl1pPr>
              <a:defRPr sz="900" b="0" i="0">
                <a:solidFill>
                  <a:srgbClr val="414042"/>
                </a:solidFill>
                <a:latin typeface="OpenSans-Light"/>
                <a:cs typeface="OpenSans-Light"/>
              </a:defRPr>
            </a:lvl1p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r>
              <a:rPr spc="35" dirty="0"/>
              <a:t>FOR </a:t>
            </a:r>
            <a:r>
              <a:rPr spc="45" dirty="0"/>
              <a:t>FINANCIAL </a:t>
            </a:r>
            <a:r>
              <a:rPr spc="40" dirty="0"/>
              <a:t>PROFESSIONAL </a:t>
            </a:r>
            <a:r>
              <a:rPr spc="20" dirty="0"/>
              <a:t>USE</a:t>
            </a:r>
            <a:r>
              <a:rPr spc="145" dirty="0"/>
              <a:t> </a:t>
            </a:r>
            <a:r>
              <a:rPr spc="15" dirty="0"/>
              <a:t>ONLY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5/13/2021</a:t>
            </a:fld>
            <a:endParaRPr lang="en-US" dirty="0"/>
          </a:p>
        </p:txBody>
      </p:sp>
      <p:sp>
        <p:nvSpPr>
          <p:cNvPr id="7" name="Holder 7"/>
          <p:cNvSpPr>
            <a:spLocks noGrp="1"/>
          </p:cNvSpPr>
          <p:nvPr>
            <p:ph type="sldNum" sz="quarter" idx="7"/>
          </p:nvPr>
        </p:nvSpPr>
        <p:spPr/>
        <p:txBody>
          <a:bodyPr lIns="0" tIns="0" rIns="0" bIns="0"/>
          <a:lstStyle>
            <a:lvl1pPr>
              <a:defRPr sz="900" b="0" i="0">
                <a:solidFill>
                  <a:srgbClr val="414042"/>
                </a:solidFill>
                <a:latin typeface="OpenSans-Light"/>
                <a:cs typeface="OpenSans-Light"/>
              </a:defRPr>
            </a:lvl1pPr>
          </a:lstStyle>
          <a:p>
            <a:pPr marL="38100">
              <a:lnSpc>
                <a:spcPct val="100000"/>
              </a:lnSpc>
              <a:spcBef>
                <a:spcPts val="16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EAEFF2"/>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200" b="1" i="0">
                <a:solidFill>
                  <a:schemeClr val="bg1"/>
                </a:solidFill>
                <a:latin typeface="Merriweather"/>
                <a:cs typeface="Merriweather"/>
              </a:defRPr>
            </a:lvl1pPr>
          </a:lstStyle>
          <a:p>
            <a:endParaRPr/>
          </a:p>
        </p:txBody>
      </p:sp>
      <p:sp>
        <p:nvSpPr>
          <p:cNvPr id="3" name="Holder 3"/>
          <p:cNvSpPr>
            <a:spLocks noGrp="1"/>
          </p:cNvSpPr>
          <p:nvPr>
            <p:ph type="ftr" sz="quarter" idx="5"/>
          </p:nvPr>
        </p:nvSpPr>
        <p:spPr/>
        <p:txBody>
          <a:bodyPr lIns="0" tIns="0" rIns="0" bIns="0"/>
          <a:lstStyle>
            <a:lvl1pPr>
              <a:defRPr sz="900" b="0" i="0">
                <a:solidFill>
                  <a:srgbClr val="414042"/>
                </a:solidFill>
                <a:latin typeface="OpenSans-Light"/>
                <a:cs typeface="OpenSans-Light"/>
              </a:defRPr>
            </a:lvl1p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r>
              <a:rPr spc="35" dirty="0"/>
              <a:t>FOR </a:t>
            </a:r>
            <a:r>
              <a:rPr spc="45" dirty="0"/>
              <a:t>FINANCIAL </a:t>
            </a:r>
            <a:r>
              <a:rPr spc="40" dirty="0"/>
              <a:t>PROFESSIONAL </a:t>
            </a:r>
            <a:r>
              <a:rPr spc="20" dirty="0"/>
              <a:t>USE</a:t>
            </a:r>
            <a:r>
              <a:rPr spc="145" dirty="0"/>
              <a:t> </a:t>
            </a:r>
            <a:r>
              <a:rPr spc="15" dirty="0"/>
              <a:t>ONLY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5/13/2021</a:t>
            </a:fld>
            <a:endParaRPr lang="en-US" dirty="0"/>
          </a:p>
        </p:txBody>
      </p:sp>
      <p:sp>
        <p:nvSpPr>
          <p:cNvPr id="5" name="Holder 5"/>
          <p:cNvSpPr>
            <a:spLocks noGrp="1"/>
          </p:cNvSpPr>
          <p:nvPr>
            <p:ph type="sldNum" sz="quarter" idx="7"/>
          </p:nvPr>
        </p:nvSpPr>
        <p:spPr/>
        <p:txBody>
          <a:bodyPr lIns="0" tIns="0" rIns="0" bIns="0"/>
          <a:lstStyle>
            <a:lvl1pPr>
              <a:defRPr sz="900" b="0" i="0">
                <a:solidFill>
                  <a:srgbClr val="414042"/>
                </a:solidFill>
                <a:latin typeface="OpenSans-Light"/>
                <a:cs typeface="OpenSans-Light"/>
              </a:defRPr>
            </a:lvl1pPr>
          </a:lstStyle>
          <a:p>
            <a:pPr marL="38100">
              <a:lnSpc>
                <a:spcPct val="100000"/>
              </a:lnSpc>
              <a:spcBef>
                <a:spcPts val="16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17214D"/>
          </a:solidFill>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defRPr sz="900" b="0" i="0">
                <a:solidFill>
                  <a:srgbClr val="414042"/>
                </a:solidFill>
                <a:latin typeface="OpenSans-Light"/>
                <a:cs typeface="OpenSans-Light"/>
              </a:defRPr>
            </a:lvl1p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r>
              <a:rPr spc="35" dirty="0"/>
              <a:t>FOR </a:t>
            </a:r>
            <a:r>
              <a:rPr spc="45" dirty="0"/>
              <a:t>FINANCIAL </a:t>
            </a:r>
            <a:r>
              <a:rPr spc="40" dirty="0"/>
              <a:t>PROFESSIONAL </a:t>
            </a:r>
            <a:r>
              <a:rPr spc="20" dirty="0"/>
              <a:t>USE</a:t>
            </a:r>
            <a:r>
              <a:rPr spc="145" dirty="0"/>
              <a:t> </a:t>
            </a:r>
            <a:r>
              <a:rPr spc="15" dirty="0"/>
              <a:t>ONLY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5/13/2021</a:t>
            </a:fld>
            <a:endParaRPr lang="en-US" dirty="0"/>
          </a:p>
        </p:txBody>
      </p:sp>
      <p:sp>
        <p:nvSpPr>
          <p:cNvPr id="4" name="Holder 4"/>
          <p:cNvSpPr>
            <a:spLocks noGrp="1"/>
          </p:cNvSpPr>
          <p:nvPr>
            <p:ph type="sldNum" sz="quarter" idx="7"/>
          </p:nvPr>
        </p:nvSpPr>
        <p:spPr/>
        <p:txBody>
          <a:bodyPr lIns="0" tIns="0" rIns="0" bIns="0"/>
          <a:lstStyle>
            <a:lvl1pPr>
              <a:defRPr sz="900" b="0" i="0">
                <a:solidFill>
                  <a:srgbClr val="414042"/>
                </a:solidFill>
                <a:latin typeface="OpenSans-Light"/>
                <a:cs typeface="OpenSans-Light"/>
              </a:defRPr>
            </a:lvl1pPr>
          </a:lstStyle>
          <a:p>
            <a:pPr marL="38100">
              <a:lnSpc>
                <a:spcPct val="100000"/>
              </a:lnSpc>
              <a:spcBef>
                <a:spcPts val="16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24482" y="749908"/>
            <a:ext cx="8009435" cy="736600"/>
          </a:xfrm>
          <a:prstGeom prst="rect">
            <a:avLst/>
          </a:prstGeom>
        </p:spPr>
        <p:txBody>
          <a:bodyPr wrap="square" lIns="0" tIns="0" rIns="0" bIns="0">
            <a:spAutoFit/>
          </a:bodyPr>
          <a:lstStyle>
            <a:lvl1pPr>
              <a:defRPr sz="2200" b="1" i="0">
                <a:solidFill>
                  <a:schemeClr val="bg1"/>
                </a:solidFill>
                <a:latin typeface="Merriweather"/>
                <a:cs typeface="Merriweather"/>
              </a:defRPr>
            </a:lvl1pPr>
          </a:lstStyle>
          <a:p>
            <a:endParaRPr/>
          </a:p>
        </p:txBody>
      </p:sp>
      <p:sp>
        <p:nvSpPr>
          <p:cNvPr id="3" name="Holder 3"/>
          <p:cNvSpPr>
            <a:spLocks noGrp="1"/>
          </p:cNvSpPr>
          <p:nvPr>
            <p:ph type="body" idx="1"/>
          </p:nvPr>
        </p:nvSpPr>
        <p:spPr>
          <a:xfrm>
            <a:off x="935990" y="1416482"/>
            <a:ext cx="8186419" cy="2622550"/>
          </a:xfrm>
          <a:prstGeom prst="rect">
            <a:avLst/>
          </a:prstGeom>
        </p:spPr>
        <p:txBody>
          <a:bodyPr wrap="square" lIns="0" tIns="0" rIns="0" bIns="0">
            <a:spAutoFit/>
          </a:bodyPr>
          <a:lstStyle>
            <a:lvl1pPr>
              <a:defRPr sz="1800" b="1" i="0">
                <a:solidFill>
                  <a:srgbClr val="414042"/>
                </a:solidFill>
                <a:latin typeface="OpenSans-Semibold"/>
                <a:cs typeface="OpenSans-Semibold"/>
              </a:defRPr>
            </a:lvl1pPr>
          </a:lstStyle>
          <a:p>
            <a:endParaRPr/>
          </a:p>
        </p:txBody>
      </p:sp>
      <p:sp>
        <p:nvSpPr>
          <p:cNvPr id="4" name="Holder 4"/>
          <p:cNvSpPr>
            <a:spLocks noGrp="1"/>
          </p:cNvSpPr>
          <p:nvPr>
            <p:ph type="ftr" sz="quarter" idx="5"/>
          </p:nvPr>
        </p:nvSpPr>
        <p:spPr>
          <a:xfrm>
            <a:off x="928116" y="5071408"/>
            <a:ext cx="2973704" cy="344804"/>
          </a:xfrm>
          <a:prstGeom prst="rect">
            <a:avLst/>
          </a:prstGeom>
        </p:spPr>
        <p:txBody>
          <a:bodyPr wrap="square" lIns="0" tIns="0" rIns="0" bIns="0">
            <a:spAutoFit/>
          </a:bodyPr>
          <a:lstStyle>
            <a:lvl1pPr>
              <a:defRPr sz="900" b="0" i="0">
                <a:solidFill>
                  <a:srgbClr val="414042"/>
                </a:solidFill>
                <a:latin typeface="OpenSans-Light"/>
                <a:cs typeface="OpenSans-Light"/>
              </a:defRPr>
            </a:lvl1p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r>
              <a:rPr spc="35" dirty="0"/>
              <a:t>FOR </a:t>
            </a:r>
            <a:r>
              <a:rPr spc="45" dirty="0"/>
              <a:t>FINANCIAL </a:t>
            </a:r>
            <a:r>
              <a:rPr spc="40" dirty="0"/>
              <a:t>PROFESSIONAL </a:t>
            </a:r>
            <a:r>
              <a:rPr spc="20" dirty="0"/>
              <a:t>USE</a:t>
            </a:r>
            <a:r>
              <a:rPr spc="145" dirty="0"/>
              <a:t> </a:t>
            </a:r>
            <a:r>
              <a:rPr spc="15" dirty="0"/>
              <a:t>ONLY</a:t>
            </a:r>
          </a:p>
        </p:txBody>
      </p:sp>
      <p:sp>
        <p:nvSpPr>
          <p:cNvPr id="5" name="Holder 5"/>
          <p:cNvSpPr>
            <a:spLocks noGrp="1"/>
          </p:cNvSpPr>
          <p:nvPr>
            <p:ph type="dt" sz="half" idx="6"/>
          </p:nvPr>
        </p:nvSpPr>
        <p:spPr>
          <a:xfrm>
            <a:off x="502920" y="5261800"/>
            <a:ext cx="2313432" cy="28289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5/13/2021</a:t>
            </a:fld>
            <a:endParaRPr lang="en-US" dirty="0"/>
          </a:p>
        </p:txBody>
      </p:sp>
      <p:sp>
        <p:nvSpPr>
          <p:cNvPr id="6" name="Holder 6"/>
          <p:cNvSpPr>
            <a:spLocks noGrp="1"/>
          </p:cNvSpPr>
          <p:nvPr>
            <p:ph type="sldNum" sz="quarter" idx="7"/>
          </p:nvPr>
        </p:nvSpPr>
        <p:spPr>
          <a:xfrm>
            <a:off x="419100" y="5153235"/>
            <a:ext cx="213995" cy="181610"/>
          </a:xfrm>
          <a:prstGeom prst="rect">
            <a:avLst/>
          </a:prstGeom>
        </p:spPr>
        <p:txBody>
          <a:bodyPr wrap="square" lIns="0" tIns="0" rIns="0" bIns="0">
            <a:spAutoFit/>
          </a:bodyPr>
          <a:lstStyle>
            <a:lvl1pPr>
              <a:defRPr sz="900" b="0" i="0">
                <a:solidFill>
                  <a:srgbClr val="414042"/>
                </a:solidFill>
                <a:latin typeface="OpenSans-Light"/>
                <a:cs typeface="OpenSans-Light"/>
              </a:defRPr>
            </a:lvl1pPr>
          </a:lstStyle>
          <a:p>
            <a:pPr marL="38100">
              <a:lnSpc>
                <a:spcPct val="100000"/>
              </a:lnSpc>
              <a:spcBef>
                <a:spcPts val="16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0" y="5161104"/>
            <a:ext cx="90805" cy="162560"/>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414042"/>
                </a:solidFill>
                <a:latin typeface="OpenSans-Light"/>
                <a:cs typeface="OpenSans-Light"/>
              </a:rPr>
              <a:t>1</a:t>
            </a:r>
            <a:endParaRPr sz="900" dirty="0">
              <a:latin typeface="OpenSans-Light"/>
              <a:cs typeface="OpenSans-Light"/>
            </a:endParaRPr>
          </a:p>
        </p:txBody>
      </p:sp>
      <p:sp>
        <p:nvSpPr>
          <p:cNvPr id="3" name="object 3"/>
          <p:cNvSpPr/>
          <p:nvPr/>
        </p:nvSpPr>
        <p:spPr>
          <a:xfrm>
            <a:off x="4705527" y="2917862"/>
            <a:ext cx="5353050" cy="2155825"/>
          </a:xfrm>
          <a:custGeom>
            <a:avLst/>
            <a:gdLst/>
            <a:ahLst/>
            <a:cxnLst/>
            <a:rect l="l" t="t" r="r" b="b"/>
            <a:pathLst>
              <a:path w="5353050" h="2155825">
                <a:moveTo>
                  <a:pt x="5352872" y="1404785"/>
                </a:moveTo>
                <a:lnTo>
                  <a:pt x="5296497" y="1412341"/>
                </a:lnTo>
                <a:lnTo>
                  <a:pt x="5239880" y="1420634"/>
                </a:lnTo>
                <a:lnTo>
                  <a:pt x="5182146" y="1429804"/>
                </a:lnTo>
                <a:lnTo>
                  <a:pt x="5123256" y="1439875"/>
                </a:lnTo>
                <a:lnTo>
                  <a:pt x="5063185" y="1450860"/>
                </a:lnTo>
                <a:lnTo>
                  <a:pt x="5001907" y="1462798"/>
                </a:lnTo>
                <a:lnTo>
                  <a:pt x="4939398" y="1475689"/>
                </a:lnTo>
                <a:lnTo>
                  <a:pt x="4875644" y="1489570"/>
                </a:lnTo>
                <a:lnTo>
                  <a:pt x="4810582" y="1504454"/>
                </a:lnTo>
                <a:lnTo>
                  <a:pt x="4744224" y="1520367"/>
                </a:lnTo>
                <a:lnTo>
                  <a:pt x="4676521" y="1537335"/>
                </a:lnTo>
                <a:lnTo>
                  <a:pt x="4607445" y="1555381"/>
                </a:lnTo>
                <a:lnTo>
                  <a:pt x="4536986" y="1574520"/>
                </a:lnTo>
                <a:lnTo>
                  <a:pt x="4398442" y="1613573"/>
                </a:lnTo>
                <a:lnTo>
                  <a:pt x="4333176" y="1631327"/>
                </a:lnTo>
                <a:lnTo>
                  <a:pt x="4269283" y="1648053"/>
                </a:lnTo>
                <a:lnTo>
                  <a:pt x="4206735" y="1663776"/>
                </a:lnTo>
                <a:lnTo>
                  <a:pt x="4145521" y="1678520"/>
                </a:lnTo>
                <a:lnTo>
                  <a:pt x="4085590" y="1692300"/>
                </a:lnTo>
                <a:lnTo>
                  <a:pt x="4026928" y="1705127"/>
                </a:lnTo>
                <a:lnTo>
                  <a:pt x="3969512" y="1717040"/>
                </a:lnTo>
                <a:lnTo>
                  <a:pt x="3913314" y="1728038"/>
                </a:lnTo>
                <a:lnTo>
                  <a:pt x="3858310" y="1738147"/>
                </a:lnTo>
                <a:lnTo>
                  <a:pt x="3804475" y="1747405"/>
                </a:lnTo>
                <a:lnTo>
                  <a:pt x="3751770" y="1755800"/>
                </a:lnTo>
                <a:lnTo>
                  <a:pt x="3700183" y="1763369"/>
                </a:lnTo>
                <a:lnTo>
                  <a:pt x="3649688" y="1770126"/>
                </a:lnTo>
                <a:lnTo>
                  <a:pt x="3600246" y="1776107"/>
                </a:lnTo>
                <a:lnTo>
                  <a:pt x="3551847" y="1781302"/>
                </a:lnTo>
                <a:lnTo>
                  <a:pt x="3504450" y="1785759"/>
                </a:lnTo>
                <a:lnTo>
                  <a:pt x="3458032" y="1789480"/>
                </a:lnTo>
                <a:lnTo>
                  <a:pt x="3412579" y="1792490"/>
                </a:lnTo>
                <a:lnTo>
                  <a:pt x="3368052" y="1794802"/>
                </a:lnTo>
                <a:lnTo>
                  <a:pt x="3324441" y="1796440"/>
                </a:lnTo>
                <a:lnTo>
                  <a:pt x="3281692" y="1797431"/>
                </a:lnTo>
                <a:lnTo>
                  <a:pt x="3239808" y="1797786"/>
                </a:lnTo>
                <a:lnTo>
                  <a:pt x="3198749" y="1797532"/>
                </a:lnTo>
                <a:lnTo>
                  <a:pt x="3158490" y="1796669"/>
                </a:lnTo>
                <a:lnTo>
                  <a:pt x="3119005" y="1795246"/>
                </a:lnTo>
                <a:lnTo>
                  <a:pt x="3080258" y="1793252"/>
                </a:lnTo>
                <a:lnTo>
                  <a:pt x="3004934" y="1787690"/>
                </a:lnTo>
                <a:lnTo>
                  <a:pt x="2932277" y="1780133"/>
                </a:lnTo>
                <a:lnTo>
                  <a:pt x="2862097" y="1770735"/>
                </a:lnTo>
                <a:lnTo>
                  <a:pt x="2794177" y="1759661"/>
                </a:lnTo>
                <a:lnTo>
                  <a:pt x="2728315" y="1747062"/>
                </a:lnTo>
                <a:lnTo>
                  <a:pt x="2664307" y="1733092"/>
                </a:lnTo>
                <a:lnTo>
                  <a:pt x="2601938" y="1717903"/>
                </a:lnTo>
                <a:lnTo>
                  <a:pt x="2540990" y="1701660"/>
                </a:lnTo>
                <a:lnTo>
                  <a:pt x="2451798" y="1675650"/>
                </a:lnTo>
                <a:lnTo>
                  <a:pt x="2393518" y="1657438"/>
                </a:lnTo>
                <a:lnTo>
                  <a:pt x="2335936" y="1638706"/>
                </a:lnTo>
                <a:lnTo>
                  <a:pt x="2079904" y="1552206"/>
                </a:lnTo>
                <a:lnTo>
                  <a:pt x="2022449" y="1533423"/>
                </a:lnTo>
                <a:lnTo>
                  <a:pt x="1964347" y="1515135"/>
                </a:lnTo>
                <a:lnTo>
                  <a:pt x="1905381" y="1497495"/>
                </a:lnTo>
                <a:lnTo>
                  <a:pt x="1845335" y="1480667"/>
                </a:lnTo>
                <a:lnTo>
                  <a:pt x="1784007" y="1464792"/>
                </a:lnTo>
                <a:lnTo>
                  <a:pt x="1721205" y="1450035"/>
                </a:lnTo>
                <a:lnTo>
                  <a:pt x="1656689" y="1436560"/>
                </a:lnTo>
                <a:lnTo>
                  <a:pt x="1590281" y="1424508"/>
                </a:lnTo>
                <a:lnTo>
                  <a:pt x="1521752" y="1414030"/>
                </a:lnTo>
                <a:lnTo>
                  <a:pt x="1450911" y="1405305"/>
                </a:lnTo>
                <a:lnTo>
                  <a:pt x="1377530" y="1398460"/>
                </a:lnTo>
                <a:lnTo>
                  <a:pt x="1301407" y="1393672"/>
                </a:lnTo>
                <a:lnTo>
                  <a:pt x="1262253" y="1392097"/>
                </a:lnTo>
                <a:lnTo>
                  <a:pt x="1222336" y="1391094"/>
                </a:lnTo>
                <a:lnTo>
                  <a:pt x="1181633" y="1390675"/>
                </a:lnTo>
                <a:lnTo>
                  <a:pt x="1140117" y="1390878"/>
                </a:lnTo>
                <a:lnTo>
                  <a:pt x="1097762" y="1391704"/>
                </a:lnTo>
                <a:lnTo>
                  <a:pt x="1054531" y="1393164"/>
                </a:lnTo>
                <a:lnTo>
                  <a:pt x="1010412" y="1395310"/>
                </a:lnTo>
                <a:lnTo>
                  <a:pt x="965365" y="1398143"/>
                </a:lnTo>
                <a:lnTo>
                  <a:pt x="919391" y="1401673"/>
                </a:lnTo>
                <a:lnTo>
                  <a:pt x="872426" y="1405928"/>
                </a:lnTo>
                <a:lnTo>
                  <a:pt x="824471" y="1410931"/>
                </a:lnTo>
                <a:lnTo>
                  <a:pt x="775500" y="1416710"/>
                </a:lnTo>
                <a:lnTo>
                  <a:pt x="725474" y="1423263"/>
                </a:lnTo>
                <a:lnTo>
                  <a:pt x="0" y="1776196"/>
                </a:lnTo>
                <a:lnTo>
                  <a:pt x="49530" y="1769884"/>
                </a:lnTo>
                <a:lnTo>
                  <a:pt x="98069" y="1764372"/>
                </a:lnTo>
                <a:lnTo>
                  <a:pt x="145656" y="1759635"/>
                </a:lnTo>
                <a:lnTo>
                  <a:pt x="192316" y="1755660"/>
                </a:lnTo>
                <a:lnTo>
                  <a:pt x="238061" y="1752409"/>
                </a:lnTo>
                <a:lnTo>
                  <a:pt x="282917" y="1749882"/>
                </a:lnTo>
                <a:lnTo>
                  <a:pt x="326923" y="1748040"/>
                </a:lnTo>
                <a:lnTo>
                  <a:pt x="370090" y="1746885"/>
                </a:lnTo>
                <a:lnTo>
                  <a:pt x="412457" y="1746377"/>
                </a:lnTo>
                <a:lnTo>
                  <a:pt x="454037" y="1746516"/>
                </a:lnTo>
                <a:lnTo>
                  <a:pt x="494868" y="1747253"/>
                </a:lnTo>
                <a:lnTo>
                  <a:pt x="534962" y="1748599"/>
                </a:lnTo>
                <a:lnTo>
                  <a:pt x="574357" y="1750517"/>
                </a:lnTo>
                <a:lnTo>
                  <a:pt x="613079" y="1752981"/>
                </a:lnTo>
                <a:lnTo>
                  <a:pt x="651129" y="1755978"/>
                </a:lnTo>
                <a:lnTo>
                  <a:pt x="725398" y="1763509"/>
                </a:lnTo>
                <a:lnTo>
                  <a:pt x="797356" y="1772932"/>
                </a:lnTo>
                <a:lnTo>
                  <a:pt x="867219" y="1784096"/>
                </a:lnTo>
                <a:lnTo>
                  <a:pt x="935177" y="1796834"/>
                </a:lnTo>
                <a:lnTo>
                  <a:pt x="1001433" y="1810969"/>
                </a:lnTo>
                <a:lnTo>
                  <a:pt x="1066215" y="1826374"/>
                </a:lnTo>
                <a:lnTo>
                  <a:pt x="1129703" y="1842858"/>
                </a:lnTo>
                <a:lnTo>
                  <a:pt x="1222971" y="1869274"/>
                </a:lnTo>
                <a:lnTo>
                  <a:pt x="1284147" y="1887778"/>
                </a:lnTo>
                <a:lnTo>
                  <a:pt x="1374902" y="1916480"/>
                </a:lnTo>
                <a:lnTo>
                  <a:pt x="1585556" y="1984984"/>
                </a:lnTo>
                <a:lnTo>
                  <a:pt x="1646389" y="2004237"/>
                </a:lnTo>
                <a:lnTo>
                  <a:pt x="1707870" y="2023046"/>
                </a:lnTo>
                <a:lnTo>
                  <a:pt x="1770202" y="2041245"/>
                </a:lnTo>
                <a:lnTo>
                  <a:pt x="1833613" y="2058695"/>
                </a:lnTo>
                <a:lnTo>
                  <a:pt x="1898294" y="2075218"/>
                </a:lnTo>
                <a:lnTo>
                  <a:pt x="1964436" y="2090648"/>
                </a:lnTo>
                <a:lnTo>
                  <a:pt x="2032266" y="2104847"/>
                </a:lnTo>
                <a:lnTo>
                  <a:pt x="2101989" y="2117623"/>
                </a:lnTo>
                <a:lnTo>
                  <a:pt x="2173782" y="2128850"/>
                </a:lnTo>
                <a:lnTo>
                  <a:pt x="2247887" y="2138337"/>
                </a:lnTo>
                <a:lnTo>
                  <a:pt x="2285847" y="2142375"/>
                </a:lnTo>
                <a:lnTo>
                  <a:pt x="2324468" y="2145931"/>
                </a:lnTo>
                <a:lnTo>
                  <a:pt x="2363762" y="2148979"/>
                </a:lnTo>
                <a:lnTo>
                  <a:pt x="2403767" y="2151481"/>
                </a:lnTo>
                <a:lnTo>
                  <a:pt x="2444483" y="2153437"/>
                </a:lnTo>
                <a:lnTo>
                  <a:pt x="2485961" y="2154821"/>
                </a:lnTo>
                <a:lnTo>
                  <a:pt x="2528214" y="2155609"/>
                </a:lnTo>
                <a:lnTo>
                  <a:pt x="2571267" y="2155774"/>
                </a:lnTo>
                <a:lnTo>
                  <a:pt x="2615146" y="2155317"/>
                </a:lnTo>
                <a:lnTo>
                  <a:pt x="2659888" y="2154212"/>
                </a:lnTo>
                <a:lnTo>
                  <a:pt x="2705506" y="2152421"/>
                </a:lnTo>
                <a:lnTo>
                  <a:pt x="2752026" y="2149945"/>
                </a:lnTo>
                <a:lnTo>
                  <a:pt x="2799473" y="2146744"/>
                </a:lnTo>
                <a:lnTo>
                  <a:pt x="2847886" y="2142820"/>
                </a:lnTo>
                <a:lnTo>
                  <a:pt x="2897276" y="2138134"/>
                </a:lnTo>
                <a:lnTo>
                  <a:pt x="2947670" y="2132673"/>
                </a:lnTo>
                <a:lnTo>
                  <a:pt x="2999105" y="2126424"/>
                </a:lnTo>
                <a:lnTo>
                  <a:pt x="3051594" y="2119350"/>
                </a:lnTo>
                <a:lnTo>
                  <a:pt x="3105175" y="2111451"/>
                </a:lnTo>
                <a:lnTo>
                  <a:pt x="3159849" y="2102700"/>
                </a:lnTo>
                <a:lnTo>
                  <a:pt x="3215665" y="2093061"/>
                </a:lnTo>
                <a:lnTo>
                  <a:pt x="3272650" y="2082533"/>
                </a:lnTo>
                <a:lnTo>
                  <a:pt x="3330816" y="2071090"/>
                </a:lnTo>
                <a:lnTo>
                  <a:pt x="3390188" y="2058720"/>
                </a:lnTo>
                <a:lnTo>
                  <a:pt x="3450806" y="2045385"/>
                </a:lnTo>
                <a:lnTo>
                  <a:pt x="3512680" y="2031072"/>
                </a:lnTo>
                <a:lnTo>
                  <a:pt x="3575850" y="2015769"/>
                </a:lnTo>
                <a:lnTo>
                  <a:pt x="3640328" y="1999449"/>
                </a:lnTo>
                <a:lnTo>
                  <a:pt x="3706139" y="1982089"/>
                </a:lnTo>
                <a:lnTo>
                  <a:pt x="3851338" y="1942287"/>
                </a:lnTo>
                <a:lnTo>
                  <a:pt x="3927652" y="1922145"/>
                </a:lnTo>
                <a:lnTo>
                  <a:pt x="4002316" y="1903222"/>
                </a:lnTo>
                <a:lnTo>
                  <a:pt x="4075379" y="1885492"/>
                </a:lnTo>
                <a:lnTo>
                  <a:pt x="4146842" y="1868932"/>
                </a:lnTo>
                <a:lnTo>
                  <a:pt x="4216768" y="1853501"/>
                </a:lnTo>
                <a:lnTo>
                  <a:pt x="4285183" y="1839201"/>
                </a:lnTo>
                <a:lnTo>
                  <a:pt x="4352125" y="1825980"/>
                </a:lnTo>
                <a:lnTo>
                  <a:pt x="4417631" y="1813826"/>
                </a:lnTo>
                <a:lnTo>
                  <a:pt x="4481728" y="1802714"/>
                </a:lnTo>
                <a:lnTo>
                  <a:pt x="4544453" y="1792617"/>
                </a:lnTo>
                <a:lnTo>
                  <a:pt x="4605845" y="1783511"/>
                </a:lnTo>
                <a:lnTo>
                  <a:pt x="4665929" y="1775371"/>
                </a:lnTo>
                <a:lnTo>
                  <a:pt x="4724768" y="1768157"/>
                </a:lnTo>
                <a:lnTo>
                  <a:pt x="4782363" y="1761871"/>
                </a:lnTo>
                <a:lnTo>
                  <a:pt x="4838776" y="1756460"/>
                </a:lnTo>
                <a:lnTo>
                  <a:pt x="4894021" y="1751926"/>
                </a:lnTo>
                <a:lnTo>
                  <a:pt x="4948148" y="1748218"/>
                </a:lnTo>
                <a:lnTo>
                  <a:pt x="5001184" y="1745322"/>
                </a:lnTo>
                <a:lnTo>
                  <a:pt x="5053165" y="1743214"/>
                </a:lnTo>
                <a:lnTo>
                  <a:pt x="5104130" y="1741881"/>
                </a:lnTo>
                <a:lnTo>
                  <a:pt x="5154117" y="1741271"/>
                </a:lnTo>
                <a:lnTo>
                  <a:pt x="5203164" y="1741373"/>
                </a:lnTo>
                <a:lnTo>
                  <a:pt x="5251285" y="1742160"/>
                </a:lnTo>
                <a:lnTo>
                  <a:pt x="5298541" y="1743608"/>
                </a:lnTo>
                <a:lnTo>
                  <a:pt x="5352872" y="1746161"/>
                </a:lnTo>
                <a:lnTo>
                  <a:pt x="5352872" y="1404785"/>
                </a:lnTo>
                <a:close/>
              </a:path>
              <a:path w="5353050" h="2155825">
                <a:moveTo>
                  <a:pt x="5352872" y="1009345"/>
                </a:moveTo>
                <a:lnTo>
                  <a:pt x="5301818" y="1020127"/>
                </a:lnTo>
                <a:lnTo>
                  <a:pt x="5246090" y="1031214"/>
                </a:lnTo>
                <a:lnTo>
                  <a:pt x="5191569" y="1041387"/>
                </a:lnTo>
                <a:lnTo>
                  <a:pt x="5138229" y="1050658"/>
                </a:lnTo>
                <a:lnTo>
                  <a:pt x="5086045" y="1059053"/>
                </a:lnTo>
                <a:lnTo>
                  <a:pt x="5034991" y="1066596"/>
                </a:lnTo>
                <a:lnTo>
                  <a:pt x="4985055" y="1073302"/>
                </a:lnTo>
                <a:lnTo>
                  <a:pt x="4936185" y="1079195"/>
                </a:lnTo>
                <a:lnTo>
                  <a:pt x="4888357" y="1084287"/>
                </a:lnTo>
                <a:lnTo>
                  <a:pt x="4841570" y="1088618"/>
                </a:lnTo>
                <a:lnTo>
                  <a:pt x="4795774" y="1092187"/>
                </a:lnTo>
                <a:lnTo>
                  <a:pt x="4750943" y="1095019"/>
                </a:lnTo>
                <a:lnTo>
                  <a:pt x="4707064" y="1097140"/>
                </a:lnTo>
                <a:lnTo>
                  <a:pt x="4664100" y="1098575"/>
                </a:lnTo>
                <a:lnTo>
                  <a:pt x="4622038" y="1099337"/>
                </a:lnTo>
                <a:lnTo>
                  <a:pt x="4580826" y="1099439"/>
                </a:lnTo>
                <a:lnTo>
                  <a:pt x="4540453" y="1098918"/>
                </a:lnTo>
                <a:lnTo>
                  <a:pt x="4500892" y="1097788"/>
                </a:lnTo>
                <a:lnTo>
                  <a:pt x="4462119" y="1096073"/>
                </a:lnTo>
                <a:lnTo>
                  <a:pt x="4386821" y="1090942"/>
                </a:lnTo>
                <a:lnTo>
                  <a:pt x="4314342" y="1083703"/>
                </a:lnTo>
                <a:lnTo>
                  <a:pt x="4244454" y="1074508"/>
                </a:lnTo>
                <a:lnTo>
                  <a:pt x="4176966" y="1063536"/>
                </a:lnTo>
                <a:lnTo>
                  <a:pt x="4111663" y="1050937"/>
                </a:lnTo>
                <a:lnTo>
                  <a:pt x="4048315" y="1036878"/>
                </a:lnTo>
                <a:lnTo>
                  <a:pt x="3986720" y="1021537"/>
                </a:lnTo>
                <a:lnTo>
                  <a:pt x="3926675" y="1005052"/>
                </a:lnTo>
                <a:lnTo>
                  <a:pt x="3867937" y="987615"/>
                </a:lnTo>
                <a:lnTo>
                  <a:pt x="3810330" y="969378"/>
                </a:lnTo>
                <a:lnTo>
                  <a:pt x="3753612" y="950493"/>
                </a:lnTo>
                <a:lnTo>
                  <a:pt x="3669754" y="921334"/>
                </a:lnTo>
                <a:lnTo>
                  <a:pt x="3476053" y="852271"/>
                </a:lnTo>
                <a:lnTo>
                  <a:pt x="3420249" y="833005"/>
                </a:lnTo>
                <a:lnTo>
                  <a:pt x="3363861" y="814260"/>
                </a:lnTo>
                <a:lnTo>
                  <a:pt x="3306661" y="796175"/>
                </a:lnTo>
                <a:lnTo>
                  <a:pt x="3248444" y="778941"/>
                </a:lnTo>
                <a:lnTo>
                  <a:pt x="3188995" y="762698"/>
                </a:lnTo>
                <a:lnTo>
                  <a:pt x="3128086" y="747623"/>
                </a:lnTo>
                <a:lnTo>
                  <a:pt x="3065538" y="733882"/>
                </a:lnTo>
                <a:lnTo>
                  <a:pt x="3001111" y="721639"/>
                </a:lnTo>
                <a:lnTo>
                  <a:pt x="2934589" y="711047"/>
                </a:lnTo>
                <a:lnTo>
                  <a:pt x="2865780" y="702271"/>
                </a:lnTo>
                <a:lnTo>
                  <a:pt x="2794457" y="695490"/>
                </a:lnTo>
                <a:lnTo>
                  <a:pt x="2720403" y="690854"/>
                </a:lnTo>
                <a:lnTo>
                  <a:pt x="2682290" y="689381"/>
                </a:lnTo>
                <a:lnTo>
                  <a:pt x="2643416" y="688530"/>
                </a:lnTo>
                <a:lnTo>
                  <a:pt x="2603741" y="688276"/>
                </a:lnTo>
                <a:lnTo>
                  <a:pt x="2563266" y="688682"/>
                </a:lnTo>
                <a:lnTo>
                  <a:pt x="2521953" y="689737"/>
                </a:lnTo>
                <a:lnTo>
                  <a:pt x="2479764" y="691476"/>
                </a:lnTo>
                <a:lnTo>
                  <a:pt x="2436685" y="693915"/>
                </a:lnTo>
                <a:lnTo>
                  <a:pt x="2392680" y="697064"/>
                </a:lnTo>
                <a:lnTo>
                  <a:pt x="2347722" y="700976"/>
                </a:lnTo>
                <a:lnTo>
                  <a:pt x="2301798" y="705637"/>
                </a:lnTo>
                <a:lnTo>
                  <a:pt x="2254872" y="711085"/>
                </a:lnTo>
                <a:lnTo>
                  <a:pt x="2206917" y="717334"/>
                </a:lnTo>
                <a:lnTo>
                  <a:pt x="2157920" y="724408"/>
                </a:lnTo>
                <a:lnTo>
                  <a:pt x="1432369" y="1077353"/>
                </a:lnTo>
                <a:lnTo>
                  <a:pt x="1481378" y="1070787"/>
                </a:lnTo>
                <a:lnTo>
                  <a:pt x="1529410" y="1065034"/>
                </a:lnTo>
                <a:lnTo>
                  <a:pt x="1576463" y="1060094"/>
                </a:lnTo>
                <a:lnTo>
                  <a:pt x="1622577" y="1055928"/>
                </a:lnTo>
                <a:lnTo>
                  <a:pt x="1667764" y="1052537"/>
                </a:lnTo>
                <a:lnTo>
                  <a:pt x="1712074" y="1049883"/>
                </a:lnTo>
                <a:lnTo>
                  <a:pt x="1755508" y="1047940"/>
                </a:lnTo>
                <a:lnTo>
                  <a:pt x="1798116" y="1046708"/>
                </a:lnTo>
                <a:lnTo>
                  <a:pt x="1839899" y="1046149"/>
                </a:lnTo>
                <a:lnTo>
                  <a:pt x="1880895" y="1046251"/>
                </a:lnTo>
                <a:lnTo>
                  <a:pt x="1921141" y="1046988"/>
                </a:lnTo>
                <a:lnTo>
                  <a:pt x="1960651" y="1048334"/>
                </a:lnTo>
                <a:lnTo>
                  <a:pt x="1999449" y="1050277"/>
                </a:lnTo>
                <a:lnTo>
                  <a:pt x="2037562" y="1052804"/>
                </a:lnTo>
                <a:lnTo>
                  <a:pt x="2111845" y="1059472"/>
                </a:lnTo>
                <a:lnTo>
                  <a:pt x="2183714" y="1068184"/>
                </a:lnTo>
                <a:lnTo>
                  <a:pt x="2253386" y="1078763"/>
                </a:lnTo>
                <a:lnTo>
                  <a:pt x="2321052" y="1091044"/>
                </a:lnTo>
                <a:lnTo>
                  <a:pt x="2386927" y="1104861"/>
                </a:lnTo>
                <a:lnTo>
                  <a:pt x="2451214" y="1120038"/>
                </a:lnTo>
                <a:lnTo>
                  <a:pt x="2514130" y="1136421"/>
                </a:lnTo>
                <a:lnTo>
                  <a:pt x="2575890" y="1153833"/>
                </a:lnTo>
                <a:lnTo>
                  <a:pt x="2636685" y="1172095"/>
                </a:lnTo>
                <a:lnTo>
                  <a:pt x="2696743" y="1191044"/>
                </a:lnTo>
                <a:lnTo>
                  <a:pt x="2785872" y="1220406"/>
                </a:lnTo>
                <a:lnTo>
                  <a:pt x="2993072" y="1290294"/>
                </a:lnTo>
                <a:lnTo>
                  <a:pt x="3053029" y="1309852"/>
                </a:lnTo>
                <a:lnTo>
                  <a:pt x="3113684" y="1328928"/>
                </a:lnTo>
                <a:lnTo>
                  <a:pt x="3175266" y="1347343"/>
                </a:lnTo>
                <a:lnTo>
                  <a:pt x="3237966" y="1364932"/>
                </a:lnTo>
                <a:lnTo>
                  <a:pt x="3302025" y="1381531"/>
                </a:lnTo>
                <a:lnTo>
                  <a:pt x="3367608" y="1396961"/>
                </a:lnTo>
                <a:lnTo>
                  <a:pt x="3434969" y="1411058"/>
                </a:lnTo>
                <a:lnTo>
                  <a:pt x="3504273" y="1423670"/>
                </a:lnTo>
                <a:lnTo>
                  <a:pt x="3575761" y="1434592"/>
                </a:lnTo>
                <a:lnTo>
                  <a:pt x="3649637" y="1443685"/>
                </a:lnTo>
                <a:lnTo>
                  <a:pt x="3726091" y="1450784"/>
                </a:lnTo>
                <a:lnTo>
                  <a:pt x="3765359" y="1453515"/>
                </a:lnTo>
                <a:lnTo>
                  <a:pt x="3805351" y="1455686"/>
                </a:lnTo>
                <a:lnTo>
                  <a:pt x="3846093" y="1457286"/>
                </a:lnTo>
                <a:lnTo>
                  <a:pt x="3887622" y="1458264"/>
                </a:lnTo>
                <a:lnTo>
                  <a:pt x="3929938" y="1458620"/>
                </a:lnTo>
                <a:lnTo>
                  <a:pt x="3973093" y="1458328"/>
                </a:lnTo>
                <a:lnTo>
                  <a:pt x="4017111" y="1457363"/>
                </a:lnTo>
                <a:lnTo>
                  <a:pt x="4062006" y="1455699"/>
                </a:lnTo>
                <a:lnTo>
                  <a:pt x="4107802" y="1453337"/>
                </a:lnTo>
                <a:lnTo>
                  <a:pt x="4154538" y="1450238"/>
                </a:lnTo>
                <a:lnTo>
                  <a:pt x="4202239" y="1446377"/>
                </a:lnTo>
                <a:lnTo>
                  <a:pt x="4250918" y="1441742"/>
                </a:lnTo>
                <a:lnTo>
                  <a:pt x="4300613" y="1436319"/>
                </a:lnTo>
                <a:lnTo>
                  <a:pt x="4351350" y="1430070"/>
                </a:lnTo>
                <a:lnTo>
                  <a:pt x="4403141" y="1422984"/>
                </a:lnTo>
                <a:lnTo>
                  <a:pt x="4456036" y="1415046"/>
                </a:lnTo>
                <a:lnTo>
                  <a:pt x="4510036" y="1406220"/>
                </a:lnTo>
                <a:lnTo>
                  <a:pt x="4565193" y="1396492"/>
                </a:lnTo>
                <a:lnTo>
                  <a:pt x="4621504" y="1385849"/>
                </a:lnTo>
                <a:lnTo>
                  <a:pt x="4679023" y="1374254"/>
                </a:lnTo>
                <a:lnTo>
                  <a:pt x="4737760" y="1361706"/>
                </a:lnTo>
                <a:lnTo>
                  <a:pt x="4797742" y="1348155"/>
                </a:lnTo>
                <a:lnTo>
                  <a:pt x="4858994" y="1333601"/>
                </a:lnTo>
                <a:lnTo>
                  <a:pt x="4921542" y="1318031"/>
                </a:lnTo>
                <a:lnTo>
                  <a:pt x="4985423" y="1301407"/>
                </a:lnTo>
                <a:lnTo>
                  <a:pt x="5050663" y="1283703"/>
                </a:lnTo>
                <a:lnTo>
                  <a:pt x="5182476" y="1246428"/>
                </a:lnTo>
                <a:lnTo>
                  <a:pt x="5246484" y="1228826"/>
                </a:lnTo>
                <a:lnTo>
                  <a:pt x="5309286" y="1212075"/>
                </a:lnTo>
                <a:lnTo>
                  <a:pt x="5352872" y="1200823"/>
                </a:lnTo>
                <a:lnTo>
                  <a:pt x="5352872" y="1009345"/>
                </a:lnTo>
                <a:close/>
              </a:path>
              <a:path w="5353050" h="2155825">
                <a:moveTo>
                  <a:pt x="5352872" y="349300"/>
                </a:moveTo>
                <a:lnTo>
                  <a:pt x="5293131" y="333413"/>
                </a:lnTo>
                <a:lnTo>
                  <a:pt x="5230901" y="315010"/>
                </a:lnTo>
                <a:lnTo>
                  <a:pt x="5170132" y="295440"/>
                </a:lnTo>
                <a:lnTo>
                  <a:pt x="5081105" y="264350"/>
                </a:lnTo>
                <a:lnTo>
                  <a:pt x="5022723" y="242811"/>
                </a:lnTo>
                <a:lnTo>
                  <a:pt x="4848834" y="176796"/>
                </a:lnTo>
                <a:lnTo>
                  <a:pt x="4790275" y="155079"/>
                </a:lnTo>
                <a:lnTo>
                  <a:pt x="4730928" y="133883"/>
                </a:lnTo>
                <a:lnTo>
                  <a:pt x="4670476" y="113436"/>
                </a:lnTo>
                <a:lnTo>
                  <a:pt x="4608614" y="93967"/>
                </a:lnTo>
                <a:lnTo>
                  <a:pt x="4545050" y="75704"/>
                </a:lnTo>
                <a:lnTo>
                  <a:pt x="4479468" y="58864"/>
                </a:lnTo>
                <a:lnTo>
                  <a:pt x="4411561" y="43688"/>
                </a:lnTo>
                <a:lnTo>
                  <a:pt x="4341038" y="30403"/>
                </a:lnTo>
                <a:lnTo>
                  <a:pt x="4267581" y="19215"/>
                </a:lnTo>
                <a:lnTo>
                  <a:pt x="4229659" y="14490"/>
                </a:lnTo>
                <a:lnTo>
                  <a:pt x="4190898" y="10375"/>
                </a:lnTo>
                <a:lnTo>
                  <a:pt x="4151249" y="6908"/>
                </a:lnTo>
                <a:lnTo>
                  <a:pt x="4110685" y="4102"/>
                </a:lnTo>
                <a:lnTo>
                  <a:pt x="4069156" y="2006"/>
                </a:lnTo>
                <a:lnTo>
                  <a:pt x="4026624" y="622"/>
                </a:lnTo>
                <a:lnTo>
                  <a:pt x="3983063" y="0"/>
                </a:lnTo>
                <a:lnTo>
                  <a:pt x="3938422" y="165"/>
                </a:lnTo>
                <a:lnTo>
                  <a:pt x="3892677" y="1130"/>
                </a:lnTo>
                <a:lnTo>
                  <a:pt x="3845788" y="2946"/>
                </a:lnTo>
                <a:lnTo>
                  <a:pt x="3797706" y="5626"/>
                </a:lnTo>
                <a:lnTo>
                  <a:pt x="3748392" y="9207"/>
                </a:lnTo>
                <a:lnTo>
                  <a:pt x="3697821" y="13716"/>
                </a:lnTo>
                <a:lnTo>
                  <a:pt x="3645941" y="19177"/>
                </a:lnTo>
                <a:lnTo>
                  <a:pt x="3592741" y="25615"/>
                </a:lnTo>
                <a:lnTo>
                  <a:pt x="2865920" y="378548"/>
                </a:lnTo>
                <a:lnTo>
                  <a:pt x="2914116" y="369976"/>
                </a:lnTo>
                <a:lnTo>
                  <a:pt x="2961297" y="362331"/>
                </a:lnTo>
                <a:lnTo>
                  <a:pt x="3007499" y="355587"/>
                </a:lnTo>
                <a:lnTo>
                  <a:pt x="3052749" y="349732"/>
                </a:lnTo>
                <a:lnTo>
                  <a:pt x="3097072" y="344728"/>
                </a:lnTo>
                <a:lnTo>
                  <a:pt x="3140481" y="340550"/>
                </a:lnTo>
                <a:lnTo>
                  <a:pt x="3183013" y="337197"/>
                </a:lnTo>
                <a:lnTo>
                  <a:pt x="3224707" y="334619"/>
                </a:lnTo>
                <a:lnTo>
                  <a:pt x="3265563" y="332816"/>
                </a:lnTo>
                <a:lnTo>
                  <a:pt x="3305632" y="331749"/>
                </a:lnTo>
                <a:lnTo>
                  <a:pt x="3344926" y="331406"/>
                </a:lnTo>
                <a:lnTo>
                  <a:pt x="3383470" y="331749"/>
                </a:lnTo>
                <a:lnTo>
                  <a:pt x="3458451" y="334441"/>
                </a:lnTo>
                <a:lnTo>
                  <a:pt x="3530765" y="339636"/>
                </a:lnTo>
                <a:lnTo>
                  <a:pt x="3600627" y="347154"/>
                </a:lnTo>
                <a:lnTo>
                  <a:pt x="3668268" y="356793"/>
                </a:lnTo>
                <a:lnTo>
                  <a:pt x="3733889" y="368401"/>
                </a:lnTo>
                <a:lnTo>
                  <a:pt x="3797693" y="381762"/>
                </a:lnTo>
                <a:lnTo>
                  <a:pt x="3859911" y="396697"/>
                </a:lnTo>
                <a:lnTo>
                  <a:pt x="3920744" y="413042"/>
                </a:lnTo>
                <a:lnTo>
                  <a:pt x="3980408" y="430580"/>
                </a:lnTo>
                <a:lnTo>
                  <a:pt x="4039108" y="449160"/>
                </a:lnTo>
                <a:lnTo>
                  <a:pt x="4097070" y="468566"/>
                </a:lnTo>
                <a:lnTo>
                  <a:pt x="4154500" y="488632"/>
                </a:lnTo>
                <a:lnTo>
                  <a:pt x="4383163" y="571766"/>
                </a:lnTo>
                <a:lnTo>
                  <a:pt x="4441126" y="592328"/>
                </a:lnTo>
                <a:lnTo>
                  <a:pt x="4499826" y="612444"/>
                </a:lnTo>
                <a:lnTo>
                  <a:pt x="4559490" y="631926"/>
                </a:lnTo>
                <a:lnTo>
                  <a:pt x="4620323" y="650582"/>
                </a:lnTo>
                <a:lnTo>
                  <a:pt x="4682528" y="668235"/>
                </a:lnTo>
                <a:lnTo>
                  <a:pt x="4746345" y="684682"/>
                </a:lnTo>
                <a:lnTo>
                  <a:pt x="4811954" y="699757"/>
                </a:lnTo>
                <a:lnTo>
                  <a:pt x="4879594" y="713270"/>
                </a:lnTo>
                <a:lnTo>
                  <a:pt x="4949456" y="725043"/>
                </a:lnTo>
                <a:lnTo>
                  <a:pt x="5021770" y="734872"/>
                </a:lnTo>
                <a:lnTo>
                  <a:pt x="5096738" y="742594"/>
                </a:lnTo>
                <a:lnTo>
                  <a:pt x="5135283" y="745591"/>
                </a:lnTo>
                <a:lnTo>
                  <a:pt x="5174577" y="748004"/>
                </a:lnTo>
                <a:lnTo>
                  <a:pt x="5214645" y="749795"/>
                </a:lnTo>
                <a:lnTo>
                  <a:pt x="5255501" y="750925"/>
                </a:lnTo>
                <a:lnTo>
                  <a:pt x="5297182" y="751408"/>
                </a:lnTo>
                <a:lnTo>
                  <a:pt x="5339715" y="751179"/>
                </a:lnTo>
                <a:lnTo>
                  <a:pt x="5352872" y="750900"/>
                </a:lnTo>
                <a:lnTo>
                  <a:pt x="5352872" y="349300"/>
                </a:lnTo>
                <a:close/>
              </a:path>
            </a:pathLst>
          </a:custGeom>
          <a:solidFill>
            <a:srgbClr val="FFFFFF">
              <a:alpha val="9999"/>
            </a:srgbClr>
          </a:solidFill>
        </p:spPr>
        <p:txBody>
          <a:bodyPr wrap="square" lIns="0" tIns="0" rIns="0" bIns="0" rtlCol="0"/>
          <a:lstStyle/>
          <a:p>
            <a:endParaRPr dirty="0"/>
          </a:p>
        </p:txBody>
      </p:sp>
      <p:grpSp>
        <p:nvGrpSpPr>
          <p:cNvPr id="4" name="object 4"/>
          <p:cNvGrpSpPr/>
          <p:nvPr/>
        </p:nvGrpSpPr>
        <p:grpSpPr>
          <a:xfrm>
            <a:off x="914400" y="0"/>
            <a:ext cx="1943100" cy="1339215"/>
            <a:chOff x="914400" y="0"/>
            <a:chExt cx="1943100" cy="1339215"/>
          </a:xfrm>
        </p:grpSpPr>
        <p:sp>
          <p:nvSpPr>
            <p:cNvPr id="5" name="object 5"/>
            <p:cNvSpPr/>
            <p:nvPr/>
          </p:nvSpPr>
          <p:spPr>
            <a:xfrm>
              <a:off x="914400" y="0"/>
              <a:ext cx="1943100" cy="1339215"/>
            </a:xfrm>
            <a:custGeom>
              <a:avLst/>
              <a:gdLst/>
              <a:ahLst/>
              <a:cxnLst/>
              <a:rect l="l" t="t" r="r" b="b"/>
              <a:pathLst>
                <a:path w="1943100" h="1339215">
                  <a:moveTo>
                    <a:pt x="1943100" y="0"/>
                  </a:moveTo>
                  <a:lnTo>
                    <a:pt x="0" y="0"/>
                  </a:lnTo>
                  <a:lnTo>
                    <a:pt x="0" y="1338630"/>
                  </a:lnTo>
                  <a:lnTo>
                    <a:pt x="1943100" y="1338630"/>
                  </a:lnTo>
                  <a:lnTo>
                    <a:pt x="1943100" y="0"/>
                  </a:lnTo>
                  <a:close/>
                </a:path>
              </a:pathLst>
            </a:custGeom>
            <a:solidFill>
              <a:srgbClr val="E5B622"/>
            </a:solidFill>
          </p:spPr>
          <p:txBody>
            <a:bodyPr wrap="square" lIns="0" tIns="0" rIns="0" bIns="0" rtlCol="0"/>
            <a:lstStyle/>
            <a:p>
              <a:endParaRPr dirty="0"/>
            </a:p>
          </p:txBody>
        </p:sp>
        <p:sp>
          <p:nvSpPr>
            <p:cNvPr id="6" name="object 6"/>
            <p:cNvSpPr/>
            <p:nvPr/>
          </p:nvSpPr>
          <p:spPr>
            <a:xfrm>
              <a:off x="1143000" y="685799"/>
              <a:ext cx="1485900" cy="424815"/>
            </a:xfrm>
            <a:custGeom>
              <a:avLst/>
              <a:gdLst/>
              <a:ahLst/>
              <a:cxnLst/>
              <a:rect l="l" t="t" r="r" b="b"/>
              <a:pathLst>
                <a:path w="1485900" h="424815">
                  <a:moveTo>
                    <a:pt x="110324" y="318490"/>
                  </a:moveTo>
                  <a:lnTo>
                    <a:pt x="109423" y="307555"/>
                  </a:lnTo>
                  <a:lnTo>
                    <a:pt x="108216" y="303301"/>
                  </a:lnTo>
                  <a:lnTo>
                    <a:pt x="106705" y="297954"/>
                  </a:lnTo>
                  <a:lnTo>
                    <a:pt x="68732" y="271449"/>
                  </a:lnTo>
                  <a:lnTo>
                    <a:pt x="68732" y="308432"/>
                  </a:lnTo>
                  <a:lnTo>
                    <a:pt x="68732" y="324789"/>
                  </a:lnTo>
                  <a:lnTo>
                    <a:pt x="66916" y="329577"/>
                  </a:lnTo>
                  <a:lnTo>
                    <a:pt x="59639" y="336511"/>
                  </a:lnTo>
                  <a:lnTo>
                    <a:pt x="54724" y="338239"/>
                  </a:lnTo>
                  <a:lnTo>
                    <a:pt x="41071" y="338239"/>
                  </a:lnTo>
                  <a:lnTo>
                    <a:pt x="41071" y="303301"/>
                  </a:lnTo>
                  <a:lnTo>
                    <a:pt x="63042" y="303301"/>
                  </a:lnTo>
                  <a:lnTo>
                    <a:pt x="68732" y="308432"/>
                  </a:lnTo>
                  <a:lnTo>
                    <a:pt x="68732" y="271449"/>
                  </a:lnTo>
                  <a:lnTo>
                    <a:pt x="66116" y="270916"/>
                  </a:lnTo>
                  <a:lnTo>
                    <a:pt x="52616" y="270129"/>
                  </a:lnTo>
                  <a:lnTo>
                    <a:pt x="0" y="270129"/>
                  </a:lnTo>
                  <a:lnTo>
                    <a:pt x="0" y="422160"/>
                  </a:lnTo>
                  <a:lnTo>
                    <a:pt x="41071" y="422160"/>
                  </a:lnTo>
                  <a:lnTo>
                    <a:pt x="41071" y="371729"/>
                  </a:lnTo>
                  <a:lnTo>
                    <a:pt x="52616" y="371729"/>
                  </a:lnTo>
                  <a:lnTo>
                    <a:pt x="95300" y="357847"/>
                  </a:lnTo>
                  <a:lnTo>
                    <a:pt x="107315" y="338239"/>
                  </a:lnTo>
                  <a:lnTo>
                    <a:pt x="109385" y="330504"/>
                  </a:lnTo>
                  <a:lnTo>
                    <a:pt x="110324" y="318490"/>
                  </a:lnTo>
                  <a:close/>
                </a:path>
                <a:path w="1485900" h="424815">
                  <a:moveTo>
                    <a:pt x="147624" y="64554"/>
                  </a:moveTo>
                  <a:lnTo>
                    <a:pt x="142684" y="37642"/>
                  </a:lnTo>
                  <a:lnTo>
                    <a:pt x="132359" y="24269"/>
                  </a:lnTo>
                  <a:lnTo>
                    <a:pt x="127838" y="18415"/>
                  </a:lnTo>
                  <a:lnTo>
                    <a:pt x="122212" y="15798"/>
                  </a:lnTo>
                  <a:lnTo>
                    <a:pt x="122212" y="65709"/>
                  </a:lnTo>
                  <a:lnTo>
                    <a:pt x="121297" y="76542"/>
                  </a:lnTo>
                  <a:lnTo>
                    <a:pt x="88531" y="107416"/>
                  </a:lnTo>
                  <a:lnTo>
                    <a:pt x="60401" y="110045"/>
                  </a:lnTo>
                  <a:lnTo>
                    <a:pt x="38303" y="110045"/>
                  </a:lnTo>
                  <a:lnTo>
                    <a:pt x="38303" y="24269"/>
                  </a:lnTo>
                  <a:lnTo>
                    <a:pt x="65747" y="24269"/>
                  </a:lnTo>
                  <a:lnTo>
                    <a:pt x="108496" y="34518"/>
                  </a:lnTo>
                  <a:lnTo>
                    <a:pt x="122212" y="65709"/>
                  </a:lnTo>
                  <a:lnTo>
                    <a:pt x="122212" y="15798"/>
                  </a:lnTo>
                  <a:lnTo>
                    <a:pt x="103111" y="6883"/>
                  </a:lnTo>
                  <a:lnTo>
                    <a:pt x="68491" y="3035"/>
                  </a:lnTo>
                  <a:lnTo>
                    <a:pt x="13754" y="3035"/>
                  </a:lnTo>
                  <a:lnTo>
                    <a:pt x="13754" y="214160"/>
                  </a:lnTo>
                  <a:lnTo>
                    <a:pt x="38303" y="214160"/>
                  </a:lnTo>
                  <a:lnTo>
                    <a:pt x="38303" y="131127"/>
                  </a:lnTo>
                  <a:lnTo>
                    <a:pt x="63144" y="131127"/>
                  </a:lnTo>
                  <a:lnTo>
                    <a:pt x="113639" y="121424"/>
                  </a:lnTo>
                  <a:lnTo>
                    <a:pt x="142163" y="92913"/>
                  </a:lnTo>
                  <a:lnTo>
                    <a:pt x="146253" y="79667"/>
                  </a:lnTo>
                  <a:lnTo>
                    <a:pt x="147624" y="64554"/>
                  </a:lnTo>
                  <a:close/>
                </a:path>
                <a:path w="1485900" h="424815">
                  <a:moveTo>
                    <a:pt x="224815" y="270129"/>
                  </a:moveTo>
                  <a:lnTo>
                    <a:pt x="134556" y="270129"/>
                  </a:lnTo>
                  <a:lnTo>
                    <a:pt x="134556" y="422160"/>
                  </a:lnTo>
                  <a:lnTo>
                    <a:pt x="224815" y="422160"/>
                  </a:lnTo>
                  <a:lnTo>
                    <a:pt x="224815" y="388670"/>
                  </a:lnTo>
                  <a:lnTo>
                    <a:pt x="175628" y="388670"/>
                  </a:lnTo>
                  <a:lnTo>
                    <a:pt x="175628" y="359981"/>
                  </a:lnTo>
                  <a:lnTo>
                    <a:pt x="221170" y="359981"/>
                  </a:lnTo>
                  <a:lnTo>
                    <a:pt x="221170" y="327012"/>
                  </a:lnTo>
                  <a:lnTo>
                    <a:pt x="175628" y="327012"/>
                  </a:lnTo>
                  <a:lnTo>
                    <a:pt x="175628" y="303098"/>
                  </a:lnTo>
                  <a:lnTo>
                    <a:pt x="224815" y="303098"/>
                  </a:lnTo>
                  <a:lnTo>
                    <a:pt x="224815" y="270129"/>
                  </a:lnTo>
                  <a:close/>
                </a:path>
                <a:path w="1485900" h="424815">
                  <a:moveTo>
                    <a:pt x="340563" y="214160"/>
                  </a:moveTo>
                  <a:lnTo>
                    <a:pt x="287515" y="126365"/>
                  </a:lnTo>
                  <a:lnTo>
                    <a:pt x="283235" y="119291"/>
                  </a:lnTo>
                  <a:lnTo>
                    <a:pt x="301802" y="110223"/>
                  </a:lnTo>
                  <a:lnTo>
                    <a:pt x="307073" y="105283"/>
                  </a:lnTo>
                  <a:lnTo>
                    <a:pt x="315074" y="97777"/>
                  </a:lnTo>
                  <a:lnTo>
                    <a:pt x="323037" y="81927"/>
                  </a:lnTo>
                  <a:lnTo>
                    <a:pt x="325691" y="62674"/>
                  </a:lnTo>
                  <a:lnTo>
                    <a:pt x="324535" y="48666"/>
                  </a:lnTo>
                  <a:lnTo>
                    <a:pt x="300266" y="13677"/>
                  </a:lnTo>
                  <a:lnTo>
                    <a:pt x="300266" y="63982"/>
                  </a:lnTo>
                  <a:lnTo>
                    <a:pt x="299504" y="73660"/>
                  </a:lnTo>
                  <a:lnTo>
                    <a:pt x="272542" y="102704"/>
                  </a:lnTo>
                  <a:lnTo>
                    <a:pt x="250012" y="105283"/>
                  </a:lnTo>
                  <a:lnTo>
                    <a:pt x="216369" y="105283"/>
                  </a:lnTo>
                  <a:lnTo>
                    <a:pt x="216369" y="24549"/>
                  </a:lnTo>
                  <a:lnTo>
                    <a:pt x="248285" y="24549"/>
                  </a:lnTo>
                  <a:lnTo>
                    <a:pt x="287921" y="33794"/>
                  </a:lnTo>
                  <a:lnTo>
                    <a:pt x="300266" y="63982"/>
                  </a:lnTo>
                  <a:lnTo>
                    <a:pt x="300266" y="13677"/>
                  </a:lnTo>
                  <a:lnTo>
                    <a:pt x="296583" y="11404"/>
                  </a:lnTo>
                  <a:lnTo>
                    <a:pt x="283502" y="6756"/>
                  </a:lnTo>
                  <a:lnTo>
                    <a:pt x="267881" y="3975"/>
                  </a:lnTo>
                  <a:lnTo>
                    <a:pt x="249732" y="3035"/>
                  </a:lnTo>
                  <a:lnTo>
                    <a:pt x="191820" y="3035"/>
                  </a:lnTo>
                  <a:lnTo>
                    <a:pt x="191820" y="214160"/>
                  </a:lnTo>
                  <a:lnTo>
                    <a:pt x="216369" y="214160"/>
                  </a:lnTo>
                  <a:lnTo>
                    <a:pt x="216369" y="126365"/>
                  </a:lnTo>
                  <a:lnTo>
                    <a:pt x="260413" y="126365"/>
                  </a:lnTo>
                  <a:lnTo>
                    <a:pt x="311531" y="214160"/>
                  </a:lnTo>
                  <a:lnTo>
                    <a:pt x="340563" y="214160"/>
                  </a:lnTo>
                  <a:close/>
                </a:path>
                <a:path w="1485900" h="424815">
                  <a:moveTo>
                    <a:pt x="381736" y="422160"/>
                  </a:moveTo>
                  <a:lnTo>
                    <a:pt x="344728" y="366839"/>
                  </a:lnTo>
                  <a:lnTo>
                    <a:pt x="337426" y="355917"/>
                  </a:lnTo>
                  <a:lnTo>
                    <a:pt x="348703" y="347954"/>
                  </a:lnTo>
                  <a:lnTo>
                    <a:pt x="356768" y="338480"/>
                  </a:lnTo>
                  <a:lnTo>
                    <a:pt x="357886" y="335953"/>
                  </a:lnTo>
                  <a:lnTo>
                    <a:pt x="361607" y="327520"/>
                  </a:lnTo>
                  <a:lnTo>
                    <a:pt x="363220" y="315048"/>
                  </a:lnTo>
                  <a:lnTo>
                    <a:pt x="360489" y="301218"/>
                  </a:lnTo>
                  <a:lnTo>
                    <a:pt x="359346" y="295402"/>
                  </a:lnTo>
                  <a:lnTo>
                    <a:pt x="347726" y="281368"/>
                  </a:lnTo>
                  <a:lnTo>
                    <a:pt x="328358" y="272935"/>
                  </a:lnTo>
                  <a:lnTo>
                    <a:pt x="321729" y="272249"/>
                  </a:lnTo>
                  <a:lnTo>
                    <a:pt x="321729" y="316928"/>
                  </a:lnTo>
                  <a:lnTo>
                    <a:pt x="320382" y="325259"/>
                  </a:lnTo>
                  <a:lnTo>
                    <a:pt x="316344" y="331203"/>
                  </a:lnTo>
                  <a:lnTo>
                    <a:pt x="309613" y="334772"/>
                  </a:lnTo>
                  <a:lnTo>
                    <a:pt x="300202" y="335953"/>
                  </a:lnTo>
                  <a:lnTo>
                    <a:pt x="292506" y="335953"/>
                  </a:lnTo>
                  <a:lnTo>
                    <a:pt x="292506" y="301218"/>
                  </a:lnTo>
                  <a:lnTo>
                    <a:pt x="300621" y="301218"/>
                  </a:lnTo>
                  <a:lnTo>
                    <a:pt x="309854" y="302209"/>
                  </a:lnTo>
                  <a:lnTo>
                    <a:pt x="316445" y="305155"/>
                  </a:lnTo>
                  <a:lnTo>
                    <a:pt x="320408" y="310057"/>
                  </a:lnTo>
                  <a:lnTo>
                    <a:pt x="321729" y="316928"/>
                  </a:lnTo>
                  <a:lnTo>
                    <a:pt x="321729" y="272249"/>
                  </a:lnTo>
                  <a:lnTo>
                    <a:pt x="301244" y="270129"/>
                  </a:lnTo>
                  <a:lnTo>
                    <a:pt x="251434" y="270129"/>
                  </a:lnTo>
                  <a:lnTo>
                    <a:pt x="251434" y="422160"/>
                  </a:lnTo>
                  <a:lnTo>
                    <a:pt x="292506" y="422160"/>
                  </a:lnTo>
                  <a:lnTo>
                    <a:pt x="292506" y="366839"/>
                  </a:lnTo>
                  <a:lnTo>
                    <a:pt x="302907" y="366839"/>
                  </a:lnTo>
                  <a:lnTo>
                    <a:pt x="335140" y="422160"/>
                  </a:lnTo>
                  <a:lnTo>
                    <a:pt x="381736" y="422160"/>
                  </a:lnTo>
                  <a:close/>
                </a:path>
                <a:path w="1485900" h="424815">
                  <a:moveTo>
                    <a:pt x="494969" y="278866"/>
                  </a:moveTo>
                  <a:lnTo>
                    <a:pt x="482752" y="274091"/>
                  </a:lnTo>
                  <a:lnTo>
                    <a:pt x="470662" y="270687"/>
                  </a:lnTo>
                  <a:lnTo>
                    <a:pt x="458685" y="268630"/>
                  </a:lnTo>
                  <a:lnTo>
                    <a:pt x="446824" y="267944"/>
                  </a:lnTo>
                  <a:lnTo>
                    <a:pt x="434174" y="268681"/>
                  </a:lnTo>
                  <a:lnTo>
                    <a:pt x="398119" y="286156"/>
                  </a:lnTo>
                  <a:lnTo>
                    <a:pt x="389534" y="312458"/>
                  </a:lnTo>
                  <a:lnTo>
                    <a:pt x="389534" y="319938"/>
                  </a:lnTo>
                  <a:lnTo>
                    <a:pt x="413423" y="352907"/>
                  </a:lnTo>
                  <a:lnTo>
                    <a:pt x="437400" y="364490"/>
                  </a:lnTo>
                  <a:lnTo>
                    <a:pt x="444144" y="367741"/>
                  </a:lnTo>
                  <a:lnTo>
                    <a:pt x="449199" y="370928"/>
                  </a:lnTo>
                  <a:lnTo>
                    <a:pt x="451040" y="372503"/>
                  </a:lnTo>
                  <a:lnTo>
                    <a:pt x="453326" y="375627"/>
                  </a:lnTo>
                  <a:lnTo>
                    <a:pt x="453898" y="377444"/>
                  </a:lnTo>
                  <a:lnTo>
                    <a:pt x="453885" y="382866"/>
                  </a:lnTo>
                  <a:lnTo>
                    <a:pt x="452475" y="385572"/>
                  </a:lnTo>
                  <a:lnTo>
                    <a:pt x="446786" y="389801"/>
                  </a:lnTo>
                  <a:lnTo>
                    <a:pt x="442315" y="390855"/>
                  </a:lnTo>
                  <a:lnTo>
                    <a:pt x="429145" y="390855"/>
                  </a:lnTo>
                  <a:lnTo>
                    <a:pt x="388493" y="378066"/>
                  </a:lnTo>
                  <a:lnTo>
                    <a:pt x="388493" y="414667"/>
                  </a:lnTo>
                  <a:lnTo>
                    <a:pt x="428091" y="424116"/>
                  </a:lnTo>
                  <a:lnTo>
                    <a:pt x="435381" y="424243"/>
                  </a:lnTo>
                  <a:lnTo>
                    <a:pt x="444182" y="423862"/>
                  </a:lnTo>
                  <a:lnTo>
                    <a:pt x="483806" y="406285"/>
                  </a:lnTo>
                  <a:lnTo>
                    <a:pt x="492620" y="390855"/>
                  </a:lnTo>
                  <a:lnTo>
                    <a:pt x="493179" y="389343"/>
                  </a:lnTo>
                  <a:lnTo>
                    <a:pt x="494512" y="382854"/>
                  </a:lnTo>
                  <a:lnTo>
                    <a:pt x="494868" y="377444"/>
                  </a:lnTo>
                  <a:lnTo>
                    <a:pt x="494944" y="375627"/>
                  </a:lnTo>
                  <a:lnTo>
                    <a:pt x="494487" y="368630"/>
                  </a:lnTo>
                  <a:lnTo>
                    <a:pt x="469099" y="335991"/>
                  </a:lnTo>
                  <a:lnTo>
                    <a:pt x="450773" y="327177"/>
                  </a:lnTo>
                  <a:lnTo>
                    <a:pt x="443509" y="323583"/>
                  </a:lnTo>
                  <a:lnTo>
                    <a:pt x="438226" y="320725"/>
                  </a:lnTo>
                  <a:lnTo>
                    <a:pt x="434924" y="318592"/>
                  </a:lnTo>
                  <a:lnTo>
                    <a:pt x="431838" y="316230"/>
                  </a:lnTo>
                  <a:lnTo>
                    <a:pt x="430288" y="313563"/>
                  </a:lnTo>
                  <a:lnTo>
                    <a:pt x="430288" y="307809"/>
                  </a:lnTo>
                  <a:lnTo>
                    <a:pt x="431507" y="305485"/>
                  </a:lnTo>
                  <a:lnTo>
                    <a:pt x="436359" y="301739"/>
                  </a:lnTo>
                  <a:lnTo>
                    <a:pt x="440232" y="300812"/>
                  </a:lnTo>
                  <a:lnTo>
                    <a:pt x="445579" y="300812"/>
                  </a:lnTo>
                  <a:lnTo>
                    <a:pt x="453682" y="301421"/>
                  </a:lnTo>
                  <a:lnTo>
                    <a:pt x="462521" y="303263"/>
                  </a:lnTo>
                  <a:lnTo>
                    <a:pt x="472084" y="306311"/>
                  </a:lnTo>
                  <a:lnTo>
                    <a:pt x="482384" y="310578"/>
                  </a:lnTo>
                  <a:lnTo>
                    <a:pt x="486257" y="300812"/>
                  </a:lnTo>
                  <a:lnTo>
                    <a:pt x="494969" y="278866"/>
                  </a:lnTo>
                  <a:close/>
                </a:path>
                <a:path w="1485900" h="424815">
                  <a:moveTo>
                    <a:pt x="532777" y="214160"/>
                  </a:moveTo>
                  <a:lnTo>
                    <a:pt x="506476" y="147015"/>
                  </a:lnTo>
                  <a:lnTo>
                    <a:pt x="497814" y="124917"/>
                  </a:lnTo>
                  <a:lnTo>
                    <a:pt x="473417" y="62636"/>
                  </a:lnTo>
                  <a:lnTo>
                    <a:pt x="473417" y="124917"/>
                  </a:lnTo>
                  <a:lnTo>
                    <a:pt x="405117" y="124917"/>
                  </a:lnTo>
                  <a:lnTo>
                    <a:pt x="429958" y="59499"/>
                  </a:lnTo>
                  <a:lnTo>
                    <a:pt x="432739" y="51371"/>
                  </a:lnTo>
                  <a:lnTo>
                    <a:pt x="435190" y="43586"/>
                  </a:lnTo>
                  <a:lnTo>
                    <a:pt x="437286" y="36144"/>
                  </a:lnTo>
                  <a:lnTo>
                    <a:pt x="439051" y="29032"/>
                  </a:lnTo>
                  <a:lnTo>
                    <a:pt x="441566" y="37706"/>
                  </a:lnTo>
                  <a:lnTo>
                    <a:pt x="444030" y="45669"/>
                  </a:lnTo>
                  <a:lnTo>
                    <a:pt x="446468" y="52946"/>
                  </a:lnTo>
                  <a:lnTo>
                    <a:pt x="448868" y="59499"/>
                  </a:lnTo>
                  <a:lnTo>
                    <a:pt x="473417" y="124917"/>
                  </a:lnTo>
                  <a:lnTo>
                    <a:pt x="473417" y="62636"/>
                  </a:lnTo>
                  <a:lnTo>
                    <a:pt x="460260" y="29032"/>
                  </a:lnTo>
                  <a:lnTo>
                    <a:pt x="449732" y="2171"/>
                  </a:lnTo>
                  <a:lnTo>
                    <a:pt x="429082" y="2171"/>
                  </a:lnTo>
                  <a:lnTo>
                    <a:pt x="345617" y="214160"/>
                  </a:lnTo>
                  <a:lnTo>
                    <a:pt x="370459" y="214160"/>
                  </a:lnTo>
                  <a:lnTo>
                    <a:pt x="396455" y="147015"/>
                  </a:lnTo>
                  <a:lnTo>
                    <a:pt x="481076" y="147015"/>
                  </a:lnTo>
                  <a:lnTo>
                    <a:pt x="507352" y="214160"/>
                  </a:lnTo>
                  <a:lnTo>
                    <a:pt x="532777" y="214160"/>
                  </a:lnTo>
                  <a:close/>
                </a:path>
                <a:path w="1485900" h="424815">
                  <a:moveTo>
                    <a:pt x="628802" y="318490"/>
                  </a:moveTo>
                  <a:lnTo>
                    <a:pt x="614349" y="282714"/>
                  </a:lnTo>
                  <a:lnTo>
                    <a:pt x="587209" y="271449"/>
                  </a:lnTo>
                  <a:lnTo>
                    <a:pt x="587209" y="308432"/>
                  </a:lnTo>
                  <a:lnTo>
                    <a:pt x="587209" y="324789"/>
                  </a:lnTo>
                  <a:lnTo>
                    <a:pt x="585381" y="329577"/>
                  </a:lnTo>
                  <a:lnTo>
                    <a:pt x="578104" y="336511"/>
                  </a:lnTo>
                  <a:lnTo>
                    <a:pt x="573201" y="338239"/>
                  </a:lnTo>
                  <a:lnTo>
                    <a:pt x="559549" y="338239"/>
                  </a:lnTo>
                  <a:lnTo>
                    <a:pt x="559549" y="303301"/>
                  </a:lnTo>
                  <a:lnTo>
                    <a:pt x="581520" y="303301"/>
                  </a:lnTo>
                  <a:lnTo>
                    <a:pt x="587209" y="308432"/>
                  </a:lnTo>
                  <a:lnTo>
                    <a:pt x="587209" y="271449"/>
                  </a:lnTo>
                  <a:lnTo>
                    <a:pt x="584593" y="270916"/>
                  </a:lnTo>
                  <a:lnTo>
                    <a:pt x="571093" y="270129"/>
                  </a:lnTo>
                  <a:lnTo>
                    <a:pt x="518477" y="270129"/>
                  </a:lnTo>
                  <a:lnTo>
                    <a:pt x="518477" y="422160"/>
                  </a:lnTo>
                  <a:lnTo>
                    <a:pt x="559549" y="422160"/>
                  </a:lnTo>
                  <a:lnTo>
                    <a:pt x="559549" y="371729"/>
                  </a:lnTo>
                  <a:lnTo>
                    <a:pt x="571093" y="371729"/>
                  </a:lnTo>
                  <a:lnTo>
                    <a:pt x="613778" y="357847"/>
                  </a:lnTo>
                  <a:lnTo>
                    <a:pt x="625792" y="338239"/>
                  </a:lnTo>
                  <a:lnTo>
                    <a:pt x="627862" y="330504"/>
                  </a:lnTo>
                  <a:lnTo>
                    <a:pt x="628802" y="318490"/>
                  </a:lnTo>
                  <a:close/>
                </a:path>
                <a:path w="1485900" h="424815">
                  <a:moveTo>
                    <a:pt x="710539" y="12128"/>
                  </a:moveTo>
                  <a:lnTo>
                    <a:pt x="697598" y="6832"/>
                  </a:lnTo>
                  <a:lnTo>
                    <a:pt x="683615" y="3035"/>
                  </a:lnTo>
                  <a:lnTo>
                    <a:pt x="668578" y="762"/>
                  </a:lnTo>
                  <a:lnTo>
                    <a:pt x="652487" y="0"/>
                  </a:lnTo>
                  <a:lnTo>
                    <a:pt x="637400" y="838"/>
                  </a:lnTo>
                  <a:lnTo>
                    <a:pt x="598271" y="13284"/>
                  </a:lnTo>
                  <a:lnTo>
                    <a:pt x="569810" y="39560"/>
                  </a:lnTo>
                  <a:lnTo>
                    <a:pt x="553872" y="77698"/>
                  </a:lnTo>
                  <a:lnTo>
                    <a:pt x="550824" y="108305"/>
                  </a:lnTo>
                  <a:lnTo>
                    <a:pt x="552411" y="132892"/>
                  </a:lnTo>
                  <a:lnTo>
                    <a:pt x="565086" y="173113"/>
                  </a:lnTo>
                  <a:lnTo>
                    <a:pt x="606844" y="209981"/>
                  </a:lnTo>
                  <a:lnTo>
                    <a:pt x="648157" y="217055"/>
                  </a:lnTo>
                  <a:lnTo>
                    <a:pt x="663625" y="216547"/>
                  </a:lnTo>
                  <a:lnTo>
                    <a:pt x="677799" y="214998"/>
                  </a:lnTo>
                  <a:lnTo>
                    <a:pt x="690702" y="212432"/>
                  </a:lnTo>
                  <a:lnTo>
                    <a:pt x="702310" y="208826"/>
                  </a:lnTo>
                  <a:lnTo>
                    <a:pt x="702310" y="195249"/>
                  </a:lnTo>
                  <a:lnTo>
                    <a:pt x="702310" y="187299"/>
                  </a:lnTo>
                  <a:lnTo>
                    <a:pt x="688543" y="190779"/>
                  </a:lnTo>
                  <a:lnTo>
                    <a:pt x="675563" y="193268"/>
                  </a:lnTo>
                  <a:lnTo>
                    <a:pt x="663359" y="194754"/>
                  </a:lnTo>
                  <a:lnTo>
                    <a:pt x="651916" y="195249"/>
                  </a:lnTo>
                  <a:lnTo>
                    <a:pt x="634974" y="193840"/>
                  </a:lnTo>
                  <a:lnTo>
                    <a:pt x="596531" y="172643"/>
                  </a:lnTo>
                  <a:lnTo>
                    <a:pt x="578332" y="128143"/>
                  </a:lnTo>
                  <a:lnTo>
                    <a:pt x="577113" y="108597"/>
                  </a:lnTo>
                  <a:lnTo>
                    <a:pt x="578370" y="89522"/>
                  </a:lnTo>
                  <a:lnTo>
                    <a:pt x="597255" y="45135"/>
                  </a:lnTo>
                  <a:lnTo>
                    <a:pt x="635723" y="23406"/>
                  </a:lnTo>
                  <a:lnTo>
                    <a:pt x="652208" y="21958"/>
                  </a:lnTo>
                  <a:lnTo>
                    <a:pt x="664197" y="22669"/>
                  </a:lnTo>
                  <a:lnTo>
                    <a:pt x="676173" y="24777"/>
                  </a:lnTo>
                  <a:lnTo>
                    <a:pt x="688162" y="28295"/>
                  </a:lnTo>
                  <a:lnTo>
                    <a:pt x="700151" y="33223"/>
                  </a:lnTo>
                  <a:lnTo>
                    <a:pt x="705700" y="21958"/>
                  </a:lnTo>
                  <a:lnTo>
                    <a:pt x="710539" y="12128"/>
                  </a:lnTo>
                  <a:close/>
                </a:path>
                <a:path w="1485900" h="424815">
                  <a:moveTo>
                    <a:pt x="743292" y="270129"/>
                  </a:moveTo>
                  <a:lnTo>
                    <a:pt x="653034" y="270129"/>
                  </a:lnTo>
                  <a:lnTo>
                    <a:pt x="653034" y="422160"/>
                  </a:lnTo>
                  <a:lnTo>
                    <a:pt x="743292" y="422160"/>
                  </a:lnTo>
                  <a:lnTo>
                    <a:pt x="743292" y="388670"/>
                  </a:lnTo>
                  <a:lnTo>
                    <a:pt x="694105" y="388670"/>
                  </a:lnTo>
                  <a:lnTo>
                    <a:pt x="694105" y="359981"/>
                  </a:lnTo>
                  <a:lnTo>
                    <a:pt x="739648" y="359981"/>
                  </a:lnTo>
                  <a:lnTo>
                    <a:pt x="739648" y="327012"/>
                  </a:lnTo>
                  <a:lnTo>
                    <a:pt x="694105" y="327012"/>
                  </a:lnTo>
                  <a:lnTo>
                    <a:pt x="694105" y="303098"/>
                  </a:lnTo>
                  <a:lnTo>
                    <a:pt x="743292" y="303098"/>
                  </a:lnTo>
                  <a:lnTo>
                    <a:pt x="743292" y="270129"/>
                  </a:lnTo>
                  <a:close/>
                </a:path>
                <a:path w="1485900" h="424815">
                  <a:moveTo>
                    <a:pt x="880224" y="3035"/>
                  </a:moveTo>
                  <a:lnTo>
                    <a:pt x="721956" y="3035"/>
                  </a:lnTo>
                  <a:lnTo>
                    <a:pt x="721956" y="24841"/>
                  </a:lnTo>
                  <a:lnTo>
                    <a:pt x="788822" y="24841"/>
                  </a:lnTo>
                  <a:lnTo>
                    <a:pt x="788822" y="214160"/>
                  </a:lnTo>
                  <a:lnTo>
                    <a:pt x="813371" y="214160"/>
                  </a:lnTo>
                  <a:lnTo>
                    <a:pt x="813371" y="24841"/>
                  </a:lnTo>
                  <a:lnTo>
                    <a:pt x="880224" y="24841"/>
                  </a:lnTo>
                  <a:lnTo>
                    <a:pt x="880224" y="3035"/>
                  </a:lnTo>
                  <a:close/>
                </a:path>
                <a:path w="1485900" h="424815">
                  <a:moveTo>
                    <a:pt x="885126" y="278663"/>
                  </a:moveTo>
                  <a:lnTo>
                    <a:pt x="873760" y="273977"/>
                  </a:lnTo>
                  <a:lnTo>
                    <a:pt x="862114" y="270637"/>
                  </a:lnTo>
                  <a:lnTo>
                    <a:pt x="850201" y="268617"/>
                  </a:lnTo>
                  <a:lnTo>
                    <a:pt x="838022" y="267944"/>
                  </a:lnTo>
                  <a:lnTo>
                    <a:pt x="827100" y="268554"/>
                  </a:lnTo>
                  <a:lnTo>
                    <a:pt x="790905" y="282905"/>
                  </a:lnTo>
                  <a:lnTo>
                    <a:pt x="769289" y="314375"/>
                  </a:lnTo>
                  <a:lnTo>
                    <a:pt x="764298" y="346557"/>
                  </a:lnTo>
                  <a:lnTo>
                    <a:pt x="765441" y="364324"/>
                  </a:lnTo>
                  <a:lnTo>
                    <a:pt x="782650" y="404279"/>
                  </a:lnTo>
                  <a:lnTo>
                    <a:pt x="819213" y="422998"/>
                  </a:lnTo>
                  <a:lnTo>
                    <a:pt x="835418" y="424243"/>
                  </a:lnTo>
                  <a:lnTo>
                    <a:pt x="847115" y="423722"/>
                  </a:lnTo>
                  <a:lnTo>
                    <a:pt x="858189" y="422148"/>
                  </a:lnTo>
                  <a:lnTo>
                    <a:pt x="868641" y="419506"/>
                  </a:lnTo>
                  <a:lnTo>
                    <a:pt x="878471" y="415810"/>
                  </a:lnTo>
                  <a:lnTo>
                    <a:pt x="878471" y="390652"/>
                  </a:lnTo>
                  <a:lnTo>
                    <a:pt x="878471" y="381088"/>
                  </a:lnTo>
                  <a:lnTo>
                    <a:pt x="872096" y="383717"/>
                  </a:lnTo>
                  <a:lnTo>
                    <a:pt x="865746" y="385978"/>
                  </a:lnTo>
                  <a:lnTo>
                    <a:pt x="853135" y="389712"/>
                  </a:lnTo>
                  <a:lnTo>
                    <a:pt x="846620" y="390652"/>
                  </a:lnTo>
                  <a:lnTo>
                    <a:pt x="839889" y="390652"/>
                  </a:lnTo>
                  <a:lnTo>
                    <a:pt x="825284" y="387908"/>
                  </a:lnTo>
                  <a:lnTo>
                    <a:pt x="814857" y="379691"/>
                  </a:lnTo>
                  <a:lnTo>
                    <a:pt x="808596" y="365975"/>
                  </a:lnTo>
                  <a:lnTo>
                    <a:pt x="806513" y="346773"/>
                  </a:lnTo>
                  <a:lnTo>
                    <a:pt x="807021" y="336791"/>
                  </a:lnTo>
                  <a:lnTo>
                    <a:pt x="830668" y="302387"/>
                  </a:lnTo>
                  <a:lnTo>
                    <a:pt x="837603" y="301637"/>
                  </a:lnTo>
                  <a:lnTo>
                    <a:pt x="844054" y="301637"/>
                  </a:lnTo>
                  <a:lnTo>
                    <a:pt x="850087" y="302539"/>
                  </a:lnTo>
                  <a:lnTo>
                    <a:pt x="861314" y="306146"/>
                  </a:lnTo>
                  <a:lnTo>
                    <a:pt x="866978" y="308394"/>
                  </a:lnTo>
                  <a:lnTo>
                    <a:pt x="872540" y="310997"/>
                  </a:lnTo>
                  <a:lnTo>
                    <a:pt x="876185" y="301637"/>
                  </a:lnTo>
                  <a:lnTo>
                    <a:pt x="885126" y="278663"/>
                  </a:lnTo>
                  <a:close/>
                </a:path>
                <a:path w="1485900" h="424815">
                  <a:moveTo>
                    <a:pt x="936548" y="3035"/>
                  </a:moveTo>
                  <a:lnTo>
                    <a:pt x="911999" y="3035"/>
                  </a:lnTo>
                  <a:lnTo>
                    <a:pt x="911999" y="214160"/>
                  </a:lnTo>
                  <a:lnTo>
                    <a:pt x="936548" y="214160"/>
                  </a:lnTo>
                  <a:lnTo>
                    <a:pt x="936548" y="3035"/>
                  </a:lnTo>
                  <a:close/>
                </a:path>
                <a:path w="1485900" h="424815">
                  <a:moveTo>
                    <a:pt x="1012202" y="270129"/>
                  </a:moveTo>
                  <a:lnTo>
                    <a:pt x="896975" y="270129"/>
                  </a:lnTo>
                  <a:lnTo>
                    <a:pt x="896975" y="303720"/>
                  </a:lnTo>
                  <a:lnTo>
                    <a:pt x="934110" y="303720"/>
                  </a:lnTo>
                  <a:lnTo>
                    <a:pt x="934110" y="422160"/>
                  </a:lnTo>
                  <a:lnTo>
                    <a:pt x="975182" y="422160"/>
                  </a:lnTo>
                  <a:lnTo>
                    <a:pt x="975182" y="303720"/>
                  </a:lnTo>
                  <a:lnTo>
                    <a:pt x="1012202" y="303720"/>
                  </a:lnTo>
                  <a:lnTo>
                    <a:pt x="1012202" y="270129"/>
                  </a:lnTo>
                  <a:close/>
                </a:path>
                <a:path w="1485900" h="424815">
                  <a:moveTo>
                    <a:pt x="1075220" y="270129"/>
                  </a:moveTo>
                  <a:lnTo>
                    <a:pt x="1033932" y="270129"/>
                  </a:lnTo>
                  <a:lnTo>
                    <a:pt x="1033932" y="422160"/>
                  </a:lnTo>
                  <a:lnTo>
                    <a:pt x="1075220" y="422160"/>
                  </a:lnTo>
                  <a:lnTo>
                    <a:pt x="1075220" y="270129"/>
                  </a:lnTo>
                  <a:close/>
                </a:path>
                <a:path w="1485900" h="424815">
                  <a:moveTo>
                    <a:pt x="1143203" y="12128"/>
                  </a:moveTo>
                  <a:lnTo>
                    <a:pt x="1130261" y="6832"/>
                  </a:lnTo>
                  <a:lnTo>
                    <a:pt x="1116266" y="3035"/>
                  </a:lnTo>
                  <a:lnTo>
                    <a:pt x="1101229" y="762"/>
                  </a:lnTo>
                  <a:lnTo>
                    <a:pt x="1085151" y="0"/>
                  </a:lnTo>
                  <a:lnTo>
                    <a:pt x="1070063" y="838"/>
                  </a:lnTo>
                  <a:lnTo>
                    <a:pt x="1030922" y="13284"/>
                  </a:lnTo>
                  <a:lnTo>
                    <a:pt x="1002474" y="39560"/>
                  </a:lnTo>
                  <a:lnTo>
                    <a:pt x="986536" y="77698"/>
                  </a:lnTo>
                  <a:lnTo>
                    <a:pt x="983488" y="108305"/>
                  </a:lnTo>
                  <a:lnTo>
                    <a:pt x="985075" y="132892"/>
                  </a:lnTo>
                  <a:lnTo>
                    <a:pt x="997737" y="173113"/>
                  </a:lnTo>
                  <a:lnTo>
                    <a:pt x="1039495" y="209981"/>
                  </a:lnTo>
                  <a:lnTo>
                    <a:pt x="1080820" y="217055"/>
                  </a:lnTo>
                  <a:lnTo>
                    <a:pt x="1096276" y="216547"/>
                  </a:lnTo>
                  <a:lnTo>
                    <a:pt x="1110449" y="214998"/>
                  </a:lnTo>
                  <a:lnTo>
                    <a:pt x="1123353" y="212432"/>
                  </a:lnTo>
                  <a:lnTo>
                    <a:pt x="1134973" y="208826"/>
                  </a:lnTo>
                  <a:lnTo>
                    <a:pt x="1134973" y="195249"/>
                  </a:lnTo>
                  <a:lnTo>
                    <a:pt x="1134973" y="187299"/>
                  </a:lnTo>
                  <a:lnTo>
                    <a:pt x="1121206" y="190779"/>
                  </a:lnTo>
                  <a:lnTo>
                    <a:pt x="1108214" y="193268"/>
                  </a:lnTo>
                  <a:lnTo>
                    <a:pt x="1096010" y="194754"/>
                  </a:lnTo>
                  <a:lnTo>
                    <a:pt x="1084567" y="195249"/>
                  </a:lnTo>
                  <a:lnTo>
                    <a:pt x="1067625" y="193840"/>
                  </a:lnTo>
                  <a:lnTo>
                    <a:pt x="1029195" y="172643"/>
                  </a:lnTo>
                  <a:lnTo>
                    <a:pt x="1010983" y="128143"/>
                  </a:lnTo>
                  <a:lnTo>
                    <a:pt x="1009764" y="108597"/>
                  </a:lnTo>
                  <a:lnTo>
                    <a:pt x="1011021" y="89522"/>
                  </a:lnTo>
                  <a:lnTo>
                    <a:pt x="1029906" y="45135"/>
                  </a:lnTo>
                  <a:lnTo>
                    <a:pt x="1068374" y="23406"/>
                  </a:lnTo>
                  <a:lnTo>
                    <a:pt x="1084859" y="21958"/>
                  </a:lnTo>
                  <a:lnTo>
                    <a:pt x="1096848" y="22669"/>
                  </a:lnTo>
                  <a:lnTo>
                    <a:pt x="1108837" y="24777"/>
                  </a:lnTo>
                  <a:lnTo>
                    <a:pt x="1120813" y="28295"/>
                  </a:lnTo>
                  <a:lnTo>
                    <a:pt x="1132801" y="33223"/>
                  </a:lnTo>
                  <a:lnTo>
                    <a:pt x="1138351" y="21958"/>
                  </a:lnTo>
                  <a:lnTo>
                    <a:pt x="1143203" y="12128"/>
                  </a:lnTo>
                  <a:close/>
                </a:path>
                <a:path w="1485900" h="424815">
                  <a:moveTo>
                    <a:pt x="1239405" y="270129"/>
                  </a:moveTo>
                  <a:lnTo>
                    <a:pt x="1193444" y="270129"/>
                  </a:lnTo>
                  <a:lnTo>
                    <a:pt x="1172337" y="347599"/>
                  </a:lnTo>
                  <a:lnTo>
                    <a:pt x="1165580" y="382955"/>
                  </a:lnTo>
                  <a:lnTo>
                    <a:pt x="1164894" y="376948"/>
                  </a:lnTo>
                  <a:lnTo>
                    <a:pt x="1163497" y="368985"/>
                  </a:lnTo>
                  <a:lnTo>
                    <a:pt x="1161364" y="359067"/>
                  </a:lnTo>
                  <a:lnTo>
                    <a:pt x="1158506" y="347192"/>
                  </a:lnTo>
                  <a:lnTo>
                    <a:pt x="1137818" y="270129"/>
                  </a:lnTo>
                  <a:lnTo>
                    <a:pt x="1091641" y="270129"/>
                  </a:lnTo>
                  <a:lnTo>
                    <a:pt x="1141247" y="422160"/>
                  </a:lnTo>
                  <a:lnTo>
                    <a:pt x="1189596" y="422160"/>
                  </a:lnTo>
                  <a:lnTo>
                    <a:pt x="1202436" y="382955"/>
                  </a:lnTo>
                  <a:lnTo>
                    <a:pt x="1239405" y="270129"/>
                  </a:lnTo>
                  <a:close/>
                </a:path>
                <a:path w="1485900" h="424815">
                  <a:moveTo>
                    <a:pt x="1339164" y="214160"/>
                  </a:moveTo>
                  <a:lnTo>
                    <a:pt x="1312862" y="147015"/>
                  </a:lnTo>
                  <a:lnTo>
                    <a:pt x="1304213" y="124917"/>
                  </a:lnTo>
                  <a:lnTo>
                    <a:pt x="1279817" y="62636"/>
                  </a:lnTo>
                  <a:lnTo>
                    <a:pt x="1279817" y="124917"/>
                  </a:lnTo>
                  <a:lnTo>
                    <a:pt x="1211503" y="124917"/>
                  </a:lnTo>
                  <a:lnTo>
                    <a:pt x="1236345" y="59499"/>
                  </a:lnTo>
                  <a:lnTo>
                    <a:pt x="1239139" y="51371"/>
                  </a:lnTo>
                  <a:lnTo>
                    <a:pt x="1241590" y="43586"/>
                  </a:lnTo>
                  <a:lnTo>
                    <a:pt x="1243685" y="36144"/>
                  </a:lnTo>
                  <a:lnTo>
                    <a:pt x="1245450" y="29032"/>
                  </a:lnTo>
                  <a:lnTo>
                    <a:pt x="1247965" y="37706"/>
                  </a:lnTo>
                  <a:lnTo>
                    <a:pt x="1250429" y="45669"/>
                  </a:lnTo>
                  <a:lnTo>
                    <a:pt x="1252867" y="52946"/>
                  </a:lnTo>
                  <a:lnTo>
                    <a:pt x="1255268" y="59499"/>
                  </a:lnTo>
                  <a:lnTo>
                    <a:pt x="1279817" y="124917"/>
                  </a:lnTo>
                  <a:lnTo>
                    <a:pt x="1279817" y="62636"/>
                  </a:lnTo>
                  <a:lnTo>
                    <a:pt x="1266659" y="29032"/>
                  </a:lnTo>
                  <a:lnTo>
                    <a:pt x="1256131" y="2171"/>
                  </a:lnTo>
                  <a:lnTo>
                    <a:pt x="1235481" y="2171"/>
                  </a:lnTo>
                  <a:lnTo>
                    <a:pt x="1152017" y="214160"/>
                  </a:lnTo>
                  <a:lnTo>
                    <a:pt x="1176845" y="214160"/>
                  </a:lnTo>
                  <a:lnTo>
                    <a:pt x="1202842" y="147015"/>
                  </a:lnTo>
                  <a:lnTo>
                    <a:pt x="1287475" y="147015"/>
                  </a:lnTo>
                  <a:lnTo>
                    <a:pt x="1313751" y="214160"/>
                  </a:lnTo>
                  <a:lnTo>
                    <a:pt x="1339164" y="214160"/>
                  </a:lnTo>
                  <a:close/>
                </a:path>
                <a:path w="1485900" h="424815">
                  <a:moveTo>
                    <a:pt x="1346098" y="270129"/>
                  </a:moveTo>
                  <a:lnTo>
                    <a:pt x="1255839" y="270129"/>
                  </a:lnTo>
                  <a:lnTo>
                    <a:pt x="1255839" y="422160"/>
                  </a:lnTo>
                  <a:lnTo>
                    <a:pt x="1346098" y="422160"/>
                  </a:lnTo>
                  <a:lnTo>
                    <a:pt x="1346098" y="388670"/>
                  </a:lnTo>
                  <a:lnTo>
                    <a:pt x="1296911" y="388670"/>
                  </a:lnTo>
                  <a:lnTo>
                    <a:pt x="1296911" y="359981"/>
                  </a:lnTo>
                  <a:lnTo>
                    <a:pt x="1342453" y="359981"/>
                  </a:lnTo>
                  <a:lnTo>
                    <a:pt x="1342453" y="327012"/>
                  </a:lnTo>
                  <a:lnTo>
                    <a:pt x="1296911" y="327012"/>
                  </a:lnTo>
                  <a:lnTo>
                    <a:pt x="1296911" y="303098"/>
                  </a:lnTo>
                  <a:lnTo>
                    <a:pt x="1346098" y="303098"/>
                  </a:lnTo>
                  <a:lnTo>
                    <a:pt x="1346098" y="270129"/>
                  </a:lnTo>
                  <a:close/>
                </a:path>
                <a:path w="1485900" h="424815">
                  <a:moveTo>
                    <a:pt x="1472133" y="278866"/>
                  </a:moveTo>
                  <a:lnTo>
                    <a:pt x="1459915" y="274091"/>
                  </a:lnTo>
                  <a:lnTo>
                    <a:pt x="1447812" y="270687"/>
                  </a:lnTo>
                  <a:lnTo>
                    <a:pt x="1435836" y="268630"/>
                  </a:lnTo>
                  <a:lnTo>
                    <a:pt x="1423987" y="267944"/>
                  </a:lnTo>
                  <a:lnTo>
                    <a:pt x="1411338" y="268681"/>
                  </a:lnTo>
                  <a:lnTo>
                    <a:pt x="1375283" y="286156"/>
                  </a:lnTo>
                  <a:lnTo>
                    <a:pt x="1366685" y="312458"/>
                  </a:lnTo>
                  <a:lnTo>
                    <a:pt x="1366685" y="319938"/>
                  </a:lnTo>
                  <a:lnTo>
                    <a:pt x="1390586" y="352907"/>
                  </a:lnTo>
                  <a:lnTo>
                    <a:pt x="1414551" y="364490"/>
                  </a:lnTo>
                  <a:lnTo>
                    <a:pt x="1421295" y="367741"/>
                  </a:lnTo>
                  <a:lnTo>
                    <a:pt x="1426362" y="370928"/>
                  </a:lnTo>
                  <a:lnTo>
                    <a:pt x="1428191" y="372503"/>
                  </a:lnTo>
                  <a:lnTo>
                    <a:pt x="1430477" y="375627"/>
                  </a:lnTo>
                  <a:lnTo>
                    <a:pt x="1431061" y="377444"/>
                  </a:lnTo>
                  <a:lnTo>
                    <a:pt x="1431048" y="382866"/>
                  </a:lnTo>
                  <a:lnTo>
                    <a:pt x="1429639" y="385572"/>
                  </a:lnTo>
                  <a:lnTo>
                    <a:pt x="1423949" y="389801"/>
                  </a:lnTo>
                  <a:lnTo>
                    <a:pt x="1419479" y="390855"/>
                  </a:lnTo>
                  <a:lnTo>
                    <a:pt x="1406309" y="390855"/>
                  </a:lnTo>
                  <a:lnTo>
                    <a:pt x="1365643" y="378066"/>
                  </a:lnTo>
                  <a:lnTo>
                    <a:pt x="1365643" y="414667"/>
                  </a:lnTo>
                  <a:lnTo>
                    <a:pt x="1405255" y="424116"/>
                  </a:lnTo>
                  <a:lnTo>
                    <a:pt x="1412544" y="424243"/>
                  </a:lnTo>
                  <a:lnTo>
                    <a:pt x="1421345" y="423862"/>
                  </a:lnTo>
                  <a:lnTo>
                    <a:pt x="1460969" y="406285"/>
                  </a:lnTo>
                  <a:lnTo>
                    <a:pt x="1469771" y="390855"/>
                  </a:lnTo>
                  <a:lnTo>
                    <a:pt x="1470329" y="389343"/>
                  </a:lnTo>
                  <a:lnTo>
                    <a:pt x="1471676" y="382854"/>
                  </a:lnTo>
                  <a:lnTo>
                    <a:pt x="1472031" y="377444"/>
                  </a:lnTo>
                  <a:lnTo>
                    <a:pt x="1472107" y="375627"/>
                  </a:lnTo>
                  <a:lnTo>
                    <a:pt x="1471650" y="368630"/>
                  </a:lnTo>
                  <a:lnTo>
                    <a:pt x="1446263" y="335991"/>
                  </a:lnTo>
                  <a:lnTo>
                    <a:pt x="1427937" y="327177"/>
                  </a:lnTo>
                  <a:lnTo>
                    <a:pt x="1420660" y="323583"/>
                  </a:lnTo>
                  <a:lnTo>
                    <a:pt x="1415376" y="320725"/>
                  </a:lnTo>
                  <a:lnTo>
                    <a:pt x="1412074" y="318592"/>
                  </a:lnTo>
                  <a:lnTo>
                    <a:pt x="1408988" y="316230"/>
                  </a:lnTo>
                  <a:lnTo>
                    <a:pt x="1407452" y="313563"/>
                  </a:lnTo>
                  <a:lnTo>
                    <a:pt x="1407452" y="307809"/>
                  </a:lnTo>
                  <a:lnTo>
                    <a:pt x="1408658" y="305485"/>
                  </a:lnTo>
                  <a:lnTo>
                    <a:pt x="1413510" y="301739"/>
                  </a:lnTo>
                  <a:lnTo>
                    <a:pt x="1417396" y="300812"/>
                  </a:lnTo>
                  <a:lnTo>
                    <a:pt x="1422730" y="300812"/>
                  </a:lnTo>
                  <a:lnTo>
                    <a:pt x="1430845" y="301421"/>
                  </a:lnTo>
                  <a:lnTo>
                    <a:pt x="1439684" y="303263"/>
                  </a:lnTo>
                  <a:lnTo>
                    <a:pt x="1449247" y="306311"/>
                  </a:lnTo>
                  <a:lnTo>
                    <a:pt x="1459547" y="310578"/>
                  </a:lnTo>
                  <a:lnTo>
                    <a:pt x="1463421" y="300812"/>
                  </a:lnTo>
                  <a:lnTo>
                    <a:pt x="1472133" y="278866"/>
                  </a:lnTo>
                  <a:close/>
                </a:path>
                <a:path w="1485900" h="424815">
                  <a:moveTo>
                    <a:pt x="1485887" y="191922"/>
                  </a:moveTo>
                  <a:lnTo>
                    <a:pt x="1392745" y="191922"/>
                  </a:lnTo>
                  <a:lnTo>
                    <a:pt x="1392745" y="3035"/>
                  </a:lnTo>
                  <a:lnTo>
                    <a:pt x="1368196" y="3035"/>
                  </a:lnTo>
                  <a:lnTo>
                    <a:pt x="1368196" y="214160"/>
                  </a:lnTo>
                  <a:lnTo>
                    <a:pt x="1485887" y="214160"/>
                  </a:lnTo>
                  <a:lnTo>
                    <a:pt x="1485887" y="191922"/>
                  </a:lnTo>
                  <a:close/>
                </a:path>
              </a:pathLst>
            </a:custGeom>
            <a:solidFill>
              <a:srgbClr val="FFFFFF"/>
            </a:solidFill>
          </p:spPr>
          <p:txBody>
            <a:bodyPr wrap="square" lIns="0" tIns="0" rIns="0" bIns="0" rtlCol="0"/>
            <a:lstStyle/>
            <a:p>
              <a:endParaRPr dirty="0"/>
            </a:p>
          </p:txBody>
        </p:sp>
      </p:grpSp>
      <p:sp>
        <p:nvSpPr>
          <p:cNvPr id="7" name="object 7"/>
          <p:cNvSpPr txBox="1"/>
          <p:nvPr/>
        </p:nvSpPr>
        <p:spPr>
          <a:xfrm>
            <a:off x="901700" y="1756026"/>
            <a:ext cx="6339840" cy="2757165"/>
          </a:xfrm>
          <a:prstGeom prst="rect">
            <a:avLst/>
          </a:prstGeom>
        </p:spPr>
        <p:txBody>
          <a:bodyPr vert="horz" wrap="square" lIns="0" tIns="63500" rIns="0" bIns="0" rtlCol="0">
            <a:spAutoFit/>
          </a:bodyPr>
          <a:lstStyle/>
          <a:p>
            <a:pPr marL="12700" marR="5080">
              <a:lnSpc>
                <a:spcPts val="7000"/>
              </a:lnSpc>
              <a:spcBef>
                <a:spcPts val="500"/>
              </a:spcBef>
              <a:tabLst>
                <a:tab pos="2719070" algn="l"/>
                <a:tab pos="3427095" algn="l"/>
                <a:tab pos="3689985" algn="l"/>
                <a:tab pos="5894705" algn="l"/>
              </a:tabLst>
            </a:pPr>
            <a:r>
              <a:rPr sz="6000" b="1" dirty="0">
                <a:solidFill>
                  <a:srgbClr val="FFFFFF"/>
                </a:solidFill>
                <a:latin typeface="Merriweather"/>
                <a:cs typeface="Merriweather"/>
              </a:rPr>
              <a:t>Leveraging  Advice	to	Build	a  Brighter	Future</a:t>
            </a:r>
            <a:endParaRPr sz="6000" dirty="0">
              <a:latin typeface="Merriweather"/>
              <a:cs typeface="Merriweather"/>
            </a:endParaRPr>
          </a:p>
        </p:txBody>
      </p:sp>
      <p:sp>
        <p:nvSpPr>
          <p:cNvPr id="8" name="object 8"/>
          <p:cNvSpPr txBox="1"/>
          <p:nvPr/>
        </p:nvSpPr>
        <p:spPr>
          <a:xfrm>
            <a:off x="901700" y="4616525"/>
            <a:ext cx="3411854" cy="269240"/>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FFFFFF"/>
                </a:solidFill>
                <a:latin typeface="OpenSans-Extrabold"/>
                <a:cs typeface="OpenSans-Extrabold"/>
              </a:rPr>
              <a:t>Presenter Name, Presenter</a:t>
            </a:r>
            <a:r>
              <a:rPr sz="1600" b="1" spc="-95" dirty="0">
                <a:solidFill>
                  <a:srgbClr val="FFFFFF"/>
                </a:solidFill>
                <a:latin typeface="OpenSans-Extrabold"/>
                <a:cs typeface="OpenSans-Extrabold"/>
              </a:rPr>
              <a:t> </a:t>
            </a:r>
            <a:r>
              <a:rPr sz="1600" b="1" dirty="0">
                <a:solidFill>
                  <a:srgbClr val="FFFFFF"/>
                </a:solidFill>
                <a:latin typeface="OpenSans-Extrabold"/>
                <a:cs typeface="OpenSans-Extrabold"/>
              </a:rPr>
              <a:t>Title</a:t>
            </a:r>
            <a:endParaRPr sz="1600" dirty="0">
              <a:latin typeface="OpenSans-Extrabold"/>
              <a:cs typeface="OpenSans-Extrabo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17214D"/>
          </a:solidFill>
        </p:spPr>
        <p:txBody>
          <a:bodyPr wrap="square" lIns="0" tIns="0" rIns="0" bIns="0" rtlCol="0"/>
          <a:lstStyle/>
          <a:p>
            <a:endParaRPr dirty="0"/>
          </a:p>
        </p:txBody>
      </p:sp>
      <p:sp>
        <p:nvSpPr>
          <p:cNvPr id="3" name="object 3"/>
          <p:cNvSpPr txBox="1">
            <a:spLocks noGrp="1"/>
          </p:cNvSpPr>
          <p:nvPr>
            <p:ph type="title"/>
          </p:nvPr>
        </p:nvSpPr>
        <p:spPr>
          <a:xfrm>
            <a:off x="106122" y="746273"/>
            <a:ext cx="8230606" cy="713722"/>
          </a:xfrm>
          <a:prstGeom prst="rect">
            <a:avLst/>
          </a:prstGeom>
        </p:spPr>
        <p:txBody>
          <a:bodyPr vert="horz" wrap="square" lIns="0" tIns="12065" rIns="0" bIns="0" rtlCol="0">
            <a:spAutoFit/>
          </a:bodyPr>
          <a:lstStyle/>
          <a:p>
            <a:pPr marL="1415415" marR="5080" algn="ctr">
              <a:lnSpc>
                <a:spcPct val="106100"/>
              </a:lnSpc>
              <a:spcBef>
                <a:spcPts val="95"/>
              </a:spcBef>
            </a:pPr>
            <a:r>
              <a:rPr spc="-40" dirty="0"/>
              <a:t>Advice</a:t>
            </a:r>
            <a:r>
              <a:rPr spc="-90" dirty="0"/>
              <a:t> </a:t>
            </a:r>
            <a:r>
              <a:rPr spc="-35" dirty="0"/>
              <a:t>offered</a:t>
            </a:r>
            <a:r>
              <a:rPr spc="-90" dirty="0"/>
              <a:t> </a:t>
            </a:r>
            <a:r>
              <a:rPr spc="-40" dirty="0"/>
              <a:t>through</a:t>
            </a:r>
            <a:r>
              <a:rPr spc="-90" dirty="0"/>
              <a:t> </a:t>
            </a:r>
            <a:r>
              <a:rPr spc="-25" dirty="0"/>
              <a:t>an</a:t>
            </a:r>
            <a:r>
              <a:rPr spc="-90" dirty="0"/>
              <a:t> </a:t>
            </a:r>
            <a:r>
              <a:rPr spc="-40" dirty="0"/>
              <a:t>employer</a:t>
            </a:r>
            <a:r>
              <a:rPr spc="-90" dirty="0"/>
              <a:t> </a:t>
            </a:r>
            <a:r>
              <a:rPr spc="-25" dirty="0"/>
              <a:t>is</a:t>
            </a:r>
            <a:r>
              <a:rPr spc="-90" dirty="0"/>
              <a:t> </a:t>
            </a:r>
            <a:r>
              <a:rPr spc="-45" dirty="0"/>
              <a:t>especially</a:t>
            </a:r>
            <a:r>
              <a:rPr spc="-90" dirty="0"/>
              <a:t> </a:t>
            </a:r>
            <a:r>
              <a:rPr spc="-45" dirty="0"/>
              <a:t>important  </a:t>
            </a:r>
            <a:r>
              <a:rPr spc="-30" dirty="0"/>
              <a:t>for </a:t>
            </a:r>
            <a:r>
              <a:rPr spc="-40" dirty="0"/>
              <a:t>certain </a:t>
            </a:r>
            <a:r>
              <a:rPr lang="en-US" spc="-40" dirty="0"/>
              <a:t>population </a:t>
            </a:r>
            <a:r>
              <a:rPr spc="-40" dirty="0"/>
              <a:t>segments</a:t>
            </a:r>
            <a:endParaRPr spc="-45" dirty="0"/>
          </a:p>
        </p:txBody>
      </p:sp>
      <p:sp>
        <p:nvSpPr>
          <p:cNvPr id="4" name="object 4"/>
          <p:cNvSpPr txBox="1"/>
          <p:nvPr/>
        </p:nvSpPr>
        <p:spPr>
          <a:xfrm>
            <a:off x="693552" y="4185705"/>
            <a:ext cx="1416685" cy="238760"/>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FFFFFF"/>
                </a:solidFill>
                <a:latin typeface="Open Sans"/>
                <a:cs typeface="Open Sans"/>
              </a:rPr>
              <a:t>All</a:t>
            </a:r>
            <a:r>
              <a:rPr sz="1400" b="1" spc="-70" dirty="0">
                <a:solidFill>
                  <a:srgbClr val="FFFFFF"/>
                </a:solidFill>
                <a:latin typeface="Open Sans"/>
                <a:cs typeface="Open Sans"/>
              </a:rPr>
              <a:t> </a:t>
            </a:r>
            <a:r>
              <a:rPr sz="1400" b="1" spc="-5" dirty="0">
                <a:solidFill>
                  <a:srgbClr val="FFFFFF"/>
                </a:solidFill>
                <a:latin typeface="Open Sans"/>
                <a:cs typeface="Open Sans"/>
              </a:rPr>
              <a:t>respondents</a:t>
            </a:r>
            <a:endParaRPr sz="1400" dirty="0">
              <a:latin typeface="Open Sans"/>
              <a:cs typeface="Open Sans"/>
            </a:endParaRPr>
          </a:p>
        </p:txBody>
      </p:sp>
      <p:grpSp>
        <p:nvGrpSpPr>
          <p:cNvPr id="5" name="object 5"/>
          <p:cNvGrpSpPr/>
          <p:nvPr/>
        </p:nvGrpSpPr>
        <p:grpSpPr>
          <a:xfrm>
            <a:off x="660401" y="2503486"/>
            <a:ext cx="1482725" cy="1482725"/>
            <a:chOff x="660401" y="2503486"/>
            <a:chExt cx="1482725" cy="1482725"/>
          </a:xfrm>
        </p:grpSpPr>
        <p:sp>
          <p:nvSpPr>
            <p:cNvPr id="6" name="object 6"/>
            <p:cNvSpPr/>
            <p:nvPr/>
          </p:nvSpPr>
          <p:spPr>
            <a:xfrm>
              <a:off x="660401" y="2503486"/>
              <a:ext cx="1482725" cy="1482725"/>
            </a:xfrm>
            <a:custGeom>
              <a:avLst/>
              <a:gdLst/>
              <a:ahLst/>
              <a:cxnLst/>
              <a:rect l="l" t="t" r="r" b="b"/>
              <a:pathLst>
                <a:path w="1482725" h="1482725">
                  <a:moveTo>
                    <a:pt x="741337" y="0"/>
                  </a:moveTo>
                  <a:lnTo>
                    <a:pt x="692593" y="1576"/>
                  </a:lnTo>
                  <a:lnTo>
                    <a:pt x="644691" y="6242"/>
                  </a:lnTo>
                  <a:lnTo>
                    <a:pt x="597729" y="13899"/>
                  </a:lnTo>
                  <a:lnTo>
                    <a:pt x="551804" y="24448"/>
                  </a:lnTo>
                  <a:lnTo>
                    <a:pt x="507014" y="37794"/>
                  </a:lnTo>
                  <a:lnTo>
                    <a:pt x="463457" y="53837"/>
                  </a:lnTo>
                  <a:lnTo>
                    <a:pt x="421231" y="72481"/>
                  </a:lnTo>
                  <a:lnTo>
                    <a:pt x="380432" y="93627"/>
                  </a:lnTo>
                  <a:lnTo>
                    <a:pt x="341159" y="117178"/>
                  </a:lnTo>
                  <a:lnTo>
                    <a:pt x="303510" y="143036"/>
                  </a:lnTo>
                  <a:lnTo>
                    <a:pt x="267582" y="171104"/>
                  </a:lnTo>
                  <a:lnTo>
                    <a:pt x="233472" y="201283"/>
                  </a:lnTo>
                  <a:lnTo>
                    <a:pt x="201279" y="233477"/>
                  </a:lnTo>
                  <a:lnTo>
                    <a:pt x="171100" y="267587"/>
                  </a:lnTo>
                  <a:lnTo>
                    <a:pt x="143033" y="303515"/>
                  </a:lnTo>
                  <a:lnTo>
                    <a:pt x="117175" y="341165"/>
                  </a:lnTo>
                  <a:lnTo>
                    <a:pt x="93625" y="380438"/>
                  </a:lnTo>
                  <a:lnTo>
                    <a:pt x="72479" y="421236"/>
                  </a:lnTo>
                  <a:lnTo>
                    <a:pt x="53836" y="463463"/>
                  </a:lnTo>
                  <a:lnTo>
                    <a:pt x="37793" y="507019"/>
                  </a:lnTo>
                  <a:lnTo>
                    <a:pt x="24448" y="551808"/>
                  </a:lnTo>
                  <a:lnTo>
                    <a:pt x="13898" y="597732"/>
                  </a:lnTo>
                  <a:lnTo>
                    <a:pt x="6242" y="644694"/>
                  </a:lnTo>
                  <a:lnTo>
                    <a:pt x="1576" y="692594"/>
                  </a:lnTo>
                  <a:lnTo>
                    <a:pt x="0" y="741337"/>
                  </a:lnTo>
                  <a:lnTo>
                    <a:pt x="1576" y="790080"/>
                  </a:lnTo>
                  <a:lnTo>
                    <a:pt x="6242" y="837982"/>
                  </a:lnTo>
                  <a:lnTo>
                    <a:pt x="13898" y="884944"/>
                  </a:lnTo>
                  <a:lnTo>
                    <a:pt x="24448" y="930869"/>
                  </a:lnTo>
                  <a:lnTo>
                    <a:pt x="37793" y="975659"/>
                  </a:lnTo>
                  <a:lnTo>
                    <a:pt x="53836" y="1019216"/>
                  </a:lnTo>
                  <a:lnTo>
                    <a:pt x="72479" y="1061442"/>
                  </a:lnTo>
                  <a:lnTo>
                    <a:pt x="93625" y="1102241"/>
                  </a:lnTo>
                  <a:lnTo>
                    <a:pt x="117175" y="1141514"/>
                  </a:lnTo>
                  <a:lnTo>
                    <a:pt x="143033" y="1179163"/>
                  </a:lnTo>
                  <a:lnTo>
                    <a:pt x="171100" y="1215092"/>
                  </a:lnTo>
                  <a:lnTo>
                    <a:pt x="201279" y="1249201"/>
                  </a:lnTo>
                  <a:lnTo>
                    <a:pt x="233472" y="1281394"/>
                  </a:lnTo>
                  <a:lnTo>
                    <a:pt x="267582" y="1311573"/>
                  </a:lnTo>
                  <a:lnTo>
                    <a:pt x="303510" y="1339640"/>
                  </a:lnTo>
                  <a:lnTo>
                    <a:pt x="341159" y="1365498"/>
                  </a:lnTo>
                  <a:lnTo>
                    <a:pt x="380432" y="1389049"/>
                  </a:lnTo>
                  <a:lnTo>
                    <a:pt x="421231" y="1410194"/>
                  </a:lnTo>
                  <a:lnTo>
                    <a:pt x="463457" y="1428837"/>
                  </a:lnTo>
                  <a:lnTo>
                    <a:pt x="507014" y="1444880"/>
                  </a:lnTo>
                  <a:lnTo>
                    <a:pt x="551804" y="1458226"/>
                  </a:lnTo>
                  <a:lnTo>
                    <a:pt x="597729" y="1468775"/>
                  </a:lnTo>
                  <a:lnTo>
                    <a:pt x="644691" y="1476431"/>
                  </a:lnTo>
                  <a:lnTo>
                    <a:pt x="692593" y="1481097"/>
                  </a:lnTo>
                  <a:lnTo>
                    <a:pt x="741337" y="1482674"/>
                  </a:lnTo>
                  <a:lnTo>
                    <a:pt x="790080" y="1481097"/>
                  </a:lnTo>
                  <a:lnTo>
                    <a:pt x="837982" y="1476431"/>
                  </a:lnTo>
                  <a:lnTo>
                    <a:pt x="884944" y="1468775"/>
                  </a:lnTo>
                  <a:lnTo>
                    <a:pt x="930869" y="1458226"/>
                  </a:lnTo>
                  <a:lnTo>
                    <a:pt x="975659" y="1444880"/>
                  </a:lnTo>
                  <a:lnTo>
                    <a:pt x="1019216" y="1428837"/>
                  </a:lnTo>
                  <a:lnTo>
                    <a:pt x="1061442" y="1410194"/>
                  </a:lnTo>
                  <a:lnTo>
                    <a:pt x="1102241" y="1389049"/>
                  </a:lnTo>
                  <a:lnTo>
                    <a:pt x="1141514" y="1365498"/>
                  </a:lnTo>
                  <a:lnTo>
                    <a:pt x="1179163" y="1339640"/>
                  </a:lnTo>
                  <a:lnTo>
                    <a:pt x="1215092" y="1311573"/>
                  </a:lnTo>
                  <a:lnTo>
                    <a:pt x="1249201" y="1281394"/>
                  </a:lnTo>
                  <a:lnTo>
                    <a:pt x="1281394" y="1249201"/>
                  </a:lnTo>
                  <a:lnTo>
                    <a:pt x="1291309" y="1237996"/>
                  </a:lnTo>
                  <a:lnTo>
                    <a:pt x="741337" y="1237996"/>
                  </a:lnTo>
                  <a:lnTo>
                    <a:pt x="693505" y="1235722"/>
                  </a:lnTo>
                  <a:lnTo>
                    <a:pt x="646961" y="1229040"/>
                  </a:lnTo>
                  <a:lnTo>
                    <a:pt x="601910" y="1218159"/>
                  </a:lnTo>
                  <a:lnTo>
                    <a:pt x="558562" y="1203285"/>
                  </a:lnTo>
                  <a:lnTo>
                    <a:pt x="517125" y="1184627"/>
                  </a:lnTo>
                  <a:lnTo>
                    <a:pt x="477807" y="1162394"/>
                  </a:lnTo>
                  <a:lnTo>
                    <a:pt x="440815" y="1136792"/>
                  </a:lnTo>
                  <a:lnTo>
                    <a:pt x="406359" y="1108032"/>
                  </a:lnTo>
                  <a:lnTo>
                    <a:pt x="374646" y="1076319"/>
                  </a:lnTo>
                  <a:lnTo>
                    <a:pt x="345885" y="1041863"/>
                  </a:lnTo>
                  <a:lnTo>
                    <a:pt x="320283" y="1004872"/>
                  </a:lnTo>
                  <a:lnTo>
                    <a:pt x="298048" y="965554"/>
                  </a:lnTo>
                  <a:lnTo>
                    <a:pt x="279390" y="924116"/>
                  </a:lnTo>
                  <a:lnTo>
                    <a:pt x="264516" y="880768"/>
                  </a:lnTo>
                  <a:lnTo>
                    <a:pt x="253633" y="835716"/>
                  </a:lnTo>
                  <a:lnTo>
                    <a:pt x="246951" y="789170"/>
                  </a:lnTo>
                  <a:lnTo>
                    <a:pt x="244678" y="741337"/>
                  </a:lnTo>
                  <a:lnTo>
                    <a:pt x="246951" y="693505"/>
                  </a:lnTo>
                  <a:lnTo>
                    <a:pt x="253633" y="646961"/>
                  </a:lnTo>
                  <a:lnTo>
                    <a:pt x="264516" y="601910"/>
                  </a:lnTo>
                  <a:lnTo>
                    <a:pt x="279390" y="558562"/>
                  </a:lnTo>
                  <a:lnTo>
                    <a:pt x="298048" y="517125"/>
                  </a:lnTo>
                  <a:lnTo>
                    <a:pt x="320283" y="477807"/>
                  </a:lnTo>
                  <a:lnTo>
                    <a:pt x="345885" y="440815"/>
                  </a:lnTo>
                  <a:lnTo>
                    <a:pt x="374646" y="406359"/>
                  </a:lnTo>
                  <a:lnTo>
                    <a:pt x="406359" y="374646"/>
                  </a:lnTo>
                  <a:lnTo>
                    <a:pt x="440815" y="345885"/>
                  </a:lnTo>
                  <a:lnTo>
                    <a:pt x="477807" y="320283"/>
                  </a:lnTo>
                  <a:lnTo>
                    <a:pt x="517125" y="298048"/>
                  </a:lnTo>
                  <a:lnTo>
                    <a:pt x="558562" y="279390"/>
                  </a:lnTo>
                  <a:lnTo>
                    <a:pt x="601910" y="264516"/>
                  </a:lnTo>
                  <a:lnTo>
                    <a:pt x="646961" y="253633"/>
                  </a:lnTo>
                  <a:lnTo>
                    <a:pt x="693505" y="246951"/>
                  </a:lnTo>
                  <a:lnTo>
                    <a:pt x="741337" y="244678"/>
                  </a:lnTo>
                  <a:lnTo>
                    <a:pt x="1291304" y="244678"/>
                  </a:lnTo>
                  <a:lnTo>
                    <a:pt x="1281394" y="233477"/>
                  </a:lnTo>
                  <a:lnTo>
                    <a:pt x="1249201" y="201283"/>
                  </a:lnTo>
                  <a:lnTo>
                    <a:pt x="1215092" y="171104"/>
                  </a:lnTo>
                  <a:lnTo>
                    <a:pt x="1179163" y="143036"/>
                  </a:lnTo>
                  <a:lnTo>
                    <a:pt x="1141514" y="117178"/>
                  </a:lnTo>
                  <a:lnTo>
                    <a:pt x="1102241" y="93627"/>
                  </a:lnTo>
                  <a:lnTo>
                    <a:pt x="1061442" y="72481"/>
                  </a:lnTo>
                  <a:lnTo>
                    <a:pt x="1019216" y="53837"/>
                  </a:lnTo>
                  <a:lnTo>
                    <a:pt x="975659" y="37794"/>
                  </a:lnTo>
                  <a:lnTo>
                    <a:pt x="930869" y="24448"/>
                  </a:lnTo>
                  <a:lnTo>
                    <a:pt x="884944" y="13899"/>
                  </a:lnTo>
                  <a:lnTo>
                    <a:pt x="837982" y="6242"/>
                  </a:lnTo>
                  <a:lnTo>
                    <a:pt x="790080" y="1576"/>
                  </a:lnTo>
                  <a:lnTo>
                    <a:pt x="741337" y="0"/>
                  </a:lnTo>
                  <a:close/>
                </a:path>
                <a:path w="1482725" h="1482725">
                  <a:moveTo>
                    <a:pt x="1291304" y="244678"/>
                  </a:moveTo>
                  <a:lnTo>
                    <a:pt x="741337" y="244678"/>
                  </a:lnTo>
                  <a:lnTo>
                    <a:pt x="789168" y="246951"/>
                  </a:lnTo>
                  <a:lnTo>
                    <a:pt x="835713" y="253633"/>
                  </a:lnTo>
                  <a:lnTo>
                    <a:pt x="880763" y="264516"/>
                  </a:lnTo>
                  <a:lnTo>
                    <a:pt x="924111" y="279390"/>
                  </a:lnTo>
                  <a:lnTo>
                    <a:pt x="965548" y="298048"/>
                  </a:lnTo>
                  <a:lnTo>
                    <a:pt x="1004867" y="320283"/>
                  </a:lnTo>
                  <a:lnTo>
                    <a:pt x="1041858" y="345885"/>
                  </a:lnTo>
                  <a:lnTo>
                    <a:pt x="1076314" y="374646"/>
                  </a:lnTo>
                  <a:lnTo>
                    <a:pt x="1108027" y="406359"/>
                  </a:lnTo>
                  <a:lnTo>
                    <a:pt x="1136789" y="440815"/>
                  </a:lnTo>
                  <a:lnTo>
                    <a:pt x="1162391" y="477807"/>
                  </a:lnTo>
                  <a:lnTo>
                    <a:pt x="1184625" y="517125"/>
                  </a:lnTo>
                  <a:lnTo>
                    <a:pt x="1203283" y="558562"/>
                  </a:lnTo>
                  <a:lnTo>
                    <a:pt x="1218158" y="601910"/>
                  </a:lnTo>
                  <a:lnTo>
                    <a:pt x="1229040" y="646961"/>
                  </a:lnTo>
                  <a:lnTo>
                    <a:pt x="1235722" y="693505"/>
                  </a:lnTo>
                  <a:lnTo>
                    <a:pt x="1237995" y="741337"/>
                  </a:lnTo>
                  <a:lnTo>
                    <a:pt x="1235722" y="789170"/>
                  </a:lnTo>
                  <a:lnTo>
                    <a:pt x="1229040" y="835716"/>
                  </a:lnTo>
                  <a:lnTo>
                    <a:pt x="1218158" y="880768"/>
                  </a:lnTo>
                  <a:lnTo>
                    <a:pt x="1203283" y="924116"/>
                  </a:lnTo>
                  <a:lnTo>
                    <a:pt x="1184625" y="965554"/>
                  </a:lnTo>
                  <a:lnTo>
                    <a:pt x="1162391" y="1004872"/>
                  </a:lnTo>
                  <a:lnTo>
                    <a:pt x="1136789" y="1041863"/>
                  </a:lnTo>
                  <a:lnTo>
                    <a:pt x="1108027" y="1076319"/>
                  </a:lnTo>
                  <a:lnTo>
                    <a:pt x="1076314" y="1108032"/>
                  </a:lnTo>
                  <a:lnTo>
                    <a:pt x="1041858" y="1136792"/>
                  </a:lnTo>
                  <a:lnTo>
                    <a:pt x="1004867" y="1162394"/>
                  </a:lnTo>
                  <a:lnTo>
                    <a:pt x="965548" y="1184627"/>
                  </a:lnTo>
                  <a:lnTo>
                    <a:pt x="924111" y="1203285"/>
                  </a:lnTo>
                  <a:lnTo>
                    <a:pt x="880763" y="1218159"/>
                  </a:lnTo>
                  <a:lnTo>
                    <a:pt x="835713" y="1229040"/>
                  </a:lnTo>
                  <a:lnTo>
                    <a:pt x="789168" y="1235722"/>
                  </a:lnTo>
                  <a:lnTo>
                    <a:pt x="741337" y="1237996"/>
                  </a:lnTo>
                  <a:lnTo>
                    <a:pt x="1291309" y="1237996"/>
                  </a:lnTo>
                  <a:lnTo>
                    <a:pt x="1339640" y="1179163"/>
                  </a:lnTo>
                  <a:lnTo>
                    <a:pt x="1365498" y="1141514"/>
                  </a:lnTo>
                  <a:lnTo>
                    <a:pt x="1389049" y="1102241"/>
                  </a:lnTo>
                  <a:lnTo>
                    <a:pt x="1410194" y="1061442"/>
                  </a:lnTo>
                  <a:lnTo>
                    <a:pt x="1428837" y="1019216"/>
                  </a:lnTo>
                  <a:lnTo>
                    <a:pt x="1444880" y="975659"/>
                  </a:lnTo>
                  <a:lnTo>
                    <a:pt x="1458226" y="930869"/>
                  </a:lnTo>
                  <a:lnTo>
                    <a:pt x="1468775" y="884944"/>
                  </a:lnTo>
                  <a:lnTo>
                    <a:pt x="1476431" y="837982"/>
                  </a:lnTo>
                  <a:lnTo>
                    <a:pt x="1481097" y="790080"/>
                  </a:lnTo>
                  <a:lnTo>
                    <a:pt x="1482674" y="741337"/>
                  </a:lnTo>
                  <a:lnTo>
                    <a:pt x="1481097" y="692594"/>
                  </a:lnTo>
                  <a:lnTo>
                    <a:pt x="1476431" y="644694"/>
                  </a:lnTo>
                  <a:lnTo>
                    <a:pt x="1468775" y="597732"/>
                  </a:lnTo>
                  <a:lnTo>
                    <a:pt x="1458226" y="551808"/>
                  </a:lnTo>
                  <a:lnTo>
                    <a:pt x="1444880" y="507019"/>
                  </a:lnTo>
                  <a:lnTo>
                    <a:pt x="1428837" y="463463"/>
                  </a:lnTo>
                  <a:lnTo>
                    <a:pt x="1410194" y="421236"/>
                  </a:lnTo>
                  <a:lnTo>
                    <a:pt x="1389049" y="380438"/>
                  </a:lnTo>
                  <a:lnTo>
                    <a:pt x="1365498" y="341165"/>
                  </a:lnTo>
                  <a:lnTo>
                    <a:pt x="1339640" y="303515"/>
                  </a:lnTo>
                  <a:lnTo>
                    <a:pt x="1311573" y="267587"/>
                  </a:lnTo>
                  <a:lnTo>
                    <a:pt x="1291304" y="244678"/>
                  </a:lnTo>
                  <a:close/>
                </a:path>
              </a:pathLst>
            </a:custGeom>
            <a:solidFill>
              <a:srgbClr val="FFFFFF"/>
            </a:solidFill>
          </p:spPr>
          <p:txBody>
            <a:bodyPr wrap="square" lIns="0" tIns="0" rIns="0" bIns="0" rtlCol="0"/>
            <a:lstStyle/>
            <a:p>
              <a:endParaRPr dirty="0"/>
            </a:p>
          </p:txBody>
        </p:sp>
        <p:sp>
          <p:nvSpPr>
            <p:cNvPr id="7" name="object 7"/>
            <p:cNvSpPr/>
            <p:nvPr/>
          </p:nvSpPr>
          <p:spPr>
            <a:xfrm>
              <a:off x="1308820" y="2503488"/>
              <a:ext cx="834390" cy="1482725"/>
            </a:xfrm>
            <a:custGeom>
              <a:avLst/>
              <a:gdLst/>
              <a:ahLst/>
              <a:cxnLst/>
              <a:rect l="l" t="t" r="r" b="b"/>
              <a:pathLst>
                <a:path w="834389" h="1482725">
                  <a:moveTo>
                    <a:pt x="92900" y="0"/>
                  </a:moveTo>
                  <a:lnTo>
                    <a:pt x="92900" y="246278"/>
                  </a:lnTo>
                  <a:lnTo>
                    <a:pt x="140576" y="248544"/>
                  </a:lnTo>
                  <a:lnTo>
                    <a:pt x="186971" y="255204"/>
                  </a:lnTo>
                  <a:lnTo>
                    <a:pt x="231876" y="266051"/>
                  </a:lnTo>
                  <a:lnTo>
                    <a:pt x="275085" y="280877"/>
                  </a:lnTo>
                  <a:lnTo>
                    <a:pt x="316390" y="299475"/>
                  </a:lnTo>
                  <a:lnTo>
                    <a:pt x="355582" y="321637"/>
                  </a:lnTo>
                  <a:lnTo>
                    <a:pt x="392456" y="347156"/>
                  </a:lnTo>
                  <a:lnTo>
                    <a:pt x="426802" y="375824"/>
                  </a:lnTo>
                  <a:lnTo>
                    <a:pt x="458414" y="407434"/>
                  </a:lnTo>
                  <a:lnTo>
                    <a:pt x="487084" y="441778"/>
                  </a:lnTo>
                  <a:lnTo>
                    <a:pt x="512605" y="478649"/>
                  </a:lnTo>
                  <a:lnTo>
                    <a:pt x="534769" y="517840"/>
                  </a:lnTo>
                  <a:lnTo>
                    <a:pt x="553369" y="559142"/>
                  </a:lnTo>
                  <a:lnTo>
                    <a:pt x="568196" y="602350"/>
                  </a:lnTo>
                  <a:lnTo>
                    <a:pt x="579044" y="647254"/>
                  </a:lnTo>
                  <a:lnTo>
                    <a:pt x="585705" y="693648"/>
                  </a:lnTo>
                  <a:lnTo>
                    <a:pt x="587971" y="741324"/>
                  </a:lnTo>
                  <a:lnTo>
                    <a:pt x="585705" y="789004"/>
                  </a:lnTo>
                  <a:lnTo>
                    <a:pt x="579044" y="835402"/>
                  </a:lnTo>
                  <a:lnTo>
                    <a:pt x="568196" y="880309"/>
                  </a:lnTo>
                  <a:lnTo>
                    <a:pt x="553369" y="923520"/>
                  </a:lnTo>
                  <a:lnTo>
                    <a:pt x="534769" y="964825"/>
                  </a:lnTo>
                  <a:lnTo>
                    <a:pt x="512605" y="1004017"/>
                  </a:lnTo>
                  <a:lnTo>
                    <a:pt x="487084" y="1040890"/>
                  </a:lnTo>
                  <a:lnTo>
                    <a:pt x="458414" y="1075236"/>
                  </a:lnTo>
                  <a:lnTo>
                    <a:pt x="426802" y="1106847"/>
                  </a:lnTo>
                  <a:lnTo>
                    <a:pt x="392456" y="1135516"/>
                  </a:lnTo>
                  <a:lnTo>
                    <a:pt x="355582" y="1161035"/>
                  </a:lnTo>
                  <a:lnTo>
                    <a:pt x="316390" y="1183198"/>
                  </a:lnTo>
                  <a:lnTo>
                    <a:pt x="275085" y="1201796"/>
                  </a:lnTo>
                  <a:lnTo>
                    <a:pt x="231876" y="1216622"/>
                  </a:lnTo>
                  <a:lnTo>
                    <a:pt x="186971" y="1227469"/>
                  </a:lnTo>
                  <a:lnTo>
                    <a:pt x="140576" y="1234129"/>
                  </a:lnTo>
                  <a:lnTo>
                    <a:pt x="92900" y="1236395"/>
                  </a:lnTo>
                  <a:lnTo>
                    <a:pt x="77195" y="1236127"/>
                  </a:lnTo>
                  <a:lnTo>
                    <a:pt x="61623" y="1235348"/>
                  </a:lnTo>
                  <a:lnTo>
                    <a:pt x="46180" y="1234091"/>
                  </a:lnTo>
                  <a:lnTo>
                    <a:pt x="30860" y="1232395"/>
                  </a:lnTo>
                  <a:lnTo>
                    <a:pt x="0" y="1476679"/>
                  </a:lnTo>
                  <a:lnTo>
                    <a:pt x="22936" y="1479218"/>
                  </a:lnTo>
                  <a:lnTo>
                    <a:pt x="46064" y="1481100"/>
                  </a:lnTo>
                  <a:lnTo>
                    <a:pt x="69385" y="1482271"/>
                  </a:lnTo>
                  <a:lnTo>
                    <a:pt x="92900" y="1482674"/>
                  </a:lnTo>
                  <a:lnTo>
                    <a:pt x="141643" y="1481097"/>
                  </a:lnTo>
                  <a:lnTo>
                    <a:pt x="189543" y="1476431"/>
                  </a:lnTo>
                  <a:lnTo>
                    <a:pt x="236505" y="1468775"/>
                  </a:lnTo>
                  <a:lnTo>
                    <a:pt x="282430" y="1458225"/>
                  </a:lnTo>
                  <a:lnTo>
                    <a:pt x="327220" y="1444880"/>
                  </a:lnTo>
                  <a:lnTo>
                    <a:pt x="370778" y="1428837"/>
                  </a:lnTo>
                  <a:lnTo>
                    <a:pt x="413005" y="1410194"/>
                  </a:lnTo>
                  <a:lnTo>
                    <a:pt x="453805" y="1389048"/>
                  </a:lnTo>
                  <a:lnTo>
                    <a:pt x="493079" y="1365497"/>
                  </a:lnTo>
                  <a:lnTo>
                    <a:pt x="530730" y="1339640"/>
                  </a:lnTo>
                  <a:lnTo>
                    <a:pt x="566660" y="1311572"/>
                  </a:lnTo>
                  <a:lnTo>
                    <a:pt x="600772" y="1281393"/>
                  </a:lnTo>
                  <a:lnTo>
                    <a:pt x="632967" y="1249199"/>
                  </a:lnTo>
                  <a:lnTo>
                    <a:pt x="663147" y="1215089"/>
                  </a:lnTo>
                  <a:lnTo>
                    <a:pt x="691217" y="1179161"/>
                  </a:lnTo>
                  <a:lnTo>
                    <a:pt x="717076" y="1141511"/>
                  </a:lnTo>
                  <a:lnTo>
                    <a:pt x="740629" y="1102237"/>
                  </a:lnTo>
                  <a:lnTo>
                    <a:pt x="761776" y="1061438"/>
                  </a:lnTo>
                  <a:lnTo>
                    <a:pt x="780421" y="1019210"/>
                  </a:lnTo>
                  <a:lnTo>
                    <a:pt x="796465" y="975652"/>
                  </a:lnTo>
                  <a:lnTo>
                    <a:pt x="809812" y="930862"/>
                  </a:lnTo>
                  <a:lnTo>
                    <a:pt x="820362" y="884936"/>
                  </a:lnTo>
                  <a:lnTo>
                    <a:pt x="828020" y="837972"/>
                  </a:lnTo>
                  <a:lnTo>
                    <a:pt x="832685" y="790069"/>
                  </a:lnTo>
                  <a:lnTo>
                    <a:pt x="834263" y="741324"/>
                  </a:lnTo>
                  <a:lnTo>
                    <a:pt x="832685" y="692582"/>
                  </a:lnTo>
                  <a:lnTo>
                    <a:pt x="828020" y="644681"/>
                  </a:lnTo>
                  <a:lnTo>
                    <a:pt x="820362" y="597720"/>
                  </a:lnTo>
                  <a:lnTo>
                    <a:pt x="809812" y="551797"/>
                  </a:lnTo>
                  <a:lnTo>
                    <a:pt x="796465" y="507008"/>
                  </a:lnTo>
                  <a:lnTo>
                    <a:pt x="780421" y="463452"/>
                  </a:lnTo>
                  <a:lnTo>
                    <a:pt x="761776" y="421226"/>
                  </a:lnTo>
                  <a:lnTo>
                    <a:pt x="740629" y="380428"/>
                  </a:lnTo>
                  <a:lnTo>
                    <a:pt x="717076" y="341156"/>
                  </a:lnTo>
                  <a:lnTo>
                    <a:pt x="691217" y="303507"/>
                  </a:lnTo>
                  <a:lnTo>
                    <a:pt x="663147" y="267579"/>
                  </a:lnTo>
                  <a:lnTo>
                    <a:pt x="632967" y="233470"/>
                  </a:lnTo>
                  <a:lnTo>
                    <a:pt x="600772" y="201278"/>
                  </a:lnTo>
                  <a:lnTo>
                    <a:pt x="566660" y="171099"/>
                  </a:lnTo>
                  <a:lnTo>
                    <a:pt x="530730" y="143032"/>
                  </a:lnTo>
                  <a:lnTo>
                    <a:pt x="493079" y="117175"/>
                  </a:lnTo>
                  <a:lnTo>
                    <a:pt x="453805" y="93624"/>
                  </a:lnTo>
                  <a:lnTo>
                    <a:pt x="413005" y="72479"/>
                  </a:lnTo>
                  <a:lnTo>
                    <a:pt x="370778" y="53836"/>
                  </a:lnTo>
                  <a:lnTo>
                    <a:pt x="327220" y="37793"/>
                  </a:lnTo>
                  <a:lnTo>
                    <a:pt x="282430" y="24448"/>
                  </a:lnTo>
                  <a:lnTo>
                    <a:pt x="236505" y="13898"/>
                  </a:lnTo>
                  <a:lnTo>
                    <a:pt x="189543" y="6242"/>
                  </a:lnTo>
                  <a:lnTo>
                    <a:pt x="141643" y="1576"/>
                  </a:lnTo>
                  <a:lnTo>
                    <a:pt x="92900" y="0"/>
                  </a:lnTo>
                  <a:close/>
                </a:path>
              </a:pathLst>
            </a:custGeom>
            <a:solidFill>
              <a:srgbClr val="559DB5"/>
            </a:solidFill>
          </p:spPr>
          <p:txBody>
            <a:bodyPr wrap="square" lIns="0" tIns="0" rIns="0" bIns="0" rtlCol="0"/>
            <a:lstStyle/>
            <a:p>
              <a:endParaRPr dirty="0"/>
            </a:p>
          </p:txBody>
        </p:sp>
        <p:sp>
          <p:nvSpPr>
            <p:cNvPr id="8" name="object 8"/>
            <p:cNvSpPr/>
            <p:nvPr/>
          </p:nvSpPr>
          <p:spPr>
            <a:xfrm>
              <a:off x="1084042" y="3099102"/>
              <a:ext cx="635635" cy="291465"/>
            </a:xfrm>
            <a:custGeom>
              <a:avLst/>
              <a:gdLst/>
              <a:ahLst/>
              <a:cxnLst/>
              <a:rect l="l" t="t" r="r" b="b"/>
              <a:pathLst>
                <a:path w="635635" h="291464">
                  <a:moveTo>
                    <a:pt x="0" y="216471"/>
                  </a:moveTo>
                  <a:lnTo>
                    <a:pt x="0" y="276745"/>
                  </a:lnTo>
                  <a:lnTo>
                    <a:pt x="16161" y="283177"/>
                  </a:lnTo>
                  <a:lnTo>
                    <a:pt x="34509" y="287769"/>
                  </a:lnTo>
                  <a:lnTo>
                    <a:pt x="55042" y="290522"/>
                  </a:lnTo>
                  <a:lnTo>
                    <a:pt x="77762" y="291439"/>
                  </a:lnTo>
                  <a:lnTo>
                    <a:pt x="103813" y="289917"/>
                  </a:lnTo>
                  <a:lnTo>
                    <a:pt x="145347" y="277734"/>
                  </a:lnTo>
                  <a:lnTo>
                    <a:pt x="181406" y="237397"/>
                  </a:lnTo>
                  <a:lnTo>
                    <a:pt x="182447" y="233591"/>
                  </a:lnTo>
                  <a:lnTo>
                    <a:pt x="71628" y="233591"/>
                  </a:lnTo>
                  <a:lnTo>
                    <a:pt x="63921" y="233288"/>
                  </a:lnTo>
                  <a:lnTo>
                    <a:pt x="17232" y="223264"/>
                  </a:lnTo>
                  <a:lnTo>
                    <a:pt x="8356" y="220031"/>
                  </a:lnTo>
                  <a:lnTo>
                    <a:pt x="0" y="216471"/>
                  </a:lnTo>
                  <a:close/>
                </a:path>
                <a:path w="635635" h="291464">
                  <a:moveTo>
                    <a:pt x="183755" y="166243"/>
                  </a:moveTo>
                  <a:lnTo>
                    <a:pt x="69024" y="166243"/>
                  </a:lnTo>
                  <a:lnTo>
                    <a:pt x="79649" y="166788"/>
                  </a:lnTo>
                  <a:lnTo>
                    <a:pt x="88834" y="168425"/>
                  </a:lnTo>
                  <a:lnTo>
                    <a:pt x="114033" y="199351"/>
                  </a:lnTo>
                  <a:lnTo>
                    <a:pt x="113347" y="207300"/>
                  </a:lnTo>
                  <a:lnTo>
                    <a:pt x="81264" y="233048"/>
                  </a:lnTo>
                  <a:lnTo>
                    <a:pt x="71628" y="233591"/>
                  </a:lnTo>
                  <a:lnTo>
                    <a:pt x="182447" y="233591"/>
                  </a:lnTo>
                  <a:lnTo>
                    <a:pt x="186550" y="218583"/>
                  </a:lnTo>
                  <a:lnTo>
                    <a:pt x="188264" y="197116"/>
                  </a:lnTo>
                  <a:lnTo>
                    <a:pt x="187607" y="184479"/>
                  </a:lnTo>
                  <a:lnTo>
                    <a:pt x="185637" y="172608"/>
                  </a:lnTo>
                  <a:lnTo>
                    <a:pt x="183755" y="166243"/>
                  </a:lnTo>
                  <a:close/>
                </a:path>
                <a:path w="635635" h="291464">
                  <a:moveTo>
                    <a:pt x="170040" y="15735"/>
                  </a:moveTo>
                  <a:lnTo>
                    <a:pt x="14884" y="15735"/>
                  </a:lnTo>
                  <a:lnTo>
                    <a:pt x="4648" y="159359"/>
                  </a:lnTo>
                  <a:lnTo>
                    <a:pt x="31623" y="172745"/>
                  </a:lnTo>
                  <a:lnTo>
                    <a:pt x="41496" y="169902"/>
                  </a:lnTo>
                  <a:lnTo>
                    <a:pt x="51019" y="167870"/>
                  </a:lnTo>
                  <a:lnTo>
                    <a:pt x="60194" y="166649"/>
                  </a:lnTo>
                  <a:lnTo>
                    <a:pt x="69024" y="166243"/>
                  </a:lnTo>
                  <a:lnTo>
                    <a:pt x="183755" y="166243"/>
                  </a:lnTo>
                  <a:lnTo>
                    <a:pt x="182355" y="161505"/>
                  </a:lnTo>
                  <a:lnTo>
                    <a:pt x="157278" y="126386"/>
                  </a:lnTo>
                  <a:lnTo>
                    <a:pt x="130248" y="112852"/>
                  </a:lnTo>
                  <a:lnTo>
                    <a:pt x="74041" y="112852"/>
                  </a:lnTo>
                  <a:lnTo>
                    <a:pt x="77393" y="76949"/>
                  </a:lnTo>
                  <a:lnTo>
                    <a:pt x="170040" y="76949"/>
                  </a:lnTo>
                  <a:lnTo>
                    <a:pt x="170040" y="15735"/>
                  </a:lnTo>
                  <a:close/>
                </a:path>
                <a:path w="635635" h="291464">
                  <a:moveTo>
                    <a:pt x="106045" y="109499"/>
                  </a:moveTo>
                  <a:lnTo>
                    <a:pt x="102565" y="109499"/>
                  </a:lnTo>
                  <a:lnTo>
                    <a:pt x="98780" y="109588"/>
                  </a:lnTo>
                  <a:lnTo>
                    <a:pt x="90601" y="109969"/>
                  </a:lnTo>
                  <a:lnTo>
                    <a:pt x="83718" y="110985"/>
                  </a:lnTo>
                  <a:lnTo>
                    <a:pt x="74041" y="112852"/>
                  </a:lnTo>
                  <a:lnTo>
                    <a:pt x="130248" y="112852"/>
                  </a:lnTo>
                  <a:lnTo>
                    <a:pt x="128341" y="112221"/>
                  </a:lnTo>
                  <a:lnTo>
                    <a:pt x="117477" y="110180"/>
                  </a:lnTo>
                  <a:lnTo>
                    <a:pt x="106045" y="109499"/>
                  </a:lnTo>
                  <a:close/>
                </a:path>
                <a:path w="635635" h="291464">
                  <a:moveTo>
                    <a:pt x="408086" y="73596"/>
                  </a:moveTo>
                  <a:lnTo>
                    <a:pt x="318427" y="73596"/>
                  </a:lnTo>
                  <a:lnTo>
                    <a:pt x="324878" y="75641"/>
                  </a:lnTo>
                  <a:lnTo>
                    <a:pt x="334060" y="83832"/>
                  </a:lnTo>
                  <a:lnTo>
                    <a:pt x="336346" y="89408"/>
                  </a:lnTo>
                  <a:lnTo>
                    <a:pt x="336256" y="102616"/>
                  </a:lnTo>
                  <a:lnTo>
                    <a:pt x="335203" y="107645"/>
                  </a:lnTo>
                  <a:lnTo>
                    <a:pt x="307049" y="147148"/>
                  </a:lnTo>
                  <a:lnTo>
                    <a:pt x="217106" y="239356"/>
                  </a:lnTo>
                  <a:lnTo>
                    <a:pt x="217106" y="287718"/>
                  </a:lnTo>
                  <a:lnTo>
                    <a:pt x="414489" y="287718"/>
                  </a:lnTo>
                  <a:lnTo>
                    <a:pt x="414489" y="227076"/>
                  </a:lnTo>
                  <a:lnTo>
                    <a:pt x="311607" y="227076"/>
                  </a:lnTo>
                  <a:lnTo>
                    <a:pt x="311607" y="225209"/>
                  </a:lnTo>
                  <a:lnTo>
                    <a:pt x="348975" y="191169"/>
                  </a:lnTo>
                  <a:lnTo>
                    <a:pt x="377258" y="162979"/>
                  </a:lnTo>
                  <a:lnTo>
                    <a:pt x="400181" y="129290"/>
                  </a:lnTo>
                  <a:lnTo>
                    <a:pt x="409161" y="90033"/>
                  </a:lnTo>
                  <a:lnTo>
                    <a:pt x="409117" y="83832"/>
                  </a:lnTo>
                  <a:lnTo>
                    <a:pt x="408566" y="75810"/>
                  </a:lnTo>
                  <a:lnTo>
                    <a:pt x="408086" y="73596"/>
                  </a:lnTo>
                  <a:close/>
                </a:path>
                <a:path w="635635" h="291464">
                  <a:moveTo>
                    <a:pt x="318490" y="11836"/>
                  </a:moveTo>
                  <a:lnTo>
                    <a:pt x="272369" y="18490"/>
                  </a:lnTo>
                  <a:lnTo>
                    <a:pt x="233472" y="39246"/>
                  </a:lnTo>
                  <a:lnTo>
                    <a:pt x="214122" y="55359"/>
                  </a:lnTo>
                  <a:lnTo>
                    <a:pt x="254495" y="102616"/>
                  </a:lnTo>
                  <a:lnTo>
                    <a:pt x="262558" y="95888"/>
                  </a:lnTo>
                  <a:lnTo>
                    <a:pt x="270190" y="90033"/>
                  </a:lnTo>
                  <a:lnTo>
                    <a:pt x="310121" y="73596"/>
                  </a:lnTo>
                  <a:lnTo>
                    <a:pt x="408086" y="73596"/>
                  </a:lnTo>
                  <a:lnTo>
                    <a:pt x="406419" y="65898"/>
                  </a:lnTo>
                  <a:lnTo>
                    <a:pt x="384067" y="32408"/>
                  </a:lnTo>
                  <a:lnTo>
                    <a:pt x="343487" y="14160"/>
                  </a:lnTo>
                  <a:lnTo>
                    <a:pt x="331344" y="12417"/>
                  </a:lnTo>
                  <a:lnTo>
                    <a:pt x="318490" y="11836"/>
                  </a:lnTo>
                  <a:close/>
                </a:path>
                <a:path w="635635" h="291464">
                  <a:moveTo>
                    <a:pt x="594067" y="63131"/>
                  </a:moveTo>
                  <a:lnTo>
                    <a:pt x="559597" y="83094"/>
                  </a:lnTo>
                  <a:lnTo>
                    <a:pt x="553618" y="112687"/>
                  </a:lnTo>
                  <a:lnTo>
                    <a:pt x="554299" y="123548"/>
                  </a:lnTo>
                  <a:lnTo>
                    <a:pt x="577353" y="159207"/>
                  </a:lnTo>
                  <a:lnTo>
                    <a:pt x="594067" y="162585"/>
                  </a:lnTo>
                  <a:lnTo>
                    <a:pt x="603378" y="161768"/>
                  </a:lnTo>
                  <a:lnTo>
                    <a:pt x="631554" y="136664"/>
                  </a:lnTo>
                  <a:lnTo>
                    <a:pt x="591756" y="136664"/>
                  </a:lnTo>
                  <a:lnTo>
                    <a:pt x="589699" y="134823"/>
                  </a:lnTo>
                  <a:lnTo>
                    <a:pt x="586943" y="127444"/>
                  </a:lnTo>
                  <a:lnTo>
                    <a:pt x="586257" y="121437"/>
                  </a:lnTo>
                  <a:lnTo>
                    <a:pt x="586257" y="104952"/>
                  </a:lnTo>
                  <a:lnTo>
                    <a:pt x="586930" y="98996"/>
                  </a:lnTo>
                  <a:lnTo>
                    <a:pt x="589610" y="91478"/>
                  </a:lnTo>
                  <a:lnTo>
                    <a:pt x="591680" y="89585"/>
                  </a:lnTo>
                  <a:lnTo>
                    <a:pt x="631525" y="89585"/>
                  </a:lnTo>
                  <a:lnTo>
                    <a:pt x="629108" y="83731"/>
                  </a:lnTo>
                  <a:lnTo>
                    <a:pt x="624217" y="76466"/>
                  </a:lnTo>
                  <a:lnTo>
                    <a:pt x="618145" y="70632"/>
                  </a:lnTo>
                  <a:lnTo>
                    <a:pt x="611095" y="66465"/>
                  </a:lnTo>
                  <a:lnTo>
                    <a:pt x="603068" y="63965"/>
                  </a:lnTo>
                  <a:lnTo>
                    <a:pt x="594067" y="63131"/>
                  </a:lnTo>
                  <a:close/>
                </a:path>
                <a:path w="635635" h="291464">
                  <a:moveTo>
                    <a:pt x="593852" y="2286"/>
                  </a:moveTo>
                  <a:lnTo>
                    <a:pt x="561644" y="2286"/>
                  </a:lnTo>
                  <a:lnTo>
                    <a:pt x="473684" y="160845"/>
                  </a:lnTo>
                  <a:lnTo>
                    <a:pt x="505891" y="160845"/>
                  </a:lnTo>
                  <a:lnTo>
                    <a:pt x="593852" y="2286"/>
                  </a:lnTo>
                  <a:close/>
                </a:path>
                <a:path w="635635" h="291464">
                  <a:moveTo>
                    <a:pt x="631525" y="89585"/>
                  </a:moveTo>
                  <a:lnTo>
                    <a:pt x="597611" y="89585"/>
                  </a:lnTo>
                  <a:lnTo>
                    <a:pt x="599770" y="91706"/>
                  </a:lnTo>
                  <a:lnTo>
                    <a:pt x="602145" y="100164"/>
                  </a:lnTo>
                  <a:lnTo>
                    <a:pt x="602644" y="104952"/>
                  </a:lnTo>
                  <a:lnTo>
                    <a:pt x="602629" y="121437"/>
                  </a:lnTo>
                  <a:lnTo>
                    <a:pt x="602145" y="126085"/>
                  </a:lnTo>
                  <a:lnTo>
                    <a:pt x="599770" y="134543"/>
                  </a:lnTo>
                  <a:lnTo>
                    <a:pt x="597611" y="136664"/>
                  </a:lnTo>
                  <a:lnTo>
                    <a:pt x="631554" y="136664"/>
                  </a:lnTo>
                  <a:lnTo>
                    <a:pt x="632696" y="133773"/>
                  </a:lnTo>
                  <a:lnTo>
                    <a:pt x="634719" y="123897"/>
                  </a:lnTo>
                  <a:lnTo>
                    <a:pt x="635393" y="112687"/>
                  </a:lnTo>
                  <a:lnTo>
                    <a:pt x="634695" y="101843"/>
                  </a:lnTo>
                  <a:lnTo>
                    <a:pt x="632606" y="92217"/>
                  </a:lnTo>
                  <a:lnTo>
                    <a:pt x="631525" y="89585"/>
                  </a:lnTo>
                  <a:close/>
                </a:path>
                <a:path w="635635" h="291464">
                  <a:moveTo>
                    <a:pt x="473468" y="0"/>
                  </a:moveTo>
                  <a:lnTo>
                    <a:pt x="438985" y="19969"/>
                  </a:lnTo>
                  <a:lnTo>
                    <a:pt x="433006" y="49568"/>
                  </a:lnTo>
                  <a:lnTo>
                    <a:pt x="433687" y="60471"/>
                  </a:lnTo>
                  <a:lnTo>
                    <a:pt x="456747" y="96194"/>
                  </a:lnTo>
                  <a:lnTo>
                    <a:pt x="473468" y="99568"/>
                  </a:lnTo>
                  <a:lnTo>
                    <a:pt x="482822" y="98751"/>
                  </a:lnTo>
                  <a:lnTo>
                    <a:pt x="511005" y="73533"/>
                  </a:lnTo>
                  <a:lnTo>
                    <a:pt x="471144" y="73533"/>
                  </a:lnTo>
                  <a:lnTo>
                    <a:pt x="469087" y="71691"/>
                  </a:lnTo>
                  <a:lnTo>
                    <a:pt x="466410" y="64503"/>
                  </a:lnTo>
                  <a:lnTo>
                    <a:pt x="466299" y="63934"/>
                  </a:lnTo>
                  <a:lnTo>
                    <a:pt x="465674" y="58458"/>
                  </a:lnTo>
                  <a:lnTo>
                    <a:pt x="465673" y="41694"/>
                  </a:lnTo>
                  <a:lnTo>
                    <a:pt x="466318" y="35864"/>
                  </a:lnTo>
                  <a:lnTo>
                    <a:pt x="468957" y="28462"/>
                  </a:lnTo>
                  <a:lnTo>
                    <a:pt x="469040" y="28308"/>
                  </a:lnTo>
                  <a:lnTo>
                    <a:pt x="471081" y="26466"/>
                  </a:lnTo>
                  <a:lnTo>
                    <a:pt x="510916" y="26466"/>
                  </a:lnTo>
                  <a:lnTo>
                    <a:pt x="508502" y="20612"/>
                  </a:lnTo>
                  <a:lnTo>
                    <a:pt x="503618" y="13347"/>
                  </a:lnTo>
                  <a:lnTo>
                    <a:pt x="497541" y="7506"/>
                  </a:lnTo>
                  <a:lnTo>
                    <a:pt x="490491" y="3335"/>
                  </a:lnTo>
                  <a:lnTo>
                    <a:pt x="482467" y="833"/>
                  </a:lnTo>
                  <a:lnTo>
                    <a:pt x="473468" y="0"/>
                  </a:lnTo>
                  <a:close/>
                </a:path>
                <a:path w="635635" h="291464">
                  <a:moveTo>
                    <a:pt x="510916" y="26466"/>
                  </a:moveTo>
                  <a:lnTo>
                    <a:pt x="476643" y="26466"/>
                  </a:lnTo>
                  <a:lnTo>
                    <a:pt x="478688" y="28308"/>
                  </a:lnTo>
                  <a:lnTo>
                    <a:pt x="481368" y="35687"/>
                  </a:lnTo>
                  <a:lnTo>
                    <a:pt x="482028" y="41694"/>
                  </a:lnTo>
                  <a:lnTo>
                    <a:pt x="482028" y="58458"/>
                  </a:lnTo>
                  <a:lnTo>
                    <a:pt x="481368" y="64503"/>
                  </a:lnTo>
                  <a:lnTo>
                    <a:pt x="478688" y="71729"/>
                  </a:lnTo>
                  <a:lnTo>
                    <a:pt x="476643" y="73533"/>
                  </a:lnTo>
                  <a:lnTo>
                    <a:pt x="511005" y="73533"/>
                  </a:lnTo>
                  <a:lnTo>
                    <a:pt x="512102" y="70734"/>
                  </a:lnTo>
                  <a:lnTo>
                    <a:pt x="514112" y="60826"/>
                  </a:lnTo>
                  <a:lnTo>
                    <a:pt x="514781" y="49568"/>
                  </a:lnTo>
                  <a:lnTo>
                    <a:pt x="514084" y="38724"/>
                  </a:lnTo>
                  <a:lnTo>
                    <a:pt x="511990" y="29071"/>
                  </a:lnTo>
                  <a:lnTo>
                    <a:pt x="510916" y="26466"/>
                  </a:lnTo>
                  <a:close/>
                </a:path>
              </a:pathLst>
            </a:custGeom>
            <a:solidFill>
              <a:srgbClr val="FFFFFF"/>
            </a:solidFill>
          </p:spPr>
          <p:txBody>
            <a:bodyPr wrap="square" lIns="0" tIns="0" rIns="0" bIns="0" rtlCol="0"/>
            <a:lstStyle/>
            <a:p>
              <a:endParaRPr dirty="0"/>
            </a:p>
          </p:txBody>
        </p:sp>
      </p:grpSp>
      <p:sp>
        <p:nvSpPr>
          <p:cNvPr id="9" name="object 9"/>
          <p:cNvSpPr txBox="1"/>
          <p:nvPr/>
        </p:nvSpPr>
        <p:spPr>
          <a:xfrm>
            <a:off x="4550383" y="4185705"/>
            <a:ext cx="958215" cy="238760"/>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FFFFFF"/>
                </a:solidFill>
                <a:latin typeface="Open Sans"/>
                <a:cs typeface="Open Sans"/>
              </a:rPr>
              <a:t>Asian</a:t>
            </a:r>
            <a:r>
              <a:rPr sz="1400" b="1" spc="-80" dirty="0">
                <a:solidFill>
                  <a:srgbClr val="FFFFFF"/>
                </a:solidFill>
                <a:latin typeface="Open Sans"/>
                <a:cs typeface="Open Sans"/>
              </a:rPr>
              <a:t> </a:t>
            </a:r>
            <a:r>
              <a:rPr sz="1400" b="1" dirty="0">
                <a:solidFill>
                  <a:srgbClr val="FFFFFF"/>
                </a:solidFill>
                <a:latin typeface="Open Sans"/>
                <a:cs typeface="Open Sans"/>
              </a:rPr>
              <a:t>men</a:t>
            </a:r>
            <a:endParaRPr sz="1400" dirty="0">
              <a:latin typeface="Open Sans"/>
              <a:cs typeface="Open Sans"/>
            </a:endParaRPr>
          </a:p>
        </p:txBody>
      </p:sp>
      <p:grpSp>
        <p:nvGrpSpPr>
          <p:cNvPr id="10" name="object 10"/>
          <p:cNvGrpSpPr/>
          <p:nvPr/>
        </p:nvGrpSpPr>
        <p:grpSpPr>
          <a:xfrm>
            <a:off x="4287864" y="2503486"/>
            <a:ext cx="1482725" cy="1482725"/>
            <a:chOff x="4287864" y="2503486"/>
            <a:chExt cx="1482725" cy="1482725"/>
          </a:xfrm>
        </p:grpSpPr>
        <p:sp>
          <p:nvSpPr>
            <p:cNvPr id="11" name="object 11"/>
            <p:cNvSpPr/>
            <p:nvPr/>
          </p:nvSpPr>
          <p:spPr>
            <a:xfrm>
              <a:off x="4287864" y="2503486"/>
              <a:ext cx="1482725" cy="1482725"/>
            </a:xfrm>
            <a:custGeom>
              <a:avLst/>
              <a:gdLst/>
              <a:ahLst/>
              <a:cxnLst/>
              <a:rect l="l" t="t" r="r" b="b"/>
              <a:pathLst>
                <a:path w="1482725" h="1482725">
                  <a:moveTo>
                    <a:pt x="741337" y="0"/>
                  </a:moveTo>
                  <a:lnTo>
                    <a:pt x="692593" y="1576"/>
                  </a:lnTo>
                  <a:lnTo>
                    <a:pt x="644691" y="6242"/>
                  </a:lnTo>
                  <a:lnTo>
                    <a:pt x="597729" y="13899"/>
                  </a:lnTo>
                  <a:lnTo>
                    <a:pt x="551804" y="24448"/>
                  </a:lnTo>
                  <a:lnTo>
                    <a:pt x="507014" y="37794"/>
                  </a:lnTo>
                  <a:lnTo>
                    <a:pt x="463457" y="53837"/>
                  </a:lnTo>
                  <a:lnTo>
                    <a:pt x="421231" y="72481"/>
                  </a:lnTo>
                  <a:lnTo>
                    <a:pt x="380432" y="93627"/>
                  </a:lnTo>
                  <a:lnTo>
                    <a:pt x="341159" y="117178"/>
                  </a:lnTo>
                  <a:lnTo>
                    <a:pt x="303510" y="143036"/>
                  </a:lnTo>
                  <a:lnTo>
                    <a:pt x="267582" y="171104"/>
                  </a:lnTo>
                  <a:lnTo>
                    <a:pt x="233472" y="201283"/>
                  </a:lnTo>
                  <a:lnTo>
                    <a:pt x="201279" y="233477"/>
                  </a:lnTo>
                  <a:lnTo>
                    <a:pt x="171100" y="267587"/>
                  </a:lnTo>
                  <a:lnTo>
                    <a:pt x="143033" y="303515"/>
                  </a:lnTo>
                  <a:lnTo>
                    <a:pt x="117175" y="341165"/>
                  </a:lnTo>
                  <a:lnTo>
                    <a:pt x="93625" y="380438"/>
                  </a:lnTo>
                  <a:lnTo>
                    <a:pt x="72479" y="421236"/>
                  </a:lnTo>
                  <a:lnTo>
                    <a:pt x="53836" y="463463"/>
                  </a:lnTo>
                  <a:lnTo>
                    <a:pt x="37793" y="507019"/>
                  </a:lnTo>
                  <a:lnTo>
                    <a:pt x="24448" y="551808"/>
                  </a:lnTo>
                  <a:lnTo>
                    <a:pt x="13898" y="597732"/>
                  </a:lnTo>
                  <a:lnTo>
                    <a:pt x="6242" y="644694"/>
                  </a:lnTo>
                  <a:lnTo>
                    <a:pt x="1576" y="692594"/>
                  </a:lnTo>
                  <a:lnTo>
                    <a:pt x="0" y="741337"/>
                  </a:lnTo>
                  <a:lnTo>
                    <a:pt x="1576" y="790080"/>
                  </a:lnTo>
                  <a:lnTo>
                    <a:pt x="6242" y="837982"/>
                  </a:lnTo>
                  <a:lnTo>
                    <a:pt x="13898" y="884944"/>
                  </a:lnTo>
                  <a:lnTo>
                    <a:pt x="24448" y="930869"/>
                  </a:lnTo>
                  <a:lnTo>
                    <a:pt x="37793" y="975659"/>
                  </a:lnTo>
                  <a:lnTo>
                    <a:pt x="53836" y="1019216"/>
                  </a:lnTo>
                  <a:lnTo>
                    <a:pt x="72479" y="1061442"/>
                  </a:lnTo>
                  <a:lnTo>
                    <a:pt x="93625" y="1102241"/>
                  </a:lnTo>
                  <a:lnTo>
                    <a:pt x="117175" y="1141514"/>
                  </a:lnTo>
                  <a:lnTo>
                    <a:pt x="143033" y="1179163"/>
                  </a:lnTo>
                  <a:lnTo>
                    <a:pt x="171100" y="1215092"/>
                  </a:lnTo>
                  <a:lnTo>
                    <a:pt x="201279" y="1249201"/>
                  </a:lnTo>
                  <a:lnTo>
                    <a:pt x="233472" y="1281394"/>
                  </a:lnTo>
                  <a:lnTo>
                    <a:pt x="267582" y="1311573"/>
                  </a:lnTo>
                  <a:lnTo>
                    <a:pt x="303510" y="1339640"/>
                  </a:lnTo>
                  <a:lnTo>
                    <a:pt x="341159" y="1365498"/>
                  </a:lnTo>
                  <a:lnTo>
                    <a:pt x="380432" y="1389049"/>
                  </a:lnTo>
                  <a:lnTo>
                    <a:pt x="421231" y="1410194"/>
                  </a:lnTo>
                  <a:lnTo>
                    <a:pt x="463457" y="1428837"/>
                  </a:lnTo>
                  <a:lnTo>
                    <a:pt x="507014" y="1444880"/>
                  </a:lnTo>
                  <a:lnTo>
                    <a:pt x="551804" y="1458226"/>
                  </a:lnTo>
                  <a:lnTo>
                    <a:pt x="597729" y="1468775"/>
                  </a:lnTo>
                  <a:lnTo>
                    <a:pt x="644691" y="1476431"/>
                  </a:lnTo>
                  <a:lnTo>
                    <a:pt x="692593" y="1481097"/>
                  </a:lnTo>
                  <a:lnTo>
                    <a:pt x="741337" y="1482674"/>
                  </a:lnTo>
                  <a:lnTo>
                    <a:pt x="790080" y="1481097"/>
                  </a:lnTo>
                  <a:lnTo>
                    <a:pt x="837982" y="1476431"/>
                  </a:lnTo>
                  <a:lnTo>
                    <a:pt x="884944" y="1468775"/>
                  </a:lnTo>
                  <a:lnTo>
                    <a:pt x="930869" y="1458226"/>
                  </a:lnTo>
                  <a:lnTo>
                    <a:pt x="975659" y="1444880"/>
                  </a:lnTo>
                  <a:lnTo>
                    <a:pt x="1019216" y="1428837"/>
                  </a:lnTo>
                  <a:lnTo>
                    <a:pt x="1061442" y="1410194"/>
                  </a:lnTo>
                  <a:lnTo>
                    <a:pt x="1102241" y="1389049"/>
                  </a:lnTo>
                  <a:lnTo>
                    <a:pt x="1141514" y="1365498"/>
                  </a:lnTo>
                  <a:lnTo>
                    <a:pt x="1179163" y="1339640"/>
                  </a:lnTo>
                  <a:lnTo>
                    <a:pt x="1215092" y="1311573"/>
                  </a:lnTo>
                  <a:lnTo>
                    <a:pt x="1249201" y="1281394"/>
                  </a:lnTo>
                  <a:lnTo>
                    <a:pt x="1281394" y="1249201"/>
                  </a:lnTo>
                  <a:lnTo>
                    <a:pt x="1291309" y="1237996"/>
                  </a:lnTo>
                  <a:lnTo>
                    <a:pt x="741337" y="1237996"/>
                  </a:lnTo>
                  <a:lnTo>
                    <a:pt x="693505" y="1235722"/>
                  </a:lnTo>
                  <a:lnTo>
                    <a:pt x="646961" y="1229040"/>
                  </a:lnTo>
                  <a:lnTo>
                    <a:pt x="601910" y="1218159"/>
                  </a:lnTo>
                  <a:lnTo>
                    <a:pt x="558562" y="1203285"/>
                  </a:lnTo>
                  <a:lnTo>
                    <a:pt x="517125" y="1184627"/>
                  </a:lnTo>
                  <a:lnTo>
                    <a:pt x="477807" y="1162394"/>
                  </a:lnTo>
                  <a:lnTo>
                    <a:pt x="440815" y="1136792"/>
                  </a:lnTo>
                  <a:lnTo>
                    <a:pt x="406359" y="1108032"/>
                  </a:lnTo>
                  <a:lnTo>
                    <a:pt x="374646" y="1076319"/>
                  </a:lnTo>
                  <a:lnTo>
                    <a:pt x="345885" y="1041863"/>
                  </a:lnTo>
                  <a:lnTo>
                    <a:pt x="320283" y="1004872"/>
                  </a:lnTo>
                  <a:lnTo>
                    <a:pt x="298048" y="965554"/>
                  </a:lnTo>
                  <a:lnTo>
                    <a:pt x="279390" y="924116"/>
                  </a:lnTo>
                  <a:lnTo>
                    <a:pt x="264516" y="880768"/>
                  </a:lnTo>
                  <a:lnTo>
                    <a:pt x="253633" y="835716"/>
                  </a:lnTo>
                  <a:lnTo>
                    <a:pt x="246951" y="789170"/>
                  </a:lnTo>
                  <a:lnTo>
                    <a:pt x="244678" y="741337"/>
                  </a:lnTo>
                  <a:lnTo>
                    <a:pt x="246951" y="693505"/>
                  </a:lnTo>
                  <a:lnTo>
                    <a:pt x="253633" y="646961"/>
                  </a:lnTo>
                  <a:lnTo>
                    <a:pt x="264516" y="601910"/>
                  </a:lnTo>
                  <a:lnTo>
                    <a:pt x="279390" y="558562"/>
                  </a:lnTo>
                  <a:lnTo>
                    <a:pt x="298048" y="517125"/>
                  </a:lnTo>
                  <a:lnTo>
                    <a:pt x="320283" y="477807"/>
                  </a:lnTo>
                  <a:lnTo>
                    <a:pt x="345885" y="440815"/>
                  </a:lnTo>
                  <a:lnTo>
                    <a:pt x="374646" y="406359"/>
                  </a:lnTo>
                  <a:lnTo>
                    <a:pt x="406359" y="374646"/>
                  </a:lnTo>
                  <a:lnTo>
                    <a:pt x="440815" y="345885"/>
                  </a:lnTo>
                  <a:lnTo>
                    <a:pt x="477807" y="320283"/>
                  </a:lnTo>
                  <a:lnTo>
                    <a:pt x="517125" y="298048"/>
                  </a:lnTo>
                  <a:lnTo>
                    <a:pt x="558562" y="279390"/>
                  </a:lnTo>
                  <a:lnTo>
                    <a:pt x="601910" y="264516"/>
                  </a:lnTo>
                  <a:lnTo>
                    <a:pt x="646961" y="253633"/>
                  </a:lnTo>
                  <a:lnTo>
                    <a:pt x="693505" y="246951"/>
                  </a:lnTo>
                  <a:lnTo>
                    <a:pt x="741337" y="244678"/>
                  </a:lnTo>
                  <a:lnTo>
                    <a:pt x="1291304" y="244678"/>
                  </a:lnTo>
                  <a:lnTo>
                    <a:pt x="1281394" y="233477"/>
                  </a:lnTo>
                  <a:lnTo>
                    <a:pt x="1249201" y="201283"/>
                  </a:lnTo>
                  <a:lnTo>
                    <a:pt x="1215092" y="171104"/>
                  </a:lnTo>
                  <a:lnTo>
                    <a:pt x="1179163" y="143036"/>
                  </a:lnTo>
                  <a:lnTo>
                    <a:pt x="1141514" y="117178"/>
                  </a:lnTo>
                  <a:lnTo>
                    <a:pt x="1102241" y="93627"/>
                  </a:lnTo>
                  <a:lnTo>
                    <a:pt x="1061442" y="72481"/>
                  </a:lnTo>
                  <a:lnTo>
                    <a:pt x="1019216" y="53837"/>
                  </a:lnTo>
                  <a:lnTo>
                    <a:pt x="975659" y="37794"/>
                  </a:lnTo>
                  <a:lnTo>
                    <a:pt x="930869" y="24448"/>
                  </a:lnTo>
                  <a:lnTo>
                    <a:pt x="884944" y="13899"/>
                  </a:lnTo>
                  <a:lnTo>
                    <a:pt x="837982" y="6242"/>
                  </a:lnTo>
                  <a:lnTo>
                    <a:pt x="790080" y="1576"/>
                  </a:lnTo>
                  <a:lnTo>
                    <a:pt x="741337" y="0"/>
                  </a:lnTo>
                  <a:close/>
                </a:path>
                <a:path w="1482725" h="1482725">
                  <a:moveTo>
                    <a:pt x="1291304" y="244678"/>
                  </a:moveTo>
                  <a:lnTo>
                    <a:pt x="741337" y="244678"/>
                  </a:lnTo>
                  <a:lnTo>
                    <a:pt x="789168" y="246951"/>
                  </a:lnTo>
                  <a:lnTo>
                    <a:pt x="835713" y="253633"/>
                  </a:lnTo>
                  <a:lnTo>
                    <a:pt x="880763" y="264516"/>
                  </a:lnTo>
                  <a:lnTo>
                    <a:pt x="924111" y="279390"/>
                  </a:lnTo>
                  <a:lnTo>
                    <a:pt x="965548" y="298048"/>
                  </a:lnTo>
                  <a:lnTo>
                    <a:pt x="1004867" y="320283"/>
                  </a:lnTo>
                  <a:lnTo>
                    <a:pt x="1041858" y="345885"/>
                  </a:lnTo>
                  <a:lnTo>
                    <a:pt x="1076314" y="374646"/>
                  </a:lnTo>
                  <a:lnTo>
                    <a:pt x="1108027" y="406359"/>
                  </a:lnTo>
                  <a:lnTo>
                    <a:pt x="1136789" y="440815"/>
                  </a:lnTo>
                  <a:lnTo>
                    <a:pt x="1162391" y="477807"/>
                  </a:lnTo>
                  <a:lnTo>
                    <a:pt x="1184625" y="517125"/>
                  </a:lnTo>
                  <a:lnTo>
                    <a:pt x="1203283" y="558562"/>
                  </a:lnTo>
                  <a:lnTo>
                    <a:pt x="1218158" y="601910"/>
                  </a:lnTo>
                  <a:lnTo>
                    <a:pt x="1229040" y="646961"/>
                  </a:lnTo>
                  <a:lnTo>
                    <a:pt x="1235722" y="693505"/>
                  </a:lnTo>
                  <a:lnTo>
                    <a:pt x="1237995" y="741337"/>
                  </a:lnTo>
                  <a:lnTo>
                    <a:pt x="1235722" y="789170"/>
                  </a:lnTo>
                  <a:lnTo>
                    <a:pt x="1229040" y="835716"/>
                  </a:lnTo>
                  <a:lnTo>
                    <a:pt x="1218158" y="880768"/>
                  </a:lnTo>
                  <a:lnTo>
                    <a:pt x="1203283" y="924116"/>
                  </a:lnTo>
                  <a:lnTo>
                    <a:pt x="1184625" y="965554"/>
                  </a:lnTo>
                  <a:lnTo>
                    <a:pt x="1162391" y="1004872"/>
                  </a:lnTo>
                  <a:lnTo>
                    <a:pt x="1136789" y="1041863"/>
                  </a:lnTo>
                  <a:lnTo>
                    <a:pt x="1108027" y="1076319"/>
                  </a:lnTo>
                  <a:lnTo>
                    <a:pt x="1076314" y="1108032"/>
                  </a:lnTo>
                  <a:lnTo>
                    <a:pt x="1041858" y="1136792"/>
                  </a:lnTo>
                  <a:lnTo>
                    <a:pt x="1004867" y="1162394"/>
                  </a:lnTo>
                  <a:lnTo>
                    <a:pt x="965548" y="1184627"/>
                  </a:lnTo>
                  <a:lnTo>
                    <a:pt x="924111" y="1203285"/>
                  </a:lnTo>
                  <a:lnTo>
                    <a:pt x="880763" y="1218159"/>
                  </a:lnTo>
                  <a:lnTo>
                    <a:pt x="835713" y="1229040"/>
                  </a:lnTo>
                  <a:lnTo>
                    <a:pt x="789168" y="1235722"/>
                  </a:lnTo>
                  <a:lnTo>
                    <a:pt x="741337" y="1237996"/>
                  </a:lnTo>
                  <a:lnTo>
                    <a:pt x="1291309" y="1237996"/>
                  </a:lnTo>
                  <a:lnTo>
                    <a:pt x="1339640" y="1179163"/>
                  </a:lnTo>
                  <a:lnTo>
                    <a:pt x="1365498" y="1141514"/>
                  </a:lnTo>
                  <a:lnTo>
                    <a:pt x="1389049" y="1102241"/>
                  </a:lnTo>
                  <a:lnTo>
                    <a:pt x="1410194" y="1061442"/>
                  </a:lnTo>
                  <a:lnTo>
                    <a:pt x="1428837" y="1019216"/>
                  </a:lnTo>
                  <a:lnTo>
                    <a:pt x="1444880" y="975659"/>
                  </a:lnTo>
                  <a:lnTo>
                    <a:pt x="1458226" y="930869"/>
                  </a:lnTo>
                  <a:lnTo>
                    <a:pt x="1468775" y="884944"/>
                  </a:lnTo>
                  <a:lnTo>
                    <a:pt x="1476431" y="837982"/>
                  </a:lnTo>
                  <a:lnTo>
                    <a:pt x="1481097" y="790080"/>
                  </a:lnTo>
                  <a:lnTo>
                    <a:pt x="1482674" y="741337"/>
                  </a:lnTo>
                  <a:lnTo>
                    <a:pt x="1481097" y="692594"/>
                  </a:lnTo>
                  <a:lnTo>
                    <a:pt x="1476431" y="644694"/>
                  </a:lnTo>
                  <a:lnTo>
                    <a:pt x="1468775" y="597732"/>
                  </a:lnTo>
                  <a:lnTo>
                    <a:pt x="1458226" y="551808"/>
                  </a:lnTo>
                  <a:lnTo>
                    <a:pt x="1444880" y="507019"/>
                  </a:lnTo>
                  <a:lnTo>
                    <a:pt x="1428837" y="463463"/>
                  </a:lnTo>
                  <a:lnTo>
                    <a:pt x="1410194" y="421236"/>
                  </a:lnTo>
                  <a:lnTo>
                    <a:pt x="1389049" y="380438"/>
                  </a:lnTo>
                  <a:lnTo>
                    <a:pt x="1365498" y="341165"/>
                  </a:lnTo>
                  <a:lnTo>
                    <a:pt x="1339640" y="303515"/>
                  </a:lnTo>
                  <a:lnTo>
                    <a:pt x="1311573" y="267587"/>
                  </a:lnTo>
                  <a:lnTo>
                    <a:pt x="1291304" y="244678"/>
                  </a:lnTo>
                  <a:close/>
                </a:path>
              </a:pathLst>
            </a:custGeom>
            <a:solidFill>
              <a:srgbClr val="FFFFFF"/>
            </a:solidFill>
          </p:spPr>
          <p:txBody>
            <a:bodyPr wrap="square" lIns="0" tIns="0" rIns="0" bIns="0" rtlCol="0"/>
            <a:lstStyle/>
            <a:p>
              <a:endParaRPr dirty="0"/>
            </a:p>
          </p:txBody>
        </p:sp>
        <p:sp>
          <p:nvSpPr>
            <p:cNvPr id="12" name="object 12"/>
            <p:cNvSpPr/>
            <p:nvPr/>
          </p:nvSpPr>
          <p:spPr>
            <a:xfrm>
              <a:off x="4457993" y="2503489"/>
              <a:ext cx="1312545" cy="1482725"/>
            </a:xfrm>
            <a:custGeom>
              <a:avLst/>
              <a:gdLst/>
              <a:ahLst/>
              <a:cxnLst/>
              <a:rect l="l" t="t" r="r" b="b"/>
              <a:pathLst>
                <a:path w="1312545" h="1482725">
                  <a:moveTo>
                    <a:pt x="571207" y="0"/>
                  </a:moveTo>
                  <a:lnTo>
                    <a:pt x="571207" y="244678"/>
                  </a:lnTo>
                  <a:lnTo>
                    <a:pt x="619039" y="246951"/>
                  </a:lnTo>
                  <a:lnTo>
                    <a:pt x="665583" y="253633"/>
                  </a:lnTo>
                  <a:lnTo>
                    <a:pt x="710634" y="264516"/>
                  </a:lnTo>
                  <a:lnTo>
                    <a:pt x="753982" y="279390"/>
                  </a:lnTo>
                  <a:lnTo>
                    <a:pt x="795419" y="298048"/>
                  </a:lnTo>
                  <a:lnTo>
                    <a:pt x="834737" y="320283"/>
                  </a:lnTo>
                  <a:lnTo>
                    <a:pt x="871729" y="345885"/>
                  </a:lnTo>
                  <a:lnTo>
                    <a:pt x="906185" y="374646"/>
                  </a:lnTo>
                  <a:lnTo>
                    <a:pt x="937898" y="406359"/>
                  </a:lnTo>
                  <a:lnTo>
                    <a:pt x="966659" y="440815"/>
                  </a:lnTo>
                  <a:lnTo>
                    <a:pt x="992261" y="477807"/>
                  </a:lnTo>
                  <a:lnTo>
                    <a:pt x="1014496" y="517125"/>
                  </a:lnTo>
                  <a:lnTo>
                    <a:pt x="1033154" y="558562"/>
                  </a:lnTo>
                  <a:lnTo>
                    <a:pt x="1048028" y="601910"/>
                  </a:lnTo>
                  <a:lnTo>
                    <a:pt x="1058911" y="646961"/>
                  </a:lnTo>
                  <a:lnTo>
                    <a:pt x="1065593" y="693505"/>
                  </a:lnTo>
                  <a:lnTo>
                    <a:pt x="1067866" y="741337"/>
                  </a:lnTo>
                  <a:lnTo>
                    <a:pt x="1065593" y="789168"/>
                  </a:lnTo>
                  <a:lnTo>
                    <a:pt x="1058911" y="835713"/>
                  </a:lnTo>
                  <a:lnTo>
                    <a:pt x="1048028" y="880763"/>
                  </a:lnTo>
                  <a:lnTo>
                    <a:pt x="1033154" y="924111"/>
                  </a:lnTo>
                  <a:lnTo>
                    <a:pt x="1014496" y="965548"/>
                  </a:lnTo>
                  <a:lnTo>
                    <a:pt x="992261" y="1004867"/>
                  </a:lnTo>
                  <a:lnTo>
                    <a:pt x="966659" y="1041858"/>
                  </a:lnTo>
                  <a:lnTo>
                    <a:pt x="937898" y="1076314"/>
                  </a:lnTo>
                  <a:lnTo>
                    <a:pt x="906185" y="1108027"/>
                  </a:lnTo>
                  <a:lnTo>
                    <a:pt x="871729" y="1136789"/>
                  </a:lnTo>
                  <a:lnTo>
                    <a:pt x="834737" y="1162391"/>
                  </a:lnTo>
                  <a:lnTo>
                    <a:pt x="795419" y="1184625"/>
                  </a:lnTo>
                  <a:lnTo>
                    <a:pt x="753982" y="1203283"/>
                  </a:lnTo>
                  <a:lnTo>
                    <a:pt x="710634" y="1218158"/>
                  </a:lnTo>
                  <a:lnTo>
                    <a:pt x="665583" y="1229040"/>
                  </a:lnTo>
                  <a:lnTo>
                    <a:pt x="619039" y="1235722"/>
                  </a:lnTo>
                  <a:lnTo>
                    <a:pt x="571207" y="1237995"/>
                  </a:lnTo>
                  <a:lnTo>
                    <a:pt x="520530" y="1235441"/>
                  </a:lnTo>
                  <a:lnTo>
                    <a:pt x="471313" y="1227943"/>
                  </a:lnTo>
                  <a:lnTo>
                    <a:pt x="423806" y="1215750"/>
                  </a:lnTo>
                  <a:lnTo>
                    <a:pt x="378254" y="1199110"/>
                  </a:lnTo>
                  <a:lnTo>
                    <a:pt x="334908" y="1178272"/>
                  </a:lnTo>
                  <a:lnTo>
                    <a:pt x="294014" y="1153485"/>
                  </a:lnTo>
                  <a:lnTo>
                    <a:pt x="255822" y="1124996"/>
                  </a:lnTo>
                  <a:lnTo>
                    <a:pt x="220578" y="1093055"/>
                  </a:lnTo>
                  <a:lnTo>
                    <a:pt x="188531" y="1057909"/>
                  </a:lnTo>
                  <a:lnTo>
                    <a:pt x="0" y="1213878"/>
                  </a:lnTo>
                  <a:lnTo>
                    <a:pt x="32591" y="1250689"/>
                  </a:lnTo>
                  <a:lnTo>
                    <a:pt x="67524" y="1285262"/>
                  </a:lnTo>
                  <a:lnTo>
                    <a:pt x="104675" y="1317474"/>
                  </a:lnTo>
                  <a:lnTo>
                    <a:pt x="143922" y="1347201"/>
                  </a:lnTo>
                  <a:lnTo>
                    <a:pt x="185142" y="1374322"/>
                  </a:lnTo>
                  <a:lnTo>
                    <a:pt x="228213" y="1398712"/>
                  </a:lnTo>
                  <a:lnTo>
                    <a:pt x="273011" y="1420250"/>
                  </a:lnTo>
                  <a:lnTo>
                    <a:pt x="319414" y="1438811"/>
                  </a:lnTo>
                  <a:lnTo>
                    <a:pt x="367300" y="1454274"/>
                  </a:lnTo>
                  <a:lnTo>
                    <a:pt x="416544" y="1466514"/>
                  </a:lnTo>
                  <a:lnTo>
                    <a:pt x="467026" y="1475410"/>
                  </a:lnTo>
                  <a:lnTo>
                    <a:pt x="518621" y="1480837"/>
                  </a:lnTo>
                  <a:lnTo>
                    <a:pt x="571207" y="1482674"/>
                  </a:lnTo>
                  <a:lnTo>
                    <a:pt x="619951" y="1481097"/>
                  </a:lnTo>
                  <a:lnTo>
                    <a:pt x="667853" y="1476431"/>
                  </a:lnTo>
                  <a:lnTo>
                    <a:pt x="714815" y="1468775"/>
                  </a:lnTo>
                  <a:lnTo>
                    <a:pt x="760740" y="1458225"/>
                  </a:lnTo>
                  <a:lnTo>
                    <a:pt x="805530" y="1444879"/>
                  </a:lnTo>
                  <a:lnTo>
                    <a:pt x="849087" y="1428836"/>
                  </a:lnTo>
                  <a:lnTo>
                    <a:pt x="891313" y="1410192"/>
                  </a:lnTo>
                  <a:lnTo>
                    <a:pt x="932112" y="1389046"/>
                  </a:lnTo>
                  <a:lnTo>
                    <a:pt x="971385" y="1365495"/>
                  </a:lnTo>
                  <a:lnTo>
                    <a:pt x="1009034" y="1339637"/>
                  </a:lnTo>
                  <a:lnTo>
                    <a:pt x="1044962" y="1311569"/>
                  </a:lnTo>
                  <a:lnTo>
                    <a:pt x="1079072" y="1281390"/>
                  </a:lnTo>
                  <a:lnTo>
                    <a:pt x="1111265" y="1249196"/>
                  </a:lnTo>
                  <a:lnTo>
                    <a:pt x="1141444" y="1215086"/>
                  </a:lnTo>
                  <a:lnTo>
                    <a:pt x="1169511" y="1179158"/>
                  </a:lnTo>
                  <a:lnTo>
                    <a:pt x="1195369" y="1141508"/>
                  </a:lnTo>
                  <a:lnTo>
                    <a:pt x="1218919" y="1102235"/>
                  </a:lnTo>
                  <a:lnTo>
                    <a:pt x="1240065" y="1061437"/>
                  </a:lnTo>
                  <a:lnTo>
                    <a:pt x="1258708" y="1019211"/>
                  </a:lnTo>
                  <a:lnTo>
                    <a:pt x="1274751" y="975654"/>
                  </a:lnTo>
                  <a:lnTo>
                    <a:pt x="1288096" y="930865"/>
                  </a:lnTo>
                  <a:lnTo>
                    <a:pt x="1298646" y="884941"/>
                  </a:lnTo>
                  <a:lnTo>
                    <a:pt x="1306302" y="837980"/>
                  </a:lnTo>
                  <a:lnTo>
                    <a:pt x="1310968" y="790079"/>
                  </a:lnTo>
                  <a:lnTo>
                    <a:pt x="1312544" y="741337"/>
                  </a:lnTo>
                  <a:lnTo>
                    <a:pt x="1310968" y="692593"/>
                  </a:lnTo>
                  <a:lnTo>
                    <a:pt x="1306302" y="644691"/>
                  </a:lnTo>
                  <a:lnTo>
                    <a:pt x="1298646" y="597729"/>
                  </a:lnTo>
                  <a:lnTo>
                    <a:pt x="1288096" y="551804"/>
                  </a:lnTo>
                  <a:lnTo>
                    <a:pt x="1274751" y="507014"/>
                  </a:lnTo>
                  <a:lnTo>
                    <a:pt x="1258708" y="463457"/>
                  </a:lnTo>
                  <a:lnTo>
                    <a:pt x="1240065" y="421231"/>
                  </a:lnTo>
                  <a:lnTo>
                    <a:pt x="1218919" y="380432"/>
                  </a:lnTo>
                  <a:lnTo>
                    <a:pt x="1195369" y="341159"/>
                  </a:lnTo>
                  <a:lnTo>
                    <a:pt x="1169511" y="303510"/>
                  </a:lnTo>
                  <a:lnTo>
                    <a:pt x="1141444" y="267582"/>
                  </a:lnTo>
                  <a:lnTo>
                    <a:pt x="1111265" y="233472"/>
                  </a:lnTo>
                  <a:lnTo>
                    <a:pt x="1079072" y="201279"/>
                  </a:lnTo>
                  <a:lnTo>
                    <a:pt x="1044962" y="171100"/>
                  </a:lnTo>
                  <a:lnTo>
                    <a:pt x="1009034" y="143033"/>
                  </a:lnTo>
                  <a:lnTo>
                    <a:pt x="971385" y="117175"/>
                  </a:lnTo>
                  <a:lnTo>
                    <a:pt x="932112" y="93625"/>
                  </a:lnTo>
                  <a:lnTo>
                    <a:pt x="891313" y="72479"/>
                  </a:lnTo>
                  <a:lnTo>
                    <a:pt x="849087" y="53836"/>
                  </a:lnTo>
                  <a:lnTo>
                    <a:pt x="805530" y="37793"/>
                  </a:lnTo>
                  <a:lnTo>
                    <a:pt x="760740" y="24448"/>
                  </a:lnTo>
                  <a:lnTo>
                    <a:pt x="714815" y="13898"/>
                  </a:lnTo>
                  <a:lnTo>
                    <a:pt x="667853" y="6242"/>
                  </a:lnTo>
                  <a:lnTo>
                    <a:pt x="619951" y="1576"/>
                  </a:lnTo>
                  <a:lnTo>
                    <a:pt x="571207" y="0"/>
                  </a:lnTo>
                  <a:close/>
                </a:path>
              </a:pathLst>
            </a:custGeom>
            <a:solidFill>
              <a:srgbClr val="559DB5"/>
            </a:solidFill>
          </p:spPr>
          <p:txBody>
            <a:bodyPr wrap="square" lIns="0" tIns="0" rIns="0" bIns="0" rtlCol="0"/>
            <a:lstStyle/>
            <a:p>
              <a:endParaRPr dirty="0"/>
            </a:p>
          </p:txBody>
        </p:sp>
        <p:sp>
          <p:nvSpPr>
            <p:cNvPr id="13" name="object 13"/>
            <p:cNvSpPr/>
            <p:nvPr/>
          </p:nvSpPr>
          <p:spPr>
            <a:xfrm>
              <a:off x="4709266" y="3099104"/>
              <a:ext cx="640080" cy="291465"/>
            </a:xfrm>
            <a:custGeom>
              <a:avLst/>
              <a:gdLst/>
              <a:ahLst/>
              <a:cxnLst/>
              <a:rect l="l" t="t" r="r" b="b"/>
              <a:pathLst>
                <a:path w="640079" h="291464">
                  <a:moveTo>
                    <a:pt x="142506" y="11823"/>
                  </a:moveTo>
                  <a:lnTo>
                    <a:pt x="99695" y="16013"/>
                  </a:lnTo>
                  <a:lnTo>
                    <a:pt x="49380" y="38102"/>
                  </a:lnTo>
                  <a:lnTo>
                    <a:pt x="16281" y="80568"/>
                  </a:lnTo>
                  <a:lnTo>
                    <a:pt x="4068" y="121242"/>
                  </a:lnTo>
                  <a:lnTo>
                    <a:pt x="0" y="172745"/>
                  </a:lnTo>
                  <a:lnTo>
                    <a:pt x="1697" y="199282"/>
                  </a:lnTo>
                  <a:lnTo>
                    <a:pt x="15280" y="242998"/>
                  </a:lnTo>
                  <a:lnTo>
                    <a:pt x="42060" y="273860"/>
                  </a:lnTo>
                  <a:lnTo>
                    <a:pt x="79732" y="289486"/>
                  </a:lnTo>
                  <a:lnTo>
                    <a:pt x="102514" y="291439"/>
                  </a:lnTo>
                  <a:lnTo>
                    <a:pt x="123950" y="289817"/>
                  </a:lnTo>
                  <a:lnTo>
                    <a:pt x="173202" y="265480"/>
                  </a:lnTo>
                  <a:lnTo>
                    <a:pt x="192578" y="233210"/>
                  </a:lnTo>
                  <a:lnTo>
                    <a:pt x="92519" y="233210"/>
                  </a:lnTo>
                  <a:lnTo>
                    <a:pt x="85826" y="229400"/>
                  </a:lnTo>
                  <a:lnTo>
                    <a:pt x="73113" y="184276"/>
                  </a:lnTo>
                  <a:lnTo>
                    <a:pt x="75755" y="177342"/>
                  </a:lnTo>
                  <a:lnTo>
                    <a:pt x="86296" y="165925"/>
                  </a:lnTo>
                  <a:lnTo>
                    <a:pt x="93141" y="163080"/>
                  </a:lnTo>
                  <a:lnTo>
                    <a:pt x="194680" y="163080"/>
                  </a:lnTo>
                  <a:lnTo>
                    <a:pt x="193501" y="157610"/>
                  </a:lnTo>
                  <a:lnTo>
                    <a:pt x="187254" y="142500"/>
                  </a:lnTo>
                  <a:lnTo>
                    <a:pt x="184158" y="137960"/>
                  </a:lnTo>
                  <a:lnTo>
                    <a:pt x="66230" y="137960"/>
                  </a:lnTo>
                  <a:lnTo>
                    <a:pt x="68092" y="120912"/>
                  </a:lnTo>
                  <a:lnTo>
                    <a:pt x="85953" y="85128"/>
                  </a:lnTo>
                  <a:lnTo>
                    <a:pt x="123590" y="69947"/>
                  </a:lnTo>
                  <a:lnTo>
                    <a:pt x="140830" y="68935"/>
                  </a:lnTo>
                  <a:lnTo>
                    <a:pt x="181203" y="68935"/>
                  </a:lnTo>
                  <a:lnTo>
                    <a:pt x="181203" y="14985"/>
                  </a:lnTo>
                  <a:lnTo>
                    <a:pt x="170483" y="13602"/>
                  </a:lnTo>
                  <a:lnTo>
                    <a:pt x="160459" y="12614"/>
                  </a:lnTo>
                  <a:lnTo>
                    <a:pt x="151133" y="12021"/>
                  </a:lnTo>
                  <a:lnTo>
                    <a:pt x="142506" y="11823"/>
                  </a:lnTo>
                  <a:close/>
                </a:path>
                <a:path w="640079" h="291464">
                  <a:moveTo>
                    <a:pt x="194680" y="163080"/>
                  </a:moveTo>
                  <a:lnTo>
                    <a:pt x="101574" y="163080"/>
                  </a:lnTo>
                  <a:lnTo>
                    <a:pt x="112809" y="165150"/>
                  </a:lnTo>
                  <a:lnTo>
                    <a:pt x="120834" y="171357"/>
                  </a:lnTo>
                  <a:lnTo>
                    <a:pt x="125649" y="181704"/>
                  </a:lnTo>
                  <a:lnTo>
                    <a:pt x="127254" y="196189"/>
                  </a:lnTo>
                  <a:lnTo>
                    <a:pt x="126794" y="205207"/>
                  </a:lnTo>
                  <a:lnTo>
                    <a:pt x="108648" y="233210"/>
                  </a:lnTo>
                  <a:lnTo>
                    <a:pt x="192578" y="233210"/>
                  </a:lnTo>
                  <a:lnTo>
                    <a:pt x="196919" y="215937"/>
                  </a:lnTo>
                  <a:lnTo>
                    <a:pt x="198501" y="194703"/>
                  </a:lnTo>
                  <a:lnTo>
                    <a:pt x="197251" y="175010"/>
                  </a:lnTo>
                  <a:lnTo>
                    <a:pt x="194680" y="163080"/>
                  </a:lnTo>
                  <a:close/>
                </a:path>
                <a:path w="640079" h="291464">
                  <a:moveTo>
                    <a:pt x="122224" y="106337"/>
                  </a:moveTo>
                  <a:lnTo>
                    <a:pt x="104984" y="108313"/>
                  </a:lnTo>
                  <a:lnTo>
                    <a:pt x="90277" y="114242"/>
                  </a:lnTo>
                  <a:lnTo>
                    <a:pt x="78105" y="124125"/>
                  </a:lnTo>
                  <a:lnTo>
                    <a:pt x="68465" y="137960"/>
                  </a:lnTo>
                  <a:lnTo>
                    <a:pt x="184158" y="137960"/>
                  </a:lnTo>
                  <a:lnTo>
                    <a:pt x="154439" y="112174"/>
                  </a:lnTo>
                  <a:lnTo>
                    <a:pt x="122224" y="106337"/>
                  </a:lnTo>
                  <a:close/>
                </a:path>
                <a:path w="640079" h="291464">
                  <a:moveTo>
                    <a:pt x="181203" y="68935"/>
                  </a:moveTo>
                  <a:lnTo>
                    <a:pt x="140830" y="68935"/>
                  </a:lnTo>
                  <a:lnTo>
                    <a:pt x="151517" y="69157"/>
                  </a:lnTo>
                  <a:lnTo>
                    <a:pt x="161807" y="69821"/>
                  </a:lnTo>
                  <a:lnTo>
                    <a:pt x="171702" y="70928"/>
                  </a:lnTo>
                  <a:lnTo>
                    <a:pt x="181203" y="72478"/>
                  </a:lnTo>
                  <a:lnTo>
                    <a:pt x="181203" y="68935"/>
                  </a:lnTo>
                  <a:close/>
                </a:path>
                <a:path w="640079" h="291464">
                  <a:moveTo>
                    <a:pt x="397751" y="235064"/>
                  </a:moveTo>
                  <a:lnTo>
                    <a:pt x="325196" y="235064"/>
                  </a:lnTo>
                  <a:lnTo>
                    <a:pt x="325196" y="287718"/>
                  </a:lnTo>
                  <a:lnTo>
                    <a:pt x="397751" y="287718"/>
                  </a:lnTo>
                  <a:lnTo>
                    <a:pt x="397751" y="235064"/>
                  </a:lnTo>
                  <a:close/>
                </a:path>
                <a:path w="640079" h="291464">
                  <a:moveTo>
                    <a:pt x="397751" y="15735"/>
                  </a:moveTo>
                  <a:lnTo>
                    <a:pt x="329844" y="15735"/>
                  </a:lnTo>
                  <a:lnTo>
                    <a:pt x="216738" y="181114"/>
                  </a:lnTo>
                  <a:lnTo>
                    <a:pt x="216738" y="235064"/>
                  </a:lnTo>
                  <a:lnTo>
                    <a:pt x="427697" y="235064"/>
                  </a:lnTo>
                  <a:lnTo>
                    <a:pt x="427697" y="180187"/>
                  </a:lnTo>
                  <a:lnTo>
                    <a:pt x="280365" y="180187"/>
                  </a:lnTo>
                  <a:lnTo>
                    <a:pt x="310502" y="135356"/>
                  </a:lnTo>
                  <a:lnTo>
                    <a:pt x="314390" y="129010"/>
                  </a:lnTo>
                  <a:lnTo>
                    <a:pt x="318073" y="122431"/>
                  </a:lnTo>
                  <a:lnTo>
                    <a:pt x="321548" y="115618"/>
                  </a:lnTo>
                  <a:lnTo>
                    <a:pt x="324815" y="108572"/>
                  </a:lnTo>
                  <a:lnTo>
                    <a:pt x="397751" y="108572"/>
                  </a:lnTo>
                  <a:lnTo>
                    <a:pt x="397751" y="15735"/>
                  </a:lnTo>
                  <a:close/>
                </a:path>
                <a:path w="640079" h="291464">
                  <a:moveTo>
                    <a:pt x="397751" y="108572"/>
                  </a:moveTo>
                  <a:lnTo>
                    <a:pt x="326872" y="108572"/>
                  </a:lnTo>
                  <a:lnTo>
                    <a:pt x="325196" y="142608"/>
                  </a:lnTo>
                  <a:lnTo>
                    <a:pt x="325196" y="180187"/>
                  </a:lnTo>
                  <a:lnTo>
                    <a:pt x="397751" y="180187"/>
                  </a:lnTo>
                  <a:lnTo>
                    <a:pt x="397751" y="108572"/>
                  </a:lnTo>
                  <a:close/>
                </a:path>
                <a:path w="640079" h="291464">
                  <a:moveTo>
                    <a:pt x="598538" y="63118"/>
                  </a:moveTo>
                  <a:lnTo>
                    <a:pt x="564068" y="83088"/>
                  </a:lnTo>
                  <a:lnTo>
                    <a:pt x="558088" y="112687"/>
                  </a:lnTo>
                  <a:lnTo>
                    <a:pt x="558769" y="123547"/>
                  </a:lnTo>
                  <a:lnTo>
                    <a:pt x="581823" y="159205"/>
                  </a:lnTo>
                  <a:lnTo>
                    <a:pt x="598538" y="162585"/>
                  </a:lnTo>
                  <a:lnTo>
                    <a:pt x="607848" y="161768"/>
                  </a:lnTo>
                  <a:lnTo>
                    <a:pt x="636025" y="136664"/>
                  </a:lnTo>
                  <a:lnTo>
                    <a:pt x="596226" y="136664"/>
                  </a:lnTo>
                  <a:lnTo>
                    <a:pt x="594169" y="134810"/>
                  </a:lnTo>
                  <a:lnTo>
                    <a:pt x="591413" y="127444"/>
                  </a:lnTo>
                  <a:lnTo>
                    <a:pt x="590727" y="121437"/>
                  </a:lnTo>
                  <a:lnTo>
                    <a:pt x="590727" y="104952"/>
                  </a:lnTo>
                  <a:lnTo>
                    <a:pt x="591400" y="98983"/>
                  </a:lnTo>
                  <a:lnTo>
                    <a:pt x="594080" y="91465"/>
                  </a:lnTo>
                  <a:lnTo>
                    <a:pt x="596150" y="89585"/>
                  </a:lnTo>
                  <a:lnTo>
                    <a:pt x="635996" y="89585"/>
                  </a:lnTo>
                  <a:lnTo>
                    <a:pt x="633579" y="83731"/>
                  </a:lnTo>
                  <a:lnTo>
                    <a:pt x="628688" y="76466"/>
                  </a:lnTo>
                  <a:lnTo>
                    <a:pt x="622616" y="70630"/>
                  </a:lnTo>
                  <a:lnTo>
                    <a:pt x="615565" y="66459"/>
                  </a:lnTo>
                  <a:lnTo>
                    <a:pt x="607539" y="63954"/>
                  </a:lnTo>
                  <a:lnTo>
                    <a:pt x="598538" y="63118"/>
                  </a:lnTo>
                  <a:close/>
                </a:path>
                <a:path w="640079" h="291464">
                  <a:moveTo>
                    <a:pt x="598322" y="2273"/>
                  </a:moveTo>
                  <a:lnTo>
                    <a:pt x="566115" y="2273"/>
                  </a:lnTo>
                  <a:lnTo>
                    <a:pt x="478155" y="160845"/>
                  </a:lnTo>
                  <a:lnTo>
                    <a:pt x="510362" y="160845"/>
                  </a:lnTo>
                  <a:lnTo>
                    <a:pt x="598322" y="2273"/>
                  </a:lnTo>
                  <a:close/>
                </a:path>
                <a:path w="640079" h="291464">
                  <a:moveTo>
                    <a:pt x="635996" y="89585"/>
                  </a:moveTo>
                  <a:lnTo>
                    <a:pt x="602081" y="89585"/>
                  </a:lnTo>
                  <a:lnTo>
                    <a:pt x="604227" y="91706"/>
                  </a:lnTo>
                  <a:lnTo>
                    <a:pt x="606615" y="100164"/>
                  </a:lnTo>
                  <a:lnTo>
                    <a:pt x="607114" y="104952"/>
                  </a:lnTo>
                  <a:lnTo>
                    <a:pt x="607099" y="121437"/>
                  </a:lnTo>
                  <a:lnTo>
                    <a:pt x="606615" y="126085"/>
                  </a:lnTo>
                  <a:lnTo>
                    <a:pt x="604227" y="134543"/>
                  </a:lnTo>
                  <a:lnTo>
                    <a:pt x="602081" y="136664"/>
                  </a:lnTo>
                  <a:lnTo>
                    <a:pt x="636025" y="136664"/>
                  </a:lnTo>
                  <a:lnTo>
                    <a:pt x="637166" y="133773"/>
                  </a:lnTo>
                  <a:lnTo>
                    <a:pt x="639190" y="123897"/>
                  </a:lnTo>
                  <a:lnTo>
                    <a:pt x="639864" y="112687"/>
                  </a:lnTo>
                  <a:lnTo>
                    <a:pt x="639166" y="101843"/>
                  </a:lnTo>
                  <a:lnTo>
                    <a:pt x="637077" y="92217"/>
                  </a:lnTo>
                  <a:lnTo>
                    <a:pt x="635996" y="89585"/>
                  </a:lnTo>
                  <a:close/>
                </a:path>
                <a:path w="640079" h="291464">
                  <a:moveTo>
                    <a:pt x="477939" y="0"/>
                  </a:moveTo>
                  <a:lnTo>
                    <a:pt x="443456" y="19967"/>
                  </a:lnTo>
                  <a:lnTo>
                    <a:pt x="437476" y="49568"/>
                  </a:lnTo>
                  <a:lnTo>
                    <a:pt x="438157" y="60471"/>
                  </a:lnTo>
                  <a:lnTo>
                    <a:pt x="461217" y="96189"/>
                  </a:lnTo>
                  <a:lnTo>
                    <a:pt x="477939" y="99567"/>
                  </a:lnTo>
                  <a:lnTo>
                    <a:pt x="487287" y="98751"/>
                  </a:lnTo>
                  <a:lnTo>
                    <a:pt x="515474" y="73532"/>
                  </a:lnTo>
                  <a:lnTo>
                    <a:pt x="475615" y="73532"/>
                  </a:lnTo>
                  <a:lnTo>
                    <a:pt x="473557" y="71691"/>
                  </a:lnTo>
                  <a:lnTo>
                    <a:pt x="470885" y="64503"/>
                  </a:lnTo>
                  <a:lnTo>
                    <a:pt x="470769" y="63923"/>
                  </a:lnTo>
                  <a:lnTo>
                    <a:pt x="470144" y="58458"/>
                  </a:lnTo>
                  <a:lnTo>
                    <a:pt x="470145" y="41681"/>
                  </a:lnTo>
                  <a:lnTo>
                    <a:pt x="470789" y="35864"/>
                  </a:lnTo>
                  <a:lnTo>
                    <a:pt x="473429" y="28457"/>
                  </a:lnTo>
                  <a:lnTo>
                    <a:pt x="473510" y="28308"/>
                  </a:lnTo>
                  <a:lnTo>
                    <a:pt x="475551" y="26466"/>
                  </a:lnTo>
                  <a:lnTo>
                    <a:pt x="515387" y="26466"/>
                  </a:lnTo>
                  <a:lnTo>
                    <a:pt x="512972" y="20612"/>
                  </a:lnTo>
                  <a:lnTo>
                    <a:pt x="508088" y="13347"/>
                  </a:lnTo>
                  <a:lnTo>
                    <a:pt x="502011" y="7506"/>
                  </a:lnTo>
                  <a:lnTo>
                    <a:pt x="494961" y="3335"/>
                  </a:lnTo>
                  <a:lnTo>
                    <a:pt x="486938" y="833"/>
                  </a:lnTo>
                  <a:lnTo>
                    <a:pt x="477939" y="0"/>
                  </a:lnTo>
                  <a:close/>
                </a:path>
                <a:path w="640079" h="291464">
                  <a:moveTo>
                    <a:pt x="515387" y="26466"/>
                  </a:moveTo>
                  <a:lnTo>
                    <a:pt x="481114" y="26466"/>
                  </a:lnTo>
                  <a:lnTo>
                    <a:pt x="483158" y="28308"/>
                  </a:lnTo>
                  <a:lnTo>
                    <a:pt x="485838" y="35686"/>
                  </a:lnTo>
                  <a:lnTo>
                    <a:pt x="486498" y="41681"/>
                  </a:lnTo>
                  <a:lnTo>
                    <a:pt x="486498" y="58458"/>
                  </a:lnTo>
                  <a:lnTo>
                    <a:pt x="485838" y="64503"/>
                  </a:lnTo>
                  <a:lnTo>
                    <a:pt x="483158" y="71729"/>
                  </a:lnTo>
                  <a:lnTo>
                    <a:pt x="481114" y="73532"/>
                  </a:lnTo>
                  <a:lnTo>
                    <a:pt x="515474" y="73532"/>
                  </a:lnTo>
                  <a:lnTo>
                    <a:pt x="516572" y="70729"/>
                  </a:lnTo>
                  <a:lnTo>
                    <a:pt x="518582" y="60821"/>
                  </a:lnTo>
                  <a:lnTo>
                    <a:pt x="519252" y="49568"/>
                  </a:lnTo>
                  <a:lnTo>
                    <a:pt x="518554" y="38724"/>
                  </a:lnTo>
                  <a:lnTo>
                    <a:pt x="516461" y="29071"/>
                  </a:lnTo>
                  <a:lnTo>
                    <a:pt x="515387" y="26466"/>
                  </a:lnTo>
                  <a:close/>
                </a:path>
              </a:pathLst>
            </a:custGeom>
            <a:solidFill>
              <a:srgbClr val="FFFFFF"/>
            </a:solidFill>
          </p:spPr>
          <p:txBody>
            <a:bodyPr wrap="square" lIns="0" tIns="0" rIns="0" bIns="0" rtlCol="0"/>
            <a:lstStyle/>
            <a:p>
              <a:endParaRPr dirty="0"/>
            </a:p>
          </p:txBody>
        </p:sp>
      </p:grpSp>
      <p:sp>
        <p:nvSpPr>
          <p:cNvPr id="14" name="object 14"/>
          <p:cNvSpPr txBox="1"/>
          <p:nvPr/>
        </p:nvSpPr>
        <p:spPr>
          <a:xfrm>
            <a:off x="6359555" y="4170465"/>
            <a:ext cx="967105" cy="482600"/>
          </a:xfrm>
          <a:prstGeom prst="rect">
            <a:avLst/>
          </a:prstGeom>
        </p:spPr>
        <p:txBody>
          <a:bodyPr vert="horz" wrap="square" lIns="0" tIns="12700" rIns="0" bIns="0" rtlCol="0">
            <a:spAutoFit/>
          </a:bodyPr>
          <a:lstStyle/>
          <a:p>
            <a:pPr marL="12700" marR="5080" indent="81280">
              <a:lnSpc>
                <a:spcPct val="107100"/>
              </a:lnSpc>
              <a:spcBef>
                <a:spcPts val="100"/>
              </a:spcBef>
            </a:pPr>
            <a:r>
              <a:rPr sz="1400" b="1" dirty="0">
                <a:solidFill>
                  <a:srgbClr val="FFFFFF"/>
                </a:solidFill>
                <a:latin typeface="Open Sans"/>
                <a:cs typeface="Open Sans"/>
              </a:rPr>
              <a:t>First-gen  Americans</a:t>
            </a:r>
            <a:endParaRPr sz="1400" dirty="0">
              <a:latin typeface="Open Sans"/>
              <a:cs typeface="Open Sans"/>
            </a:endParaRPr>
          </a:p>
        </p:txBody>
      </p:sp>
      <p:grpSp>
        <p:nvGrpSpPr>
          <p:cNvPr id="15" name="object 15"/>
          <p:cNvGrpSpPr/>
          <p:nvPr/>
        </p:nvGrpSpPr>
        <p:grpSpPr>
          <a:xfrm>
            <a:off x="6101593" y="2503486"/>
            <a:ext cx="1482725" cy="1482725"/>
            <a:chOff x="6101593" y="2503486"/>
            <a:chExt cx="1482725" cy="1482725"/>
          </a:xfrm>
        </p:grpSpPr>
        <p:sp>
          <p:nvSpPr>
            <p:cNvPr id="16" name="object 16"/>
            <p:cNvSpPr/>
            <p:nvPr/>
          </p:nvSpPr>
          <p:spPr>
            <a:xfrm>
              <a:off x="6101593" y="2503486"/>
              <a:ext cx="1482725" cy="1482725"/>
            </a:xfrm>
            <a:custGeom>
              <a:avLst/>
              <a:gdLst/>
              <a:ahLst/>
              <a:cxnLst/>
              <a:rect l="l" t="t" r="r" b="b"/>
              <a:pathLst>
                <a:path w="1482725" h="1482725">
                  <a:moveTo>
                    <a:pt x="741337" y="0"/>
                  </a:moveTo>
                  <a:lnTo>
                    <a:pt x="692593" y="1576"/>
                  </a:lnTo>
                  <a:lnTo>
                    <a:pt x="644691" y="6242"/>
                  </a:lnTo>
                  <a:lnTo>
                    <a:pt x="597729" y="13899"/>
                  </a:lnTo>
                  <a:lnTo>
                    <a:pt x="551804" y="24448"/>
                  </a:lnTo>
                  <a:lnTo>
                    <a:pt x="507014" y="37794"/>
                  </a:lnTo>
                  <a:lnTo>
                    <a:pt x="463457" y="53837"/>
                  </a:lnTo>
                  <a:lnTo>
                    <a:pt x="421231" y="72481"/>
                  </a:lnTo>
                  <a:lnTo>
                    <a:pt x="380432" y="93627"/>
                  </a:lnTo>
                  <a:lnTo>
                    <a:pt x="341159" y="117178"/>
                  </a:lnTo>
                  <a:lnTo>
                    <a:pt x="303510" y="143036"/>
                  </a:lnTo>
                  <a:lnTo>
                    <a:pt x="267582" y="171104"/>
                  </a:lnTo>
                  <a:lnTo>
                    <a:pt x="233472" y="201283"/>
                  </a:lnTo>
                  <a:lnTo>
                    <a:pt x="201279" y="233477"/>
                  </a:lnTo>
                  <a:lnTo>
                    <a:pt x="171100" y="267587"/>
                  </a:lnTo>
                  <a:lnTo>
                    <a:pt x="143033" y="303515"/>
                  </a:lnTo>
                  <a:lnTo>
                    <a:pt x="117175" y="341165"/>
                  </a:lnTo>
                  <a:lnTo>
                    <a:pt x="93625" y="380438"/>
                  </a:lnTo>
                  <a:lnTo>
                    <a:pt x="72479" y="421236"/>
                  </a:lnTo>
                  <a:lnTo>
                    <a:pt x="53836" y="463463"/>
                  </a:lnTo>
                  <a:lnTo>
                    <a:pt x="37793" y="507019"/>
                  </a:lnTo>
                  <a:lnTo>
                    <a:pt x="24448" y="551808"/>
                  </a:lnTo>
                  <a:lnTo>
                    <a:pt x="13898" y="597732"/>
                  </a:lnTo>
                  <a:lnTo>
                    <a:pt x="6242" y="644694"/>
                  </a:lnTo>
                  <a:lnTo>
                    <a:pt x="1576" y="692594"/>
                  </a:lnTo>
                  <a:lnTo>
                    <a:pt x="0" y="741337"/>
                  </a:lnTo>
                  <a:lnTo>
                    <a:pt x="1576" y="790080"/>
                  </a:lnTo>
                  <a:lnTo>
                    <a:pt x="6242" y="837982"/>
                  </a:lnTo>
                  <a:lnTo>
                    <a:pt x="13898" y="884944"/>
                  </a:lnTo>
                  <a:lnTo>
                    <a:pt x="24448" y="930869"/>
                  </a:lnTo>
                  <a:lnTo>
                    <a:pt x="37793" y="975659"/>
                  </a:lnTo>
                  <a:lnTo>
                    <a:pt x="53836" y="1019216"/>
                  </a:lnTo>
                  <a:lnTo>
                    <a:pt x="72479" y="1061442"/>
                  </a:lnTo>
                  <a:lnTo>
                    <a:pt x="93625" y="1102241"/>
                  </a:lnTo>
                  <a:lnTo>
                    <a:pt x="117175" y="1141514"/>
                  </a:lnTo>
                  <a:lnTo>
                    <a:pt x="143033" y="1179163"/>
                  </a:lnTo>
                  <a:lnTo>
                    <a:pt x="171100" y="1215092"/>
                  </a:lnTo>
                  <a:lnTo>
                    <a:pt x="201279" y="1249201"/>
                  </a:lnTo>
                  <a:lnTo>
                    <a:pt x="233472" y="1281394"/>
                  </a:lnTo>
                  <a:lnTo>
                    <a:pt x="267582" y="1311573"/>
                  </a:lnTo>
                  <a:lnTo>
                    <a:pt x="303510" y="1339640"/>
                  </a:lnTo>
                  <a:lnTo>
                    <a:pt x="341159" y="1365498"/>
                  </a:lnTo>
                  <a:lnTo>
                    <a:pt x="380432" y="1389049"/>
                  </a:lnTo>
                  <a:lnTo>
                    <a:pt x="421231" y="1410194"/>
                  </a:lnTo>
                  <a:lnTo>
                    <a:pt x="463457" y="1428837"/>
                  </a:lnTo>
                  <a:lnTo>
                    <a:pt x="507014" y="1444880"/>
                  </a:lnTo>
                  <a:lnTo>
                    <a:pt x="551804" y="1458226"/>
                  </a:lnTo>
                  <a:lnTo>
                    <a:pt x="597729" y="1468775"/>
                  </a:lnTo>
                  <a:lnTo>
                    <a:pt x="644691" y="1476431"/>
                  </a:lnTo>
                  <a:lnTo>
                    <a:pt x="692593" y="1481097"/>
                  </a:lnTo>
                  <a:lnTo>
                    <a:pt x="741337" y="1482674"/>
                  </a:lnTo>
                  <a:lnTo>
                    <a:pt x="790080" y="1481097"/>
                  </a:lnTo>
                  <a:lnTo>
                    <a:pt x="837982" y="1476431"/>
                  </a:lnTo>
                  <a:lnTo>
                    <a:pt x="884944" y="1468775"/>
                  </a:lnTo>
                  <a:lnTo>
                    <a:pt x="930869" y="1458226"/>
                  </a:lnTo>
                  <a:lnTo>
                    <a:pt x="975659" y="1444880"/>
                  </a:lnTo>
                  <a:lnTo>
                    <a:pt x="1019216" y="1428837"/>
                  </a:lnTo>
                  <a:lnTo>
                    <a:pt x="1061442" y="1410194"/>
                  </a:lnTo>
                  <a:lnTo>
                    <a:pt x="1102241" y="1389049"/>
                  </a:lnTo>
                  <a:lnTo>
                    <a:pt x="1141514" y="1365498"/>
                  </a:lnTo>
                  <a:lnTo>
                    <a:pt x="1179163" y="1339640"/>
                  </a:lnTo>
                  <a:lnTo>
                    <a:pt x="1215092" y="1311573"/>
                  </a:lnTo>
                  <a:lnTo>
                    <a:pt x="1249201" y="1281394"/>
                  </a:lnTo>
                  <a:lnTo>
                    <a:pt x="1281394" y="1249201"/>
                  </a:lnTo>
                  <a:lnTo>
                    <a:pt x="1291309" y="1237996"/>
                  </a:lnTo>
                  <a:lnTo>
                    <a:pt x="741337" y="1237996"/>
                  </a:lnTo>
                  <a:lnTo>
                    <a:pt x="693505" y="1235722"/>
                  </a:lnTo>
                  <a:lnTo>
                    <a:pt x="646961" y="1229040"/>
                  </a:lnTo>
                  <a:lnTo>
                    <a:pt x="601910" y="1218159"/>
                  </a:lnTo>
                  <a:lnTo>
                    <a:pt x="558562" y="1203285"/>
                  </a:lnTo>
                  <a:lnTo>
                    <a:pt x="517125" y="1184627"/>
                  </a:lnTo>
                  <a:lnTo>
                    <a:pt x="477807" y="1162394"/>
                  </a:lnTo>
                  <a:lnTo>
                    <a:pt x="440815" y="1136792"/>
                  </a:lnTo>
                  <a:lnTo>
                    <a:pt x="406359" y="1108032"/>
                  </a:lnTo>
                  <a:lnTo>
                    <a:pt x="374646" y="1076319"/>
                  </a:lnTo>
                  <a:lnTo>
                    <a:pt x="345885" y="1041863"/>
                  </a:lnTo>
                  <a:lnTo>
                    <a:pt x="320283" y="1004872"/>
                  </a:lnTo>
                  <a:lnTo>
                    <a:pt x="298048" y="965554"/>
                  </a:lnTo>
                  <a:lnTo>
                    <a:pt x="279390" y="924116"/>
                  </a:lnTo>
                  <a:lnTo>
                    <a:pt x="264516" y="880768"/>
                  </a:lnTo>
                  <a:lnTo>
                    <a:pt x="253633" y="835716"/>
                  </a:lnTo>
                  <a:lnTo>
                    <a:pt x="246951" y="789170"/>
                  </a:lnTo>
                  <a:lnTo>
                    <a:pt x="244678" y="741337"/>
                  </a:lnTo>
                  <a:lnTo>
                    <a:pt x="246951" y="693505"/>
                  </a:lnTo>
                  <a:lnTo>
                    <a:pt x="253633" y="646961"/>
                  </a:lnTo>
                  <a:lnTo>
                    <a:pt x="264516" y="601910"/>
                  </a:lnTo>
                  <a:lnTo>
                    <a:pt x="279390" y="558562"/>
                  </a:lnTo>
                  <a:lnTo>
                    <a:pt x="298048" y="517125"/>
                  </a:lnTo>
                  <a:lnTo>
                    <a:pt x="320283" y="477807"/>
                  </a:lnTo>
                  <a:lnTo>
                    <a:pt x="345885" y="440815"/>
                  </a:lnTo>
                  <a:lnTo>
                    <a:pt x="374646" y="406359"/>
                  </a:lnTo>
                  <a:lnTo>
                    <a:pt x="406359" y="374646"/>
                  </a:lnTo>
                  <a:lnTo>
                    <a:pt x="440815" y="345885"/>
                  </a:lnTo>
                  <a:lnTo>
                    <a:pt x="477807" y="320283"/>
                  </a:lnTo>
                  <a:lnTo>
                    <a:pt x="517125" y="298048"/>
                  </a:lnTo>
                  <a:lnTo>
                    <a:pt x="558562" y="279390"/>
                  </a:lnTo>
                  <a:lnTo>
                    <a:pt x="601910" y="264516"/>
                  </a:lnTo>
                  <a:lnTo>
                    <a:pt x="646961" y="253633"/>
                  </a:lnTo>
                  <a:lnTo>
                    <a:pt x="693505" y="246951"/>
                  </a:lnTo>
                  <a:lnTo>
                    <a:pt x="741337" y="244678"/>
                  </a:lnTo>
                  <a:lnTo>
                    <a:pt x="1291304" y="244678"/>
                  </a:lnTo>
                  <a:lnTo>
                    <a:pt x="1281394" y="233477"/>
                  </a:lnTo>
                  <a:lnTo>
                    <a:pt x="1249201" y="201283"/>
                  </a:lnTo>
                  <a:lnTo>
                    <a:pt x="1215092" y="171104"/>
                  </a:lnTo>
                  <a:lnTo>
                    <a:pt x="1179163" y="143036"/>
                  </a:lnTo>
                  <a:lnTo>
                    <a:pt x="1141514" y="117178"/>
                  </a:lnTo>
                  <a:lnTo>
                    <a:pt x="1102241" y="93627"/>
                  </a:lnTo>
                  <a:lnTo>
                    <a:pt x="1061442" y="72481"/>
                  </a:lnTo>
                  <a:lnTo>
                    <a:pt x="1019216" y="53837"/>
                  </a:lnTo>
                  <a:lnTo>
                    <a:pt x="975659" y="37794"/>
                  </a:lnTo>
                  <a:lnTo>
                    <a:pt x="930869" y="24448"/>
                  </a:lnTo>
                  <a:lnTo>
                    <a:pt x="884944" y="13899"/>
                  </a:lnTo>
                  <a:lnTo>
                    <a:pt x="837982" y="6242"/>
                  </a:lnTo>
                  <a:lnTo>
                    <a:pt x="790080" y="1576"/>
                  </a:lnTo>
                  <a:lnTo>
                    <a:pt x="741337" y="0"/>
                  </a:lnTo>
                  <a:close/>
                </a:path>
                <a:path w="1482725" h="1482725">
                  <a:moveTo>
                    <a:pt x="1291304" y="244678"/>
                  </a:moveTo>
                  <a:lnTo>
                    <a:pt x="741337" y="244678"/>
                  </a:lnTo>
                  <a:lnTo>
                    <a:pt x="789168" y="246951"/>
                  </a:lnTo>
                  <a:lnTo>
                    <a:pt x="835713" y="253633"/>
                  </a:lnTo>
                  <a:lnTo>
                    <a:pt x="880763" y="264516"/>
                  </a:lnTo>
                  <a:lnTo>
                    <a:pt x="924111" y="279390"/>
                  </a:lnTo>
                  <a:lnTo>
                    <a:pt x="965548" y="298048"/>
                  </a:lnTo>
                  <a:lnTo>
                    <a:pt x="1004867" y="320283"/>
                  </a:lnTo>
                  <a:lnTo>
                    <a:pt x="1041858" y="345885"/>
                  </a:lnTo>
                  <a:lnTo>
                    <a:pt x="1076314" y="374646"/>
                  </a:lnTo>
                  <a:lnTo>
                    <a:pt x="1108027" y="406359"/>
                  </a:lnTo>
                  <a:lnTo>
                    <a:pt x="1136789" y="440815"/>
                  </a:lnTo>
                  <a:lnTo>
                    <a:pt x="1162391" y="477807"/>
                  </a:lnTo>
                  <a:lnTo>
                    <a:pt x="1184625" y="517125"/>
                  </a:lnTo>
                  <a:lnTo>
                    <a:pt x="1203283" y="558562"/>
                  </a:lnTo>
                  <a:lnTo>
                    <a:pt x="1218158" y="601910"/>
                  </a:lnTo>
                  <a:lnTo>
                    <a:pt x="1229040" y="646961"/>
                  </a:lnTo>
                  <a:lnTo>
                    <a:pt x="1235722" y="693505"/>
                  </a:lnTo>
                  <a:lnTo>
                    <a:pt x="1237995" y="741337"/>
                  </a:lnTo>
                  <a:lnTo>
                    <a:pt x="1235722" y="789170"/>
                  </a:lnTo>
                  <a:lnTo>
                    <a:pt x="1229040" y="835716"/>
                  </a:lnTo>
                  <a:lnTo>
                    <a:pt x="1218158" y="880768"/>
                  </a:lnTo>
                  <a:lnTo>
                    <a:pt x="1203283" y="924116"/>
                  </a:lnTo>
                  <a:lnTo>
                    <a:pt x="1184625" y="965554"/>
                  </a:lnTo>
                  <a:lnTo>
                    <a:pt x="1162391" y="1004872"/>
                  </a:lnTo>
                  <a:lnTo>
                    <a:pt x="1136789" y="1041863"/>
                  </a:lnTo>
                  <a:lnTo>
                    <a:pt x="1108027" y="1076319"/>
                  </a:lnTo>
                  <a:lnTo>
                    <a:pt x="1076314" y="1108032"/>
                  </a:lnTo>
                  <a:lnTo>
                    <a:pt x="1041858" y="1136792"/>
                  </a:lnTo>
                  <a:lnTo>
                    <a:pt x="1004867" y="1162394"/>
                  </a:lnTo>
                  <a:lnTo>
                    <a:pt x="965548" y="1184627"/>
                  </a:lnTo>
                  <a:lnTo>
                    <a:pt x="924111" y="1203285"/>
                  </a:lnTo>
                  <a:lnTo>
                    <a:pt x="880763" y="1218159"/>
                  </a:lnTo>
                  <a:lnTo>
                    <a:pt x="835713" y="1229040"/>
                  </a:lnTo>
                  <a:lnTo>
                    <a:pt x="789168" y="1235722"/>
                  </a:lnTo>
                  <a:lnTo>
                    <a:pt x="741337" y="1237996"/>
                  </a:lnTo>
                  <a:lnTo>
                    <a:pt x="1291309" y="1237996"/>
                  </a:lnTo>
                  <a:lnTo>
                    <a:pt x="1339640" y="1179163"/>
                  </a:lnTo>
                  <a:lnTo>
                    <a:pt x="1365498" y="1141514"/>
                  </a:lnTo>
                  <a:lnTo>
                    <a:pt x="1389049" y="1102241"/>
                  </a:lnTo>
                  <a:lnTo>
                    <a:pt x="1410194" y="1061442"/>
                  </a:lnTo>
                  <a:lnTo>
                    <a:pt x="1428837" y="1019216"/>
                  </a:lnTo>
                  <a:lnTo>
                    <a:pt x="1444880" y="975659"/>
                  </a:lnTo>
                  <a:lnTo>
                    <a:pt x="1458226" y="930869"/>
                  </a:lnTo>
                  <a:lnTo>
                    <a:pt x="1468775" y="884944"/>
                  </a:lnTo>
                  <a:lnTo>
                    <a:pt x="1476431" y="837982"/>
                  </a:lnTo>
                  <a:lnTo>
                    <a:pt x="1481097" y="790080"/>
                  </a:lnTo>
                  <a:lnTo>
                    <a:pt x="1482674" y="741337"/>
                  </a:lnTo>
                  <a:lnTo>
                    <a:pt x="1481097" y="692594"/>
                  </a:lnTo>
                  <a:lnTo>
                    <a:pt x="1476431" y="644694"/>
                  </a:lnTo>
                  <a:lnTo>
                    <a:pt x="1468775" y="597732"/>
                  </a:lnTo>
                  <a:lnTo>
                    <a:pt x="1458226" y="551808"/>
                  </a:lnTo>
                  <a:lnTo>
                    <a:pt x="1444880" y="507019"/>
                  </a:lnTo>
                  <a:lnTo>
                    <a:pt x="1428837" y="463463"/>
                  </a:lnTo>
                  <a:lnTo>
                    <a:pt x="1410194" y="421236"/>
                  </a:lnTo>
                  <a:lnTo>
                    <a:pt x="1389049" y="380438"/>
                  </a:lnTo>
                  <a:lnTo>
                    <a:pt x="1365498" y="341165"/>
                  </a:lnTo>
                  <a:lnTo>
                    <a:pt x="1339640" y="303515"/>
                  </a:lnTo>
                  <a:lnTo>
                    <a:pt x="1311573" y="267587"/>
                  </a:lnTo>
                  <a:lnTo>
                    <a:pt x="1291304" y="244678"/>
                  </a:lnTo>
                  <a:close/>
                </a:path>
              </a:pathLst>
            </a:custGeom>
            <a:solidFill>
              <a:srgbClr val="FFFFFF"/>
            </a:solidFill>
          </p:spPr>
          <p:txBody>
            <a:bodyPr wrap="square" lIns="0" tIns="0" rIns="0" bIns="0" rtlCol="0"/>
            <a:lstStyle/>
            <a:p>
              <a:endParaRPr dirty="0"/>
            </a:p>
          </p:txBody>
        </p:sp>
        <p:sp>
          <p:nvSpPr>
            <p:cNvPr id="17" name="object 17"/>
            <p:cNvSpPr/>
            <p:nvPr/>
          </p:nvSpPr>
          <p:spPr>
            <a:xfrm>
              <a:off x="6302646" y="2503489"/>
              <a:ext cx="1282065" cy="1482725"/>
            </a:xfrm>
            <a:custGeom>
              <a:avLst/>
              <a:gdLst/>
              <a:ahLst/>
              <a:cxnLst/>
              <a:rect l="l" t="t" r="r" b="b"/>
              <a:pathLst>
                <a:path w="1282065" h="1482725">
                  <a:moveTo>
                    <a:pt x="540283" y="0"/>
                  </a:moveTo>
                  <a:lnTo>
                    <a:pt x="540283" y="244678"/>
                  </a:lnTo>
                  <a:lnTo>
                    <a:pt x="588114" y="246951"/>
                  </a:lnTo>
                  <a:lnTo>
                    <a:pt x="634659" y="253633"/>
                  </a:lnTo>
                  <a:lnTo>
                    <a:pt x="679709" y="264516"/>
                  </a:lnTo>
                  <a:lnTo>
                    <a:pt x="723057" y="279390"/>
                  </a:lnTo>
                  <a:lnTo>
                    <a:pt x="764495" y="298048"/>
                  </a:lnTo>
                  <a:lnTo>
                    <a:pt x="803813" y="320283"/>
                  </a:lnTo>
                  <a:lnTo>
                    <a:pt x="840804" y="345885"/>
                  </a:lnTo>
                  <a:lnTo>
                    <a:pt x="875260" y="374646"/>
                  </a:lnTo>
                  <a:lnTo>
                    <a:pt x="906973" y="406359"/>
                  </a:lnTo>
                  <a:lnTo>
                    <a:pt x="935735" y="440815"/>
                  </a:lnTo>
                  <a:lnTo>
                    <a:pt x="961337" y="477807"/>
                  </a:lnTo>
                  <a:lnTo>
                    <a:pt x="983571" y="517125"/>
                  </a:lnTo>
                  <a:lnTo>
                    <a:pt x="1002230" y="558562"/>
                  </a:lnTo>
                  <a:lnTo>
                    <a:pt x="1017104" y="601910"/>
                  </a:lnTo>
                  <a:lnTo>
                    <a:pt x="1027986" y="646961"/>
                  </a:lnTo>
                  <a:lnTo>
                    <a:pt x="1034668" y="693505"/>
                  </a:lnTo>
                  <a:lnTo>
                    <a:pt x="1036942" y="741337"/>
                  </a:lnTo>
                  <a:lnTo>
                    <a:pt x="1034668" y="789168"/>
                  </a:lnTo>
                  <a:lnTo>
                    <a:pt x="1027986" y="835713"/>
                  </a:lnTo>
                  <a:lnTo>
                    <a:pt x="1017104" y="880763"/>
                  </a:lnTo>
                  <a:lnTo>
                    <a:pt x="1002230" y="924111"/>
                  </a:lnTo>
                  <a:lnTo>
                    <a:pt x="983571" y="965548"/>
                  </a:lnTo>
                  <a:lnTo>
                    <a:pt x="961337" y="1004867"/>
                  </a:lnTo>
                  <a:lnTo>
                    <a:pt x="935735" y="1041858"/>
                  </a:lnTo>
                  <a:lnTo>
                    <a:pt x="906973" y="1076314"/>
                  </a:lnTo>
                  <a:lnTo>
                    <a:pt x="875260" y="1108027"/>
                  </a:lnTo>
                  <a:lnTo>
                    <a:pt x="840804" y="1136789"/>
                  </a:lnTo>
                  <a:lnTo>
                    <a:pt x="803813" y="1162391"/>
                  </a:lnTo>
                  <a:lnTo>
                    <a:pt x="764495" y="1184625"/>
                  </a:lnTo>
                  <a:lnTo>
                    <a:pt x="723057" y="1203283"/>
                  </a:lnTo>
                  <a:lnTo>
                    <a:pt x="679709" y="1218158"/>
                  </a:lnTo>
                  <a:lnTo>
                    <a:pt x="634659" y="1229040"/>
                  </a:lnTo>
                  <a:lnTo>
                    <a:pt x="588114" y="1235722"/>
                  </a:lnTo>
                  <a:lnTo>
                    <a:pt x="540283" y="1237995"/>
                  </a:lnTo>
                  <a:lnTo>
                    <a:pt x="487458" y="1235215"/>
                  </a:lnTo>
                  <a:lnTo>
                    <a:pt x="436240" y="1227063"/>
                  </a:lnTo>
                  <a:lnTo>
                    <a:pt x="386908" y="1213823"/>
                  </a:lnTo>
                  <a:lnTo>
                    <a:pt x="339742" y="1195779"/>
                  </a:lnTo>
                  <a:lnTo>
                    <a:pt x="295021" y="1173215"/>
                  </a:lnTo>
                  <a:lnTo>
                    <a:pt x="253024" y="1146414"/>
                  </a:lnTo>
                  <a:lnTo>
                    <a:pt x="214030" y="1115661"/>
                  </a:lnTo>
                  <a:lnTo>
                    <a:pt x="178320" y="1081239"/>
                  </a:lnTo>
                  <a:lnTo>
                    <a:pt x="0" y="1248689"/>
                  </a:lnTo>
                  <a:lnTo>
                    <a:pt x="34971" y="1283531"/>
                  </a:lnTo>
                  <a:lnTo>
                    <a:pt x="72181" y="1316001"/>
                  </a:lnTo>
                  <a:lnTo>
                    <a:pt x="111508" y="1345974"/>
                  </a:lnTo>
                  <a:lnTo>
                    <a:pt x="152827" y="1373326"/>
                  </a:lnTo>
                  <a:lnTo>
                    <a:pt x="196014" y="1397929"/>
                  </a:lnTo>
                  <a:lnTo>
                    <a:pt x="240947" y="1419659"/>
                  </a:lnTo>
                  <a:lnTo>
                    <a:pt x="287502" y="1438391"/>
                  </a:lnTo>
                  <a:lnTo>
                    <a:pt x="335555" y="1453998"/>
                  </a:lnTo>
                  <a:lnTo>
                    <a:pt x="384983" y="1466355"/>
                  </a:lnTo>
                  <a:lnTo>
                    <a:pt x="435663" y="1475337"/>
                  </a:lnTo>
                  <a:lnTo>
                    <a:pt x="487471" y="1480819"/>
                  </a:lnTo>
                  <a:lnTo>
                    <a:pt x="540283" y="1482674"/>
                  </a:lnTo>
                  <a:lnTo>
                    <a:pt x="589027" y="1481097"/>
                  </a:lnTo>
                  <a:lnTo>
                    <a:pt x="636928" y="1476431"/>
                  </a:lnTo>
                  <a:lnTo>
                    <a:pt x="683891" y="1468775"/>
                  </a:lnTo>
                  <a:lnTo>
                    <a:pt x="729815" y="1458225"/>
                  </a:lnTo>
                  <a:lnTo>
                    <a:pt x="774605" y="1444879"/>
                  </a:lnTo>
                  <a:lnTo>
                    <a:pt x="818162" y="1428836"/>
                  </a:lnTo>
                  <a:lnTo>
                    <a:pt x="860389" y="1410192"/>
                  </a:lnTo>
                  <a:lnTo>
                    <a:pt x="901187" y="1389046"/>
                  </a:lnTo>
                  <a:lnTo>
                    <a:pt x="940460" y="1365495"/>
                  </a:lnTo>
                  <a:lnTo>
                    <a:pt x="978110" y="1339637"/>
                  </a:lnTo>
                  <a:lnTo>
                    <a:pt x="1014038" y="1311569"/>
                  </a:lnTo>
                  <a:lnTo>
                    <a:pt x="1048147" y="1281390"/>
                  </a:lnTo>
                  <a:lnTo>
                    <a:pt x="1080341" y="1249196"/>
                  </a:lnTo>
                  <a:lnTo>
                    <a:pt x="1110520" y="1215086"/>
                  </a:lnTo>
                  <a:lnTo>
                    <a:pt x="1138587" y="1179158"/>
                  </a:lnTo>
                  <a:lnTo>
                    <a:pt x="1164444" y="1141508"/>
                  </a:lnTo>
                  <a:lnTo>
                    <a:pt x="1187995" y="1102235"/>
                  </a:lnTo>
                  <a:lnTo>
                    <a:pt x="1209141" y="1061437"/>
                  </a:lnTo>
                  <a:lnTo>
                    <a:pt x="1227784" y="1019211"/>
                  </a:lnTo>
                  <a:lnTo>
                    <a:pt x="1243827" y="975654"/>
                  </a:lnTo>
                  <a:lnTo>
                    <a:pt x="1257172" y="930865"/>
                  </a:lnTo>
                  <a:lnTo>
                    <a:pt x="1267721" y="884941"/>
                  </a:lnTo>
                  <a:lnTo>
                    <a:pt x="1275378" y="837980"/>
                  </a:lnTo>
                  <a:lnTo>
                    <a:pt x="1280043" y="790079"/>
                  </a:lnTo>
                  <a:lnTo>
                    <a:pt x="1281620" y="741337"/>
                  </a:lnTo>
                  <a:lnTo>
                    <a:pt x="1280043" y="692593"/>
                  </a:lnTo>
                  <a:lnTo>
                    <a:pt x="1275378" y="644691"/>
                  </a:lnTo>
                  <a:lnTo>
                    <a:pt x="1267721" y="597729"/>
                  </a:lnTo>
                  <a:lnTo>
                    <a:pt x="1257172" y="551804"/>
                  </a:lnTo>
                  <a:lnTo>
                    <a:pt x="1243827" y="507014"/>
                  </a:lnTo>
                  <a:lnTo>
                    <a:pt x="1227784" y="463457"/>
                  </a:lnTo>
                  <a:lnTo>
                    <a:pt x="1209141" y="421231"/>
                  </a:lnTo>
                  <a:lnTo>
                    <a:pt x="1187995" y="380432"/>
                  </a:lnTo>
                  <a:lnTo>
                    <a:pt x="1164444" y="341159"/>
                  </a:lnTo>
                  <a:lnTo>
                    <a:pt x="1138587" y="303510"/>
                  </a:lnTo>
                  <a:lnTo>
                    <a:pt x="1110520" y="267582"/>
                  </a:lnTo>
                  <a:lnTo>
                    <a:pt x="1080341" y="233472"/>
                  </a:lnTo>
                  <a:lnTo>
                    <a:pt x="1048147" y="201279"/>
                  </a:lnTo>
                  <a:lnTo>
                    <a:pt x="1014038" y="171100"/>
                  </a:lnTo>
                  <a:lnTo>
                    <a:pt x="978110" y="143033"/>
                  </a:lnTo>
                  <a:lnTo>
                    <a:pt x="940460" y="117175"/>
                  </a:lnTo>
                  <a:lnTo>
                    <a:pt x="901187" y="93625"/>
                  </a:lnTo>
                  <a:lnTo>
                    <a:pt x="860389" y="72479"/>
                  </a:lnTo>
                  <a:lnTo>
                    <a:pt x="818162" y="53836"/>
                  </a:lnTo>
                  <a:lnTo>
                    <a:pt x="774605" y="37793"/>
                  </a:lnTo>
                  <a:lnTo>
                    <a:pt x="729815" y="24448"/>
                  </a:lnTo>
                  <a:lnTo>
                    <a:pt x="683891" y="13898"/>
                  </a:lnTo>
                  <a:lnTo>
                    <a:pt x="636928" y="6242"/>
                  </a:lnTo>
                  <a:lnTo>
                    <a:pt x="589027" y="1576"/>
                  </a:lnTo>
                  <a:lnTo>
                    <a:pt x="540283" y="0"/>
                  </a:lnTo>
                  <a:close/>
                </a:path>
              </a:pathLst>
            </a:custGeom>
            <a:solidFill>
              <a:srgbClr val="559DB5"/>
            </a:solidFill>
          </p:spPr>
          <p:txBody>
            <a:bodyPr wrap="square" lIns="0" tIns="0" rIns="0" bIns="0" rtlCol="0"/>
            <a:lstStyle/>
            <a:p>
              <a:endParaRPr dirty="0"/>
            </a:p>
          </p:txBody>
        </p:sp>
        <p:sp>
          <p:nvSpPr>
            <p:cNvPr id="18" name="object 18"/>
            <p:cNvSpPr/>
            <p:nvPr/>
          </p:nvSpPr>
          <p:spPr>
            <a:xfrm>
              <a:off x="6522998" y="3099104"/>
              <a:ext cx="640080" cy="291465"/>
            </a:xfrm>
            <a:custGeom>
              <a:avLst/>
              <a:gdLst/>
              <a:ahLst/>
              <a:cxnLst/>
              <a:rect l="l" t="t" r="r" b="b"/>
              <a:pathLst>
                <a:path w="640079" h="291464">
                  <a:moveTo>
                    <a:pt x="142506" y="11823"/>
                  </a:moveTo>
                  <a:lnTo>
                    <a:pt x="99695" y="16013"/>
                  </a:lnTo>
                  <a:lnTo>
                    <a:pt x="49380" y="38102"/>
                  </a:lnTo>
                  <a:lnTo>
                    <a:pt x="16281" y="80568"/>
                  </a:lnTo>
                  <a:lnTo>
                    <a:pt x="4068" y="121242"/>
                  </a:lnTo>
                  <a:lnTo>
                    <a:pt x="0" y="172745"/>
                  </a:lnTo>
                  <a:lnTo>
                    <a:pt x="1697" y="199282"/>
                  </a:lnTo>
                  <a:lnTo>
                    <a:pt x="15280" y="242998"/>
                  </a:lnTo>
                  <a:lnTo>
                    <a:pt x="42060" y="273860"/>
                  </a:lnTo>
                  <a:lnTo>
                    <a:pt x="79732" y="289486"/>
                  </a:lnTo>
                  <a:lnTo>
                    <a:pt x="102514" y="291439"/>
                  </a:lnTo>
                  <a:lnTo>
                    <a:pt x="123950" y="289817"/>
                  </a:lnTo>
                  <a:lnTo>
                    <a:pt x="173202" y="265480"/>
                  </a:lnTo>
                  <a:lnTo>
                    <a:pt x="192578" y="233210"/>
                  </a:lnTo>
                  <a:lnTo>
                    <a:pt x="92519" y="233210"/>
                  </a:lnTo>
                  <a:lnTo>
                    <a:pt x="85826" y="229400"/>
                  </a:lnTo>
                  <a:lnTo>
                    <a:pt x="73113" y="184276"/>
                  </a:lnTo>
                  <a:lnTo>
                    <a:pt x="75755" y="177342"/>
                  </a:lnTo>
                  <a:lnTo>
                    <a:pt x="86296" y="165925"/>
                  </a:lnTo>
                  <a:lnTo>
                    <a:pt x="93141" y="163080"/>
                  </a:lnTo>
                  <a:lnTo>
                    <a:pt x="194680" y="163080"/>
                  </a:lnTo>
                  <a:lnTo>
                    <a:pt x="193501" y="157610"/>
                  </a:lnTo>
                  <a:lnTo>
                    <a:pt x="187254" y="142500"/>
                  </a:lnTo>
                  <a:lnTo>
                    <a:pt x="184158" y="137960"/>
                  </a:lnTo>
                  <a:lnTo>
                    <a:pt x="66230" y="137960"/>
                  </a:lnTo>
                  <a:lnTo>
                    <a:pt x="68092" y="120912"/>
                  </a:lnTo>
                  <a:lnTo>
                    <a:pt x="85953" y="85128"/>
                  </a:lnTo>
                  <a:lnTo>
                    <a:pt x="123590" y="69947"/>
                  </a:lnTo>
                  <a:lnTo>
                    <a:pt x="140830" y="68935"/>
                  </a:lnTo>
                  <a:lnTo>
                    <a:pt x="181203" y="68935"/>
                  </a:lnTo>
                  <a:lnTo>
                    <a:pt x="181203" y="14985"/>
                  </a:lnTo>
                  <a:lnTo>
                    <a:pt x="170483" y="13602"/>
                  </a:lnTo>
                  <a:lnTo>
                    <a:pt x="160459" y="12614"/>
                  </a:lnTo>
                  <a:lnTo>
                    <a:pt x="151133" y="12021"/>
                  </a:lnTo>
                  <a:lnTo>
                    <a:pt x="142506" y="11823"/>
                  </a:lnTo>
                  <a:close/>
                </a:path>
                <a:path w="640079" h="291464">
                  <a:moveTo>
                    <a:pt x="194680" y="163080"/>
                  </a:moveTo>
                  <a:lnTo>
                    <a:pt x="101574" y="163080"/>
                  </a:lnTo>
                  <a:lnTo>
                    <a:pt x="112809" y="165150"/>
                  </a:lnTo>
                  <a:lnTo>
                    <a:pt x="120834" y="171357"/>
                  </a:lnTo>
                  <a:lnTo>
                    <a:pt x="125649" y="181704"/>
                  </a:lnTo>
                  <a:lnTo>
                    <a:pt x="127254" y="196189"/>
                  </a:lnTo>
                  <a:lnTo>
                    <a:pt x="126794" y="205207"/>
                  </a:lnTo>
                  <a:lnTo>
                    <a:pt x="108648" y="233210"/>
                  </a:lnTo>
                  <a:lnTo>
                    <a:pt x="192578" y="233210"/>
                  </a:lnTo>
                  <a:lnTo>
                    <a:pt x="196919" y="215937"/>
                  </a:lnTo>
                  <a:lnTo>
                    <a:pt x="198501" y="194703"/>
                  </a:lnTo>
                  <a:lnTo>
                    <a:pt x="197251" y="175010"/>
                  </a:lnTo>
                  <a:lnTo>
                    <a:pt x="194680" y="163080"/>
                  </a:lnTo>
                  <a:close/>
                </a:path>
                <a:path w="640079" h="291464">
                  <a:moveTo>
                    <a:pt x="122224" y="106337"/>
                  </a:moveTo>
                  <a:lnTo>
                    <a:pt x="104984" y="108313"/>
                  </a:lnTo>
                  <a:lnTo>
                    <a:pt x="90277" y="114242"/>
                  </a:lnTo>
                  <a:lnTo>
                    <a:pt x="78105" y="124125"/>
                  </a:lnTo>
                  <a:lnTo>
                    <a:pt x="68465" y="137960"/>
                  </a:lnTo>
                  <a:lnTo>
                    <a:pt x="184158" y="137960"/>
                  </a:lnTo>
                  <a:lnTo>
                    <a:pt x="154439" y="112174"/>
                  </a:lnTo>
                  <a:lnTo>
                    <a:pt x="122224" y="106337"/>
                  </a:lnTo>
                  <a:close/>
                </a:path>
                <a:path w="640079" h="291464">
                  <a:moveTo>
                    <a:pt x="181203" y="68935"/>
                  </a:moveTo>
                  <a:lnTo>
                    <a:pt x="140830" y="68935"/>
                  </a:lnTo>
                  <a:lnTo>
                    <a:pt x="151517" y="69157"/>
                  </a:lnTo>
                  <a:lnTo>
                    <a:pt x="161807" y="69821"/>
                  </a:lnTo>
                  <a:lnTo>
                    <a:pt x="171702" y="70928"/>
                  </a:lnTo>
                  <a:lnTo>
                    <a:pt x="181203" y="72478"/>
                  </a:lnTo>
                  <a:lnTo>
                    <a:pt x="181203" y="68935"/>
                  </a:lnTo>
                  <a:close/>
                </a:path>
                <a:path w="640079" h="291464">
                  <a:moveTo>
                    <a:pt x="223240" y="215722"/>
                  </a:moveTo>
                  <a:lnTo>
                    <a:pt x="223240" y="276745"/>
                  </a:lnTo>
                  <a:lnTo>
                    <a:pt x="233934" y="280603"/>
                  </a:lnTo>
                  <a:lnTo>
                    <a:pt x="273258" y="289660"/>
                  </a:lnTo>
                  <a:lnTo>
                    <a:pt x="304355" y="291439"/>
                  </a:lnTo>
                  <a:lnTo>
                    <a:pt x="329594" y="290079"/>
                  </a:lnTo>
                  <a:lnTo>
                    <a:pt x="371313" y="279196"/>
                  </a:lnTo>
                  <a:lnTo>
                    <a:pt x="410329" y="243857"/>
                  </a:lnTo>
                  <a:lnTo>
                    <a:pt x="413963" y="233578"/>
                  </a:lnTo>
                  <a:lnTo>
                    <a:pt x="293751" y="233578"/>
                  </a:lnTo>
                  <a:lnTo>
                    <a:pt x="285759" y="233306"/>
                  </a:lnTo>
                  <a:lnTo>
                    <a:pt x="241265" y="223656"/>
                  </a:lnTo>
                  <a:lnTo>
                    <a:pt x="232213" y="219987"/>
                  </a:lnTo>
                  <a:lnTo>
                    <a:pt x="223240" y="215722"/>
                  </a:lnTo>
                  <a:close/>
                </a:path>
                <a:path w="640079" h="291464">
                  <a:moveTo>
                    <a:pt x="409440" y="70992"/>
                  </a:moveTo>
                  <a:lnTo>
                    <a:pt x="317385" y="70992"/>
                  </a:lnTo>
                  <a:lnTo>
                    <a:pt x="324789" y="72720"/>
                  </a:lnTo>
                  <a:lnTo>
                    <a:pt x="335826" y="79667"/>
                  </a:lnTo>
                  <a:lnTo>
                    <a:pt x="338582" y="85001"/>
                  </a:lnTo>
                  <a:lnTo>
                    <a:pt x="338582" y="92189"/>
                  </a:lnTo>
                  <a:lnTo>
                    <a:pt x="335083" y="104724"/>
                  </a:lnTo>
                  <a:lnTo>
                    <a:pt x="324586" y="113677"/>
                  </a:lnTo>
                  <a:lnTo>
                    <a:pt x="307088" y="119049"/>
                  </a:lnTo>
                  <a:lnTo>
                    <a:pt x="282587" y="120840"/>
                  </a:lnTo>
                  <a:lnTo>
                    <a:pt x="265480" y="120840"/>
                  </a:lnTo>
                  <a:lnTo>
                    <a:pt x="265480" y="176098"/>
                  </a:lnTo>
                  <a:lnTo>
                    <a:pt x="282219" y="176098"/>
                  </a:lnTo>
                  <a:lnTo>
                    <a:pt x="292056" y="176289"/>
                  </a:lnTo>
                  <a:lnTo>
                    <a:pt x="330466" y="184251"/>
                  </a:lnTo>
                  <a:lnTo>
                    <a:pt x="340080" y="198043"/>
                  </a:lnTo>
                  <a:lnTo>
                    <a:pt x="340080" y="215163"/>
                  </a:lnTo>
                  <a:lnTo>
                    <a:pt x="305026" y="233154"/>
                  </a:lnTo>
                  <a:lnTo>
                    <a:pt x="293751" y="233578"/>
                  </a:lnTo>
                  <a:lnTo>
                    <a:pt x="413963" y="233578"/>
                  </a:lnTo>
                  <a:lnTo>
                    <a:pt x="415964" y="227918"/>
                  </a:lnTo>
                  <a:lnTo>
                    <a:pt x="417842" y="209956"/>
                  </a:lnTo>
                  <a:lnTo>
                    <a:pt x="413587" y="185003"/>
                  </a:lnTo>
                  <a:lnTo>
                    <a:pt x="400819" y="165958"/>
                  </a:lnTo>
                  <a:lnTo>
                    <a:pt x="379539" y="152822"/>
                  </a:lnTo>
                  <a:lnTo>
                    <a:pt x="349745" y="145592"/>
                  </a:lnTo>
                  <a:lnTo>
                    <a:pt x="349745" y="144475"/>
                  </a:lnTo>
                  <a:lnTo>
                    <a:pt x="385814" y="126594"/>
                  </a:lnTo>
                  <a:lnTo>
                    <a:pt x="408877" y="86915"/>
                  </a:lnTo>
                  <a:lnTo>
                    <a:pt x="409841" y="74714"/>
                  </a:lnTo>
                  <a:lnTo>
                    <a:pt x="409440" y="70992"/>
                  </a:lnTo>
                  <a:close/>
                </a:path>
                <a:path w="640079" h="291464">
                  <a:moveTo>
                    <a:pt x="319608" y="11823"/>
                  </a:moveTo>
                  <a:lnTo>
                    <a:pt x="279515" y="15386"/>
                  </a:lnTo>
                  <a:lnTo>
                    <a:pt x="234475" y="32451"/>
                  </a:lnTo>
                  <a:lnTo>
                    <a:pt x="223621" y="39357"/>
                  </a:lnTo>
                  <a:lnTo>
                    <a:pt x="254127" y="88468"/>
                  </a:lnTo>
                  <a:lnTo>
                    <a:pt x="267964" y="80824"/>
                  </a:lnTo>
                  <a:lnTo>
                    <a:pt x="281568" y="75363"/>
                  </a:lnTo>
                  <a:lnTo>
                    <a:pt x="294939" y="72085"/>
                  </a:lnTo>
                  <a:lnTo>
                    <a:pt x="308076" y="70992"/>
                  </a:lnTo>
                  <a:lnTo>
                    <a:pt x="409440" y="70992"/>
                  </a:lnTo>
                  <a:lnTo>
                    <a:pt x="408341" y="60807"/>
                  </a:lnTo>
                  <a:lnTo>
                    <a:pt x="385838" y="28574"/>
                  </a:lnTo>
                  <a:lnTo>
                    <a:pt x="339584" y="12871"/>
                  </a:lnTo>
                  <a:lnTo>
                    <a:pt x="319608" y="11823"/>
                  </a:lnTo>
                  <a:close/>
                </a:path>
                <a:path w="640079" h="291464">
                  <a:moveTo>
                    <a:pt x="598538" y="63118"/>
                  </a:moveTo>
                  <a:lnTo>
                    <a:pt x="564068" y="83088"/>
                  </a:lnTo>
                  <a:lnTo>
                    <a:pt x="558088" y="112687"/>
                  </a:lnTo>
                  <a:lnTo>
                    <a:pt x="558769" y="123547"/>
                  </a:lnTo>
                  <a:lnTo>
                    <a:pt x="581823" y="159205"/>
                  </a:lnTo>
                  <a:lnTo>
                    <a:pt x="598538" y="162585"/>
                  </a:lnTo>
                  <a:lnTo>
                    <a:pt x="607848" y="161768"/>
                  </a:lnTo>
                  <a:lnTo>
                    <a:pt x="636025" y="136664"/>
                  </a:lnTo>
                  <a:lnTo>
                    <a:pt x="596226" y="136664"/>
                  </a:lnTo>
                  <a:lnTo>
                    <a:pt x="594169" y="134810"/>
                  </a:lnTo>
                  <a:lnTo>
                    <a:pt x="591413" y="127444"/>
                  </a:lnTo>
                  <a:lnTo>
                    <a:pt x="590727" y="121437"/>
                  </a:lnTo>
                  <a:lnTo>
                    <a:pt x="590727" y="104952"/>
                  </a:lnTo>
                  <a:lnTo>
                    <a:pt x="591400" y="98983"/>
                  </a:lnTo>
                  <a:lnTo>
                    <a:pt x="594080" y="91465"/>
                  </a:lnTo>
                  <a:lnTo>
                    <a:pt x="596150" y="89585"/>
                  </a:lnTo>
                  <a:lnTo>
                    <a:pt x="635996" y="89585"/>
                  </a:lnTo>
                  <a:lnTo>
                    <a:pt x="633579" y="83731"/>
                  </a:lnTo>
                  <a:lnTo>
                    <a:pt x="628688" y="76466"/>
                  </a:lnTo>
                  <a:lnTo>
                    <a:pt x="622616" y="70630"/>
                  </a:lnTo>
                  <a:lnTo>
                    <a:pt x="615565" y="66459"/>
                  </a:lnTo>
                  <a:lnTo>
                    <a:pt x="607539" y="63954"/>
                  </a:lnTo>
                  <a:lnTo>
                    <a:pt x="598538" y="63118"/>
                  </a:lnTo>
                  <a:close/>
                </a:path>
                <a:path w="640079" h="291464">
                  <a:moveTo>
                    <a:pt x="598322" y="2273"/>
                  </a:moveTo>
                  <a:lnTo>
                    <a:pt x="566115" y="2273"/>
                  </a:lnTo>
                  <a:lnTo>
                    <a:pt x="478155" y="160845"/>
                  </a:lnTo>
                  <a:lnTo>
                    <a:pt x="510362" y="160845"/>
                  </a:lnTo>
                  <a:lnTo>
                    <a:pt x="598322" y="2273"/>
                  </a:lnTo>
                  <a:close/>
                </a:path>
                <a:path w="640079" h="291464">
                  <a:moveTo>
                    <a:pt x="635996" y="89585"/>
                  </a:moveTo>
                  <a:lnTo>
                    <a:pt x="602081" y="89585"/>
                  </a:lnTo>
                  <a:lnTo>
                    <a:pt x="604227" y="91706"/>
                  </a:lnTo>
                  <a:lnTo>
                    <a:pt x="606615" y="100164"/>
                  </a:lnTo>
                  <a:lnTo>
                    <a:pt x="607114" y="104952"/>
                  </a:lnTo>
                  <a:lnTo>
                    <a:pt x="607099" y="121437"/>
                  </a:lnTo>
                  <a:lnTo>
                    <a:pt x="606615" y="126085"/>
                  </a:lnTo>
                  <a:lnTo>
                    <a:pt x="604227" y="134543"/>
                  </a:lnTo>
                  <a:lnTo>
                    <a:pt x="602081" y="136664"/>
                  </a:lnTo>
                  <a:lnTo>
                    <a:pt x="636025" y="136664"/>
                  </a:lnTo>
                  <a:lnTo>
                    <a:pt x="637166" y="133773"/>
                  </a:lnTo>
                  <a:lnTo>
                    <a:pt x="639190" y="123897"/>
                  </a:lnTo>
                  <a:lnTo>
                    <a:pt x="639864" y="112687"/>
                  </a:lnTo>
                  <a:lnTo>
                    <a:pt x="639166" y="101843"/>
                  </a:lnTo>
                  <a:lnTo>
                    <a:pt x="637077" y="92217"/>
                  </a:lnTo>
                  <a:lnTo>
                    <a:pt x="635996" y="89585"/>
                  </a:lnTo>
                  <a:close/>
                </a:path>
                <a:path w="640079" h="291464">
                  <a:moveTo>
                    <a:pt x="477939" y="0"/>
                  </a:moveTo>
                  <a:lnTo>
                    <a:pt x="443456" y="19967"/>
                  </a:lnTo>
                  <a:lnTo>
                    <a:pt x="437476" y="49568"/>
                  </a:lnTo>
                  <a:lnTo>
                    <a:pt x="438157" y="60471"/>
                  </a:lnTo>
                  <a:lnTo>
                    <a:pt x="461217" y="96189"/>
                  </a:lnTo>
                  <a:lnTo>
                    <a:pt x="477939" y="99567"/>
                  </a:lnTo>
                  <a:lnTo>
                    <a:pt x="487287" y="98751"/>
                  </a:lnTo>
                  <a:lnTo>
                    <a:pt x="515474" y="73532"/>
                  </a:lnTo>
                  <a:lnTo>
                    <a:pt x="475615" y="73532"/>
                  </a:lnTo>
                  <a:lnTo>
                    <a:pt x="473557" y="71691"/>
                  </a:lnTo>
                  <a:lnTo>
                    <a:pt x="470885" y="64503"/>
                  </a:lnTo>
                  <a:lnTo>
                    <a:pt x="470769" y="63923"/>
                  </a:lnTo>
                  <a:lnTo>
                    <a:pt x="470144" y="58458"/>
                  </a:lnTo>
                  <a:lnTo>
                    <a:pt x="470145" y="41681"/>
                  </a:lnTo>
                  <a:lnTo>
                    <a:pt x="470789" y="35864"/>
                  </a:lnTo>
                  <a:lnTo>
                    <a:pt x="473429" y="28457"/>
                  </a:lnTo>
                  <a:lnTo>
                    <a:pt x="473510" y="28308"/>
                  </a:lnTo>
                  <a:lnTo>
                    <a:pt x="475551" y="26466"/>
                  </a:lnTo>
                  <a:lnTo>
                    <a:pt x="515387" y="26466"/>
                  </a:lnTo>
                  <a:lnTo>
                    <a:pt x="512972" y="20612"/>
                  </a:lnTo>
                  <a:lnTo>
                    <a:pt x="508088" y="13347"/>
                  </a:lnTo>
                  <a:lnTo>
                    <a:pt x="502011" y="7506"/>
                  </a:lnTo>
                  <a:lnTo>
                    <a:pt x="494961" y="3335"/>
                  </a:lnTo>
                  <a:lnTo>
                    <a:pt x="486938" y="833"/>
                  </a:lnTo>
                  <a:lnTo>
                    <a:pt x="477939" y="0"/>
                  </a:lnTo>
                  <a:close/>
                </a:path>
                <a:path w="640079" h="291464">
                  <a:moveTo>
                    <a:pt x="515387" y="26466"/>
                  </a:moveTo>
                  <a:lnTo>
                    <a:pt x="481114" y="26466"/>
                  </a:lnTo>
                  <a:lnTo>
                    <a:pt x="483158" y="28308"/>
                  </a:lnTo>
                  <a:lnTo>
                    <a:pt x="485838" y="35686"/>
                  </a:lnTo>
                  <a:lnTo>
                    <a:pt x="486498" y="41681"/>
                  </a:lnTo>
                  <a:lnTo>
                    <a:pt x="486498" y="58458"/>
                  </a:lnTo>
                  <a:lnTo>
                    <a:pt x="485838" y="64503"/>
                  </a:lnTo>
                  <a:lnTo>
                    <a:pt x="483158" y="71729"/>
                  </a:lnTo>
                  <a:lnTo>
                    <a:pt x="481114" y="73532"/>
                  </a:lnTo>
                  <a:lnTo>
                    <a:pt x="515474" y="73532"/>
                  </a:lnTo>
                  <a:lnTo>
                    <a:pt x="516572" y="70729"/>
                  </a:lnTo>
                  <a:lnTo>
                    <a:pt x="518582" y="60821"/>
                  </a:lnTo>
                  <a:lnTo>
                    <a:pt x="519252" y="49568"/>
                  </a:lnTo>
                  <a:lnTo>
                    <a:pt x="518554" y="38724"/>
                  </a:lnTo>
                  <a:lnTo>
                    <a:pt x="516461" y="29071"/>
                  </a:lnTo>
                  <a:lnTo>
                    <a:pt x="515387" y="26466"/>
                  </a:lnTo>
                  <a:close/>
                </a:path>
              </a:pathLst>
            </a:custGeom>
            <a:solidFill>
              <a:srgbClr val="FFFFFF"/>
            </a:solidFill>
          </p:spPr>
          <p:txBody>
            <a:bodyPr wrap="square" lIns="0" tIns="0" rIns="0" bIns="0" rtlCol="0"/>
            <a:lstStyle/>
            <a:p>
              <a:endParaRPr dirty="0"/>
            </a:p>
          </p:txBody>
        </p:sp>
      </p:grpSp>
      <p:sp>
        <p:nvSpPr>
          <p:cNvPr id="19" name="object 19"/>
          <p:cNvSpPr txBox="1"/>
          <p:nvPr/>
        </p:nvSpPr>
        <p:spPr>
          <a:xfrm>
            <a:off x="8059383" y="4170465"/>
            <a:ext cx="1195705" cy="482600"/>
          </a:xfrm>
          <a:prstGeom prst="rect">
            <a:avLst/>
          </a:prstGeom>
        </p:spPr>
        <p:txBody>
          <a:bodyPr vert="horz" wrap="square" lIns="0" tIns="12700" rIns="0" bIns="0" rtlCol="0">
            <a:spAutoFit/>
          </a:bodyPr>
          <a:lstStyle/>
          <a:p>
            <a:pPr marL="86995" marR="5080" indent="-74930">
              <a:lnSpc>
                <a:spcPct val="107100"/>
              </a:lnSpc>
              <a:spcBef>
                <a:spcPts val="100"/>
              </a:spcBef>
            </a:pPr>
            <a:r>
              <a:rPr sz="1400" b="1" dirty="0">
                <a:solidFill>
                  <a:srgbClr val="FFFFFF"/>
                </a:solidFill>
                <a:latin typeface="Open Sans"/>
                <a:cs typeface="Open Sans"/>
              </a:rPr>
              <a:t>Multicultural  </a:t>
            </a:r>
            <a:r>
              <a:rPr sz="1400" b="1" spc="-5" dirty="0">
                <a:solidFill>
                  <a:srgbClr val="FFFFFF"/>
                </a:solidFill>
                <a:latin typeface="Open Sans"/>
                <a:cs typeface="Open Sans"/>
              </a:rPr>
              <a:t>households</a:t>
            </a:r>
            <a:endParaRPr sz="1400" dirty="0">
              <a:latin typeface="Open Sans"/>
              <a:cs typeface="Open Sans"/>
            </a:endParaRPr>
          </a:p>
        </p:txBody>
      </p:sp>
      <p:grpSp>
        <p:nvGrpSpPr>
          <p:cNvPr id="20" name="object 20"/>
          <p:cNvGrpSpPr/>
          <p:nvPr/>
        </p:nvGrpSpPr>
        <p:grpSpPr>
          <a:xfrm>
            <a:off x="7915324" y="2503486"/>
            <a:ext cx="1482725" cy="1482725"/>
            <a:chOff x="7915324" y="2503486"/>
            <a:chExt cx="1482725" cy="1482725"/>
          </a:xfrm>
        </p:grpSpPr>
        <p:sp>
          <p:nvSpPr>
            <p:cNvPr id="21" name="object 21"/>
            <p:cNvSpPr/>
            <p:nvPr/>
          </p:nvSpPr>
          <p:spPr>
            <a:xfrm>
              <a:off x="7915324" y="2503486"/>
              <a:ext cx="1482725" cy="1482725"/>
            </a:xfrm>
            <a:custGeom>
              <a:avLst/>
              <a:gdLst/>
              <a:ahLst/>
              <a:cxnLst/>
              <a:rect l="l" t="t" r="r" b="b"/>
              <a:pathLst>
                <a:path w="1482725" h="1482725">
                  <a:moveTo>
                    <a:pt x="741337" y="0"/>
                  </a:moveTo>
                  <a:lnTo>
                    <a:pt x="692593" y="1576"/>
                  </a:lnTo>
                  <a:lnTo>
                    <a:pt x="644691" y="6242"/>
                  </a:lnTo>
                  <a:lnTo>
                    <a:pt x="597729" y="13899"/>
                  </a:lnTo>
                  <a:lnTo>
                    <a:pt x="551804" y="24448"/>
                  </a:lnTo>
                  <a:lnTo>
                    <a:pt x="507014" y="37794"/>
                  </a:lnTo>
                  <a:lnTo>
                    <a:pt x="463457" y="53837"/>
                  </a:lnTo>
                  <a:lnTo>
                    <a:pt x="421231" y="72481"/>
                  </a:lnTo>
                  <a:lnTo>
                    <a:pt x="380432" y="93627"/>
                  </a:lnTo>
                  <a:lnTo>
                    <a:pt x="341159" y="117178"/>
                  </a:lnTo>
                  <a:lnTo>
                    <a:pt x="303510" y="143036"/>
                  </a:lnTo>
                  <a:lnTo>
                    <a:pt x="267582" y="171104"/>
                  </a:lnTo>
                  <a:lnTo>
                    <a:pt x="233472" y="201283"/>
                  </a:lnTo>
                  <a:lnTo>
                    <a:pt x="201279" y="233477"/>
                  </a:lnTo>
                  <a:lnTo>
                    <a:pt x="171100" y="267587"/>
                  </a:lnTo>
                  <a:lnTo>
                    <a:pt x="143033" y="303515"/>
                  </a:lnTo>
                  <a:lnTo>
                    <a:pt x="117175" y="341165"/>
                  </a:lnTo>
                  <a:lnTo>
                    <a:pt x="93625" y="380438"/>
                  </a:lnTo>
                  <a:lnTo>
                    <a:pt x="72479" y="421236"/>
                  </a:lnTo>
                  <a:lnTo>
                    <a:pt x="53836" y="463463"/>
                  </a:lnTo>
                  <a:lnTo>
                    <a:pt x="37793" y="507019"/>
                  </a:lnTo>
                  <a:lnTo>
                    <a:pt x="24448" y="551808"/>
                  </a:lnTo>
                  <a:lnTo>
                    <a:pt x="13898" y="597732"/>
                  </a:lnTo>
                  <a:lnTo>
                    <a:pt x="6242" y="644694"/>
                  </a:lnTo>
                  <a:lnTo>
                    <a:pt x="1576" y="692594"/>
                  </a:lnTo>
                  <a:lnTo>
                    <a:pt x="0" y="741337"/>
                  </a:lnTo>
                  <a:lnTo>
                    <a:pt x="1576" y="790080"/>
                  </a:lnTo>
                  <a:lnTo>
                    <a:pt x="6242" y="837982"/>
                  </a:lnTo>
                  <a:lnTo>
                    <a:pt x="13898" y="884944"/>
                  </a:lnTo>
                  <a:lnTo>
                    <a:pt x="24448" y="930869"/>
                  </a:lnTo>
                  <a:lnTo>
                    <a:pt x="37793" y="975659"/>
                  </a:lnTo>
                  <a:lnTo>
                    <a:pt x="53836" y="1019216"/>
                  </a:lnTo>
                  <a:lnTo>
                    <a:pt x="72479" y="1061442"/>
                  </a:lnTo>
                  <a:lnTo>
                    <a:pt x="93625" y="1102241"/>
                  </a:lnTo>
                  <a:lnTo>
                    <a:pt x="117175" y="1141514"/>
                  </a:lnTo>
                  <a:lnTo>
                    <a:pt x="143033" y="1179163"/>
                  </a:lnTo>
                  <a:lnTo>
                    <a:pt x="171100" y="1215092"/>
                  </a:lnTo>
                  <a:lnTo>
                    <a:pt x="201279" y="1249201"/>
                  </a:lnTo>
                  <a:lnTo>
                    <a:pt x="233472" y="1281394"/>
                  </a:lnTo>
                  <a:lnTo>
                    <a:pt x="267582" y="1311573"/>
                  </a:lnTo>
                  <a:lnTo>
                    <a:pt x="303510" y="1339640"/>
                  </a:lnTo>
                  <a:lnTo>
                    <a:pt x="341159" y="1365498"/>
                  </a:lnTo>
                  <a:lnTo>
                    <a:pt x="380432" y="1389049"/>
                  </a:lnTo>
                  <a:lnTo>
                    <a:pt x="421231" y="1410194"/>
                  </a:lnTo>
                  <a:lnTo>
                    <a:pt x="463457" y="1428837"/>
                  </a:lnTo>
                  <a:lnTo>
                    <a:pt x="507014" y="1444880"/>
                  </a:lnTo>
                  <a:lnTo>
                    <a:pt x="551804" y="1458226"/>
                  </a:lnTo>
                  <a:lnTo>
                    <a:pt x="597729" y="1468775"/>
                  </a:lnTo>
                  <a:lnTo>
                    <a:pt x="644691" y="1476431"/>
                  </a:lnTo>
                  <a:lnTo>
                    <a:pt x="692593" y="1481097"/>
                  </a:lnTo>
                  <a:lnTo>
                    <a:pt x="741337" y="1482674"/>
                  </a:lnTo>
                  <a:lnTo>
                    <a:pt x="790080" y="1481097"/>
                  </a:lnTo>
                  <a:lnTo>
                    <a:pt x="837982" y="1476431"/>
                  </a:lnTo>
                  <a:lnTo>
                    <a:pt x="884944" y="1468775"/>
                  </a:lnTo>
                  <a:lnTo>
                    <a:pt x="930869" y="1458226"/>
                  </a:lnTo>
                  <a:lnTo>
                    <a:pt x="975659" y="1444880"/>
                  </a:lnTo>
                  <a:lnTo>
                    <a:pt x="1019216" y="1428837"/>
                  </a:lnTo>
                  <a:lnTo>
                    <a:pt x="1061442" y="1410194"/>
                  </a:lnTo>
                  <a:lnTo>
                    <a:pt x="1102241" y="1389049"/>
                  </a:lnTo>
                  <a:lnTo>
                    <a:pt x="1141514" y="1365498"/>
                  </a:lnTo>
                  <a:lnTo>
                    <a:pt x="1179163" y="1339640"/>
                  </a:lnTo>
                  <a:lnTo>
                    <a:pt x="1215092" y="1311573"/>
                  </a:lnTo>
                  <a:lnTo>
                    <a:pt x="1249201" y="1281394"/>
                  </a:lnTo>
                  <a:lnTo>
                    <a:pt x="1281394" y="1249201"/>
                  </a:lnTo>
                  <a:lnTo>
                    <a:pt x="1291309" y="1237996"/>
                  </a:lnTo>
                  <a:lnTo>
                    <a:pt x="741337" y="1237996"/>
                  </a:lnTo>
                  <a:lnTo>
                    <a:pt x="693505" y="1235722"/>
                  </a:lnTo>
                  <a:lnTo>
                    <a:pt x="646961" y="1229040"/>
                  </a:lnTo>
                  <a:lnTo>
                    <a:pt x="601910" y="1218159"/>
                  </a:lnTo>
                  <a:lnTo>
                    <a:pt x="558562" y="1203285"/>
                  </a:lnTo>
                  <a:lnTo>
                    <a:pt x="517125" y="1184627"/>
                  </a:lnTo>
                  <a:lnTo>
                    <a:pt x="477807" y="1162394"/>
                  </a:lnTo>
                  <a:lnTo>
                    <a:pt x="440815" y="1136792"/>
                  </a:lnTo>
                  <a:lnTo>
                    <a:pt x="406359" y="1108032"/>
                  </a:lnTo>
                  <a:lnTo>
                    <a:pt x="374646" y="1076319"/>
                  </a:lnTo>
                  <a:lnTo>
                    <a:pt x="345885" y="1041863"/>
                  </a:lnTo>
                  <a:lnTo>
                    <a:pt x="320283" y="1004872"/>
                  </a:lnTo>
                  <a:lnTo>
                    <a:pt x="298048" y="965554"/>
                  </a:lnTo>
                  <a:lnTo>
                    <a:pt x="279390" y="924116"/>
                  </a:lnTo>
                  <a:lnTo>
                    <a:pt x="264516" y="880768"/>
                  </a:lnTo>
                  <a:lnTo>
                    <a:pt x="253633" y="835716"/>
                  </a:lnTo>
                  <a:lnTo>
                    <a:pt x="246951" y="789170"/>
                  </a:lnTo>
                  <a:lnTo>
                    <a:pt x="244678" y="741337"/>
                  </a:lnTo>
                  <a:lnTo>
                    <a:pt x="246951" y="693505"/>
                  </a:lnTo>
                  <a:lnTo>
                    <a:pt x="253633" y="646961"/>
                  </a:lnTo>
                  <a:lnTo>
                    <a:pt x="264516" y="601910"/>
                  </a:lnTo>
                  <a:lnTo>
                    <a:pt x="279390" y="558562"/>
                  </a:lnTo>
                  <a:lnTo>
                    <a:pt x="298048" y="517125"/>
                  </a:lnTo>
                  <a:lnTo>
                    <a:pt x="320283" y="477807"/>
                  </a:lnTo>
                  <a:lnTo>
                    <a:pt x="345885" y="440815"/>
                  </a:lnTo>
                  <a:lnTo>
                    <a:pt x="374646" y="406359"/>
                  </a:lnTo>
                  <a:lnTo>
                    <a:pt x="406359" y="374646"/>
                  </a:lnTo>
                  <a:lnTo>
                    <a:pt x="440815" y="345885"/>
                  </a:lnTo>
                  <a:lnTo>
                    <a:pt x="477807" y="320283"/>
                  </a:lnTo>
                  <a:lnTo>
                    <a:pt x="517125" y="298048"/>
                  </a:lnTo>
                  <a:lnTo>
                    <a:pt x="558562" y="279390"/>
                  </a:lnTo>
                  <a:lnTo>
                    <a:pt x="601910" y="264516"/>
                  </a:lnTo>
                  <a:lnTo>
                    <a:pt x="646961" y="253633"/>
                  </a:lnTo>
                  <a:lnTo>
                    <a:pt x="693505" y="246951"/>
                  </a:lnTo>
                  <a:lnTo>
                    <a:pt x="741337" y="244678"/>
                  </a:lnTo>
                  <a:lnTo>
                    <a:pt x="1291304" y="244678"/>
                  </a:lnTo>
                  <a:lnTo>
                    <a:pt x="1281394" y="233477"/>
                  </a:lnTo>
                  <a:lnTo>
                    <a:pt x="1249201" y="201283"/>
                  </a:lnTo>
                  <a:lnTo>
                    <a:pt x="1215092" y="171104"/>
                  </a:lnTo>
                  <a:lnTo>
                    <a:pt x="1179163" y="143036"/>
                  </a:lnTo>
                  <a:lnTo>
                    <a:pt x="1141514" y="117178"/>
                  </a:lnTo>
                  <a:lnTo>
                    <a:pt x="1102241" y="93627"/>
                  </a:lnTo>
                  <a:lnTo>
                    <a:pt x="1061442" y="72481"/>
                  </a:lnTo>
                  <a:lnTo>
                    <a:pt x="1019216" y="53837"/>
                  </a:lnTo>
                  <a:lnTo>
                    <a:pt x="975659" y="37794"/>
                  </a:lnTo>
                  <a:lnTo>
                    <a:pt x="930869" y="24448"/>
                  </a:lnTo>
                  <a:lnTo>
                    <a:pt x="884944" y="13899"/>
                  </a:lnTo>
                  <a:lnTo>
                    <a:pt x="837982" y="6242"/>
                  </a:lnTo>
                  <a:lnTo>
                    <a:pt x="790080" y="1576"/>
                  </a:lnTo>
                  <a:lnTo>
                    <a:pt x="741337" y="0"/>
                  </a:lnTo>
                  <a:close/>
                </a:path>
                <a:path w="1482725" h="1482725">
                  <a:moveTo>
                    <a:pt x="1291304" y="244678"/>
                  </a:moveTo>
                  <a:lnTo>
                    <a:pt x="741337" y="244678"/>
                  </a:lnTo>
                  <a:lnTo>
                    <a:pt x="789168" y="246951"/>
                  </a:lnTo>
                  <a:lnTo>
                    <a:pt x="835713" y="253633"/>
                  </a:lnTo>
                  <a:lnTo>
                    <a:pt x="880763" y="264516"/>
                  </a:lnTo>
                  <a:lnTo>
                    <a:pt x="924111" y="279390"/>
                  </a:lnTo>
                  <a:lnTo>
                    <a:pt x="965548" y="298048"/>
                  </a:lnTo>
                  <a:lnTo>
                    <a:pt x="1004867" y="320283"/>
                  </a:lnTo>
                  <a:lnTo>
                    <a:pt x="1041858" y="345885"/>
                  </a:lnTo>
                  <a:lnTo>
                    <a:pt x="1076314" y="374646"/>
                  </a:lnTo>
                  <a:lnTo>
                    <a:pt x="1108027" y="406359"/>
                  </a:lnTo>
                  <a:lnTo>
                    <a:pt x="1136789" y="440815"/>
                  </a:lnTo>
                  <a:lnTo>
                    <a:pt x="1162391" y="477807"/>
                  </a:lnTo>
                  <a:lnTo>
                    <a:pt x="1184625" y="517125"/>
                  </a:lnTo>
                  <a:lnTo>
                    <a:pt x="1203283" y="558562"/>
                  </a:lnTo>
                  <a:lnTo>
                    <a:pt x="1218158" y="601910"/>
                  </a:lnTo>
                  <a:lnTo>
                    <a:pt x="1229040" y="646961"/>
                  </a:lnTo>
                  <a:lnTo>
                    <a:pt x="1235722" y="693505"/>
                  </a:lnTo>
                  <a:lnTo>
                    <a:pt x="1237996" y="741337"/>
                  </a:lnTo>
                  <a:lnTo>
                    <a:pt x="1235722" y="789170"/>
                  </a:lnTo>
                  <a:lnTo>
                    <a:pt x="1229040" y="835716"/>
                  </a:lnTo>
                  <a:lnTo>
                    <a:pt x="1218158" y="880768"/>
                  </a:lnTo>
                  <a:lnTo>
                    <a:pt x="1203283" y="924116"/>
                  </a:lnTo>
                  <a:lnTo>
                    <a:pt x="1184625" y="965554"/>
                  </a:lnTo>
                  <a:lnTo>
                    <a:pt x="1162391" y="1004872"/>
                  </a:lnTo>
                  <a:lnTo>
                    <a:pt x="1136789" y="1041863"/>
                  </a:lnTo>
                  <a:lnTo>
                    <a:pt x="1108027" y="1076319"/>
                  </a:lnTo>
                  <a:lnTo>
                    <a:pt x="1076314" y="1108032"/>
                  </a:lnTo>
                  <a:lnTo>
                    <a:pt x="1041858" y="1136792"/>
                  </a:lnTo>
                  <a:lnTo>
                    <a:pt x="1004867" y="1162394"/>
                  </a:lnTo>
                  <a:lnTo>
                    <a:pt x="965548" y="1184627"/>
                  </a:lnTo>
                  <a:lnTo>
                    <a:pt x="924111" y="1203285"/>
                  </a:lnTo>
                  <a:lnTo>
                    <a:pt x="880763" y="1218159"/>
                  </a:lnTo>
                  <a:lnTo>
                    <a:pt x="835713" y="1229040"/>
                  </a:lnTo>
                  <a:lnTo>
                    <a:pt x="789168" y="1235722"/>
                  </a:lnTo>
                  <a:lnTo>
                    <a:pt x="741337" y="1237996"/>
                  </a:lnTo>
                  <a:lnTo>
                    <a:pt x="1291309" y="1237996"/>
                  </a:lnTo>
                  <a:lnTo>
                    <a:pt x="1339640" y="1179163"/>
                  </a:lnTo>
                  <a:lnTo>
                    <a:pt x="1365498" y="1141514"/>
                  </a:lnTo>
                  <a:lnTo>
                    <a:pt x="1389049" y="1102241"/>
                  </a:lnTo>
                  <a:lnTo>
                    <a:pt x="1410194" y="1061442"/>
                  </a:lnTo>
                  <a:lnTo>
                    <a:pt x="1428837" y="1019216"/>
                  </a:lnTo>
                  <a:lnTo>
                    <a:pt x="1444880" y="975659"/>
                  </a:lnTo>
                  <a:lnTo>
                    <a:pt x="1458226" y="930869"/>
                  </a:lnTo>
                  <a:lnTo>
                    <a:pt x="1468775" y="884944"/>
                  </a:lnTo>
                  <a:lnTo>
                    <a:pt x="1476431" y="837982"/>
                  </a:lnTo>
                  <a:lnTo>
                    <a:pt x="1481097" y="790080"/>
                  </a:lnTo>
                  <a:lnTo>
                    <a:pt x="1482674" y="741337"/>
                  </a:lnTo>
                  <a:lnTo>
                    <a:pt x="1481097" y="692594"/>
                  </a:lnTo>
                  <a:lnTo>
                    <a:pt x="1476431" y="644694"/>
                  </a:lnTo>
                  <a:lnTo>
                    <a:pt x="1468775" y="597732"/>
                  </a:lnTo>
                  <a:lnTo>
                    <a:pt x="1458226" y="551808"/>
                  </a:lnTo>
                  <a:lnTo>
                    <a:pt x="1444880" y="507019"/>
                  </a:lnTo>
                  <a:lnTo>
                    <a:pt x="1428837" y="463463"/>
                  </a:lnTo>
                  <a:lnTo>
                    <a:pt x="1410194" y="421236"/>
                  </a:lnTo>
                  <a:lnTo>
                    <a:pt x="1389049" y="380438"/>
                  </a:lnTo>
                  <a:lnTo>
                    <a:pt x="1365498" y="341165"/>
                  </a:lnTo>
                  <a:lnTo>
                    <a:pt x="1339640" y="303515"/>
                  </a:lnTo>
                  <a:lnTo>
                    <a:pt x="1311573" y="267587"/>
                  </a:lnTo>
                  <a:lnTo>
                    <a:pt x="1291304" y="244678"/>
                  </a:lnTo>
                  <a:close/>
                </a:path>
              </a:pathLst>
            </a:custGeom>
            <a:solidFill>
              <a:srgbClr val="FFFFFF"/>
            </a:solidFill>
          </p:spPr>
          <p:txBody>
            <a:bodyPr wrap="square" lIns="0" tIns="0" rIns="0" bIns="0" rtlCol="0"/>
            <a:lstStyle/>
            <a:p>
              <a:endParaRPr dirty="0"/>
            </a:p>
          </p:txBody>
        </p:sp>
        <p:sp>
          <p:nvSpPr>
            <p:cNvPr id="22" name="object 22"/>
            <p:cNvSpPr/>
            <p:nvPr/>
          </p:nvSpPr>
          <p:spPr>
            <a:xfrm>
              <a:off x="8220670" y="2503489"/>
              <a:ext cx="1177925" cy="1482725"/>
            </a:xfrm>
            <a:custGeom>
              <a:avLst/>
              <a:gdLst/>
              <a:ahLst/>
              <a:cxnLst/>
              <a:rect l="l" t="t" r="r" b="b"/>
              <a:pathLst>
                <a:path w="1177925" h="1482725">
                  <a:moveTo>
                    <a:pt x="435991" y="0"/>
                  </a:moveTo>
                  <a:lnTo>
                    <a:pt x="435991" y="244678"/>
                  </a:lnTo>
                  <a:lnTo>
                    <a:pt x="483822" y="246951"/>
                  </a:lnTo>
                  <a:lnTo>
                    <a:pt x="530367" y="253633"/>
                  </a:lnTo>
                  <a:lnTo>
                    <a:pt x="575417" y="264516"/>
                  </a:lnTo>
                  <a:lnTo>
                    <a:pt x="618765" y="279390"/>
                  </a:lnTo>
                  <a:lnTo>
                    <a:pt x="660202" y="298048"/>
                  </a:lnTo>
                  <a:lnTo>
                    <a:pt x="699520" y="320283"/>
                  </a:lnTo>
                  <a:lnTo>
                    <a:pt x="736512" y="345885"/>
                  </a:lnTo>
                  <a:lnTo>
                    <a:pt x="770968" y="374646"/>
                  </a:lnTo>
                  <a:lnTo>
                    <a:pt x="802681" y="406359"/>
                  </a:lnTo>
                  <a:lnTo>
                    <a:pt x="831442" y="440815"/>
                  </a:lnTo>
                  <a:lnTo>
                    <a:pt x="857044" y="477807"/>
                  </a:lnTo>
                  <a:lnTo>
                    <a:pt x="879279" y="517125"/>
                  </a:lnTo>
                  <a:lnTo>
                    <a:pt x="897937" y="558562"/>
                  </a:lnTo>
                  <a:lnTo>
                    <a:pt x="912812" y="601910"/>
                  </a:lnTo>
                  <a:lnTo>
                    <a:pt x="923694" y="646961"/>
                  </a:lnTo>
                  <a:lnTo>
                    <a:pt x="930376" y="693505"/>
                  </a:lnTo>
                  <a:lnTo>
                    <a:pt x="932649" y="741337"/>
                  </a:lnTo>
                  <a:lnTo>
                    <a:pt x="930376" y="789168"/>
                  </a:lnTo>
                  <a:lnTo>
                    <a:pt x="923694" y="835713"/>
                  </a:lnTo>
                  <a:lnTo>
                    <a:pt x="912812" y="880763"/>
                  </a:lnTo>
                  <a:lnTo>
                    <a:pt x="897937" y="924111"/>
                  </a:lnTo>
                  <a:lnTo>
                    <a:pt x="879279" y="965548"/>
                  </a:lnTo>
                  <a:lnTo>
                    <a:pt x="857044" y="1004867"/>
                  </a:lnTo>
                  <a:lnTo>
                    <a:pt x="831442" y="1041858"/>
                  </a:lnTo>
                  <a:lnTo>
                    <a:pt x="802681" y="1076314"/>
                  </a:lnTo>
                  <a:lnTo>
                    <a:pt x="770968" y="1108027"/>
                  </a:lnTo>
                  <a:lnTo>
                    <a:pt x="736512" y="1136789"/>
                  </a:lnTo>
                  <a:lnTo>
                    <a:pt x="699520" y="1162391"/>
                  </a:lnTo>
                  <a:lnTo>
                    <a:pt x="660202" y="1184625"/>
                  </a:lnTo>
                  <a:lnTo>
                    <a:pt x="618765" y="1203283"/>
                  </a:lnTo>
                  <a:lnTo>
                    <a:pt x="575417" y="1218158"/>
                  </a:lnTo>
                  <a:lnTo>
                    <a:pt x="530367" y="1229040"/>
                  </a:lnTo>
                  <a:lnTo>
                    <a:pt x="483822" y="1235722"/>
                  </a:lnTo>
                  <a:lnTo>
                    <a:pt x="435991" y="1237995"/>
                  </a:lnTo>
                  <a:lnTo>
                    <a:pt x="382108" y="1235100"/>
                  </a:lnTo>
                  <a:lnTo>
                    <a:pt x="329904" y="1226615"/>
                  </a:lnTo>
                  <a:lnTo>
                    <a:pt x="279674" y="1212845"/>
                  </a:lnTo>
                  <a:lnTo>
                    <a:pt x="231714" y="1194093"/>
                  </a:lnTo>
                  <a:lnTo>
                    <a:pt x="186321" y="1170663"/>
                  </a:lnTo>
                  <a:lnTo>
                    <a:pt x="143789" y="1142860"/>
                  </a:lnTo>
                  <a:lnTo>
                    <a:pt x="0" y="1340777"/>
                  </a:lnTo>
                  <a:lnTo>
                    <a:pt x="41816" y="1369127"/>
                  </a:lnTo>
                  <a:lnTo>
                    <a:pt x="85593" y="1394644"/>
                  </a:lnTo>
                  <a:lnTo>
                    <a:pt x="131201" y="1417194"/>
                  </a:lnTo>
                  <a:lnTo>
                    <a:pt x="178509" y="1436643"/>
                  </a:lnTo>
                  <a:lnTo>
                    <a:pt x="227387" y="1452857"/>
                  </a:lnTo>
                  <a:lnTo>
                    <a:pt x="277704" y="1465700"/>
                  </a:lnTo>
                  <a:lnTo>
                    <a:pt x="329331" y="1475041"/>
                  </a:lnTo>
                  <a:lnTo>
                    <a:pt x="382136" y="1480743"/>
                  </a:lnTo>
                  <a:lnTo>
                    <a:pt x="435991" y="1482674"/>
                  </a:lnTo>
                  <a:lnTo>
                    <a:pt x="484734" y="1481097"/>
                  </a:lnTo>
                  <a:lnTo>
                    <a:pt x="532636" y="1476431"/>
                  </a:lnTo>
                  <a:lnTo>
                    <a:pt x="579598" y="1468775"/>
                  </a:lnTo>
                  <a:lnTo>
                    <a:pt x="625523" y="1458226"/>
                  </a:lnTo>
                  <a:lnTo>
                    <a:pt x="670313" y="1444880"/>
                  </a:lnTo>
                  <a:lnTo>
                    <a:pt x="713870" y="1428837"/>
                  </a:lnTo>
                  <a:lnTo>
                    <a:pt x="756096" y="1410194"/>
                  </a:lnTo>
                  <a:lnTo>
                    <a:pt x="796895" y="1389049"/>
                  </a:lnTo>
                  <a:lnTo>
                    <a:pt x="836168" y="1365498"/>
                  </a:lnTo>
                  <a:lnTo>
                    <a:pt x="873817" y="1339640"/>
                  </a:lnTo>
                  <a:lnTo>
                    <a:pt x="909746" y="1311573"/>
                  </a:lnTo>
                  <a:lnTo>
                    <a:pt x="943855" y="1281394"/>
                  </a:lnTo>
                  <a:lnTo>
                    <a:pt x="976048" y="1249201"/>
                  </a:lnTo>
                  <a:lnTo>
                    <a:pt x="1006227" y="1215092"/>
                  </a:lnTo>
                  <a:lnTo>
                    <a:pt x="1034294" y="1179163"/>
                  </a:lnTo>
                  <a:lnTo>
                    <a:pt x="1060152" y="1141514"/>
                  </a:lnTo>
                  <a:lnTo>
                    <a:pt x="1083703" y="1102241"/>
                  </a:lnTo>
                  <a:lnTo>
                    <a:pt x="1104848" y="1061442"/>
                  </a:lnTo>
                  <a:lnTo>
                    <a:pt x="1123491" y="1019216"/>
                  </a:lnTo>
                  <a:lnTo>
                    <a:pt x="1139534" y="975659"/>
                  </a:lnTo>
                  <a:lnTo>
                    <a:pt x="1152879" y="930869"/>
                  </a:lnTo>
                  <a:lnTo>
                    <a:pt x="1163429" y="884944"/>
                  </a:lnTo>
                  <a:lnTo>
                    <a:pt x="1171085" y="837982"/>
                  </a:lnTo>
                  <a:lnTo>
                    <a:pt x="1175751" y="790080"/>
                  </a:lnTo>
                  <a:lnTo>
                    <a:pt x="1177328" y="741337"/>
                  </a:lnTo>
                  <a:lnTo>
                    <a:pt x="1175751" y="692593"/>
                  </a:lnTo>
                  <a:lnTo>
                    <a:pt x="1171085" y="644691"/>
                  </a:lnTo>
                  <a:lnTo>
                    <a:pt x="1163429" y="597729"/>
                  </a:lnTo>
                  <a:lnTo>
                    <a:pt x="1152879" y="551804"/>
                  </a:lnTo>
                  <a:lnTo>
                    <a:pt x="1139534" y="507014"/>
                  </a:lnTo>
                  <a:lnTo>
                    <a:pt x="1123491" y="463457"/>
                  </a:lnTo>
                  <a:lnTo>
                    <a:pt x="1104848" y="421231"/>
                  </a:lnTo>
                  <a:lnTo>
                    <a:pt x="1083703" y="380432"/>
                  </a:lnTo>
                  <a:lnTo>
                    <a:pt x="1060152" y="341159"/>
                  </a:lnTo>
                  <a:lnTo>
                    <a:pt x="1034294" y="303510"/>
                  </a:lnTo>
                  <a:lnTo>
                    <a:pt x="1006227" y="267582"/>
                  </a:lnTo>
                  <a:lnTo>
                    <a:pt x="976048" y="233472"/>
                  </a:lnTo>
                  <a:lnTo>
                    <a:pt x="943855" y="201279"/>
                  </a:lnTo>
                  <a:lnTo>
                    <a:pt x="909746" y="171100"/>
                  </a:lnTo>
                  <a:lnTo>
                    <a:pt x="873817" y="143033"/>
                  </a:lnTo>
                  <a:lnTo>
                    <a:pt x="836168" y="117175"/>
                  </a:lnTo>
                  <a:lnTo>
                    <a:pt x="796895" y="93625"/>
                  </a:lnTo>
                  <a:lnTo>
                    <a:pt x="756096" y="72479"/>
                  </a:lnTo>
                  <a:lnTo>
                    <a:pt x="713870" y="53836"/>
                  </a:lnTo>
                  <a:lnTo>
                    <a:pt x="670313" y="37793"/>
                  </a:lnTo>
                  <a:lnTo>
                    <a:pt x="625523" y="24448"/>
                  </a:lnTo>
                  <a:lnTo>
                    <a:pt x="579598" y="13898"/>
                  </a:lnTo>
                  <a:lnTo>
                    <a:pt x="532636" y="6242"/>
                  </a:lnTo>
                  <a:lnTo>
                    <a:pt x="484734" y="1576"/>
                  </a:lnTo>
                  <a:lnTo>
                    <a:pt x="435991" y="0"/>
                  </a:lnTo>
                  <a:close/>
                </a:path>
              </a:pathLst>
            </a:custGeom>
            <a:solidFill>
              <a:srgbClr val="559DB5"/>
            </a:solidFill>
          </p:spPr>
          <p:txBody>
            <a:bodyPr wrap="square" lIns="0" tIns="0" rIns="0" bIns="0" rtlCol="0"/>
            <a:lstStyle/>
            <a:p>
              <a:endParaRPr dirty="0"/>
            </a:p>
          </p:txBody>
        </p:sp>
        <p:sp>
          <p:nvSpPr>
            <p:cNvPr id="23" name="object 23"/>
            <p:cNvSpPr/>
            <p:nvPr/>
          </p:nvSpPr>
          <p:spPr>
            <a:xfrm>
              <a:off x="8336728" y="3099104"/>
              <a:ext cx="640080" cy="291465"/>
            </a:xfrm>
            <a:custGeom>
              <a:avLst/>
              <a:gdLst/>
              <a:ahLst/>
              <a:cxnLst/>
              <a:rect l="l" t="t" r="r" b="b"/>
              <a:pathLst>
                <a:path w="640079" h="291464">
                  <a:moveTo>
                    <a:pt x="142506" y="11823"/>
                  </a:moveTo>
                  <a:lnTo>
                    <a:pt x="99695" y="16013"/>
                  </a:lnTo>
                  <a:lnTo>
                    <a:pt x="49380" y="38102"/>
                  </a:lnTo>
                  <a:lnTo>
                    <a:pt x="16281" y="80568"/>
                  </a:lnTo>
                  <a:lnTo>
                    <a:pt x="4068" y="121242"/>
                  </a:lnTo>
                  <a:lnTo>
                    <a:pt x="0" y="172745"/>
                  </a:lnTo>
                  <a:lnTo>
                    <a:pt x="1697" y="199282"/>
                  </a:lnTo>
                  <a:lnTo>
                    <a:pt x="15280" y="242998"/>
                  </a:lnTo>
                  <a:lnTo>
                    <a:pt x="42060" y="273860"/>
                  </a:lnTo>
                  <a:lnTo>
                    <a:pt x="79732" y="289486"/>
                  </a:lnTo>
                  <a:lnTo>
                    <a:pt x="102514" y="291439"/>
                  </a:lnTo>
                  <a:lnTo>
                    <a:pt x="123950" y="289817"/>
                  </a:lnTo>
                  <a:lnTo>
                    <a:pt x="173202" y="265480"/>
                  </a:lnTo>
                  <a:lnTo>
                    <a:pt x="192578" y="233210"/>
                  </a:lnTo>
                  <a:lnTo>
                    <a:pt x="92519" y="233210"/>
                  </a:lnTo>
                  <a:lnTo>
                    <a:pt x="85826" y="229400"/>
                  </a:lnTo>
                  <a:lnTo>
                    <a:pt x="73113" y="184276"/>
                  </a:lnTo>
                  <a:lnTo>
                    <a:pt x="75755" y="177342"/>
                  </a:lnTo>
                  <a:lnTo>
                    <a:pt x="86296" y="165925"/>
                  </a:lnTo>
                  <a:lnTo>
                    <a:pt x="93141" y="163080"/>
                  </a:lnTo>
                  <a:lnTo>
                    <a:pt x="194680" y="163080"/>
                  </a:lnTo>
                  <a:lnTo>
                    <a:pt x="193501" y="157610"/>
                  </a:lnTo>
                  <a:lnTo>
                    <a:pt x="187254" y="142500"/>
                  </a:lnTo>
                  <a:lnTo>
                    <a:pt x="184158" y="137960"/>
                  </a:lnTo>
                  <a:lnTo>
                    <a:pt x="66230" y="137960"/>
                  </a:lnTo>
                  <a:lnTo>
                    <a:pt x="68092" y="120912"/>
                  </a:lnTo>
                  <a:lnTo>
                    <a:pt x="85953" y="85128"/>
                  </a:lnTo>
                  <a:lnTo>
                    <a:pt x="123590" y="69947"/>
                  </a:lnTo>
                  <a:lnTo>
                    <a:pt x="140830" y="68935"/>
                  </a:lnTo>
                  <a:lnTo>
                    <a:pt x="181203" y="68935"/>
                  </a:lnTo>
                  <a:lnTo>
                    <a:pt x="181203" y="14985"/>
                  </a:lnTo>
                  <a:lnTo>
                    <a:pt x="170483" y="13602"/>
                  </a:lnTo>
                  <a:lnTo>
                    <a:pt x="160459" y="12614"/>
                  </a:lnTo>
                  <a:lnTo>
                    <a:pt x="151133" y="12021"/>
                  </a:lnTo>
                  <a:lnTo>
                    <a:pt x="142506" y="11823"/>
                  </a:lnTo>
                  <a:close/>
                </a:path>
                <a:path w="640079" h="291464">
                  <a:moveTo>
                    <a:pt x="194680" y="163080"/>
                  </a:moveTo>
                  <a:lnTo>
                    <a:pt x="101574" y="163080"/>
                  </a:lnTo>
                  <a:lnTo>
                    <a:pt x="112809" y="165150"/>
                  </a:lnTo>
                  <a:lnTo>
                    <a:pt x="120834" y="171357"/>
                  </a:lnTo>
                  <a:lnTo>
                    <a:pt x="125649" y="181704"/>
                  </a:lnTo>
                  <a:lnTo>
                    <a:pt x="127254" y="196189"/>
                  </a:lnTo>
                  <a:lnTo>
                    <a:pt x="126794" y="205207"/>
                  </a:lnTo>
                  <a:lnTo>
                    <a:pt x="108648" y="233210"/>
                  </a:lnTo>
                  <a:lnTo>
                    <a:pt x="192578" y="233210"/>
                  </a:lnTo>
                  <a:lnTo>
                    <a:pt x="196919" y="215937"/>
                  </a:lnTo>
                  <a:lnTo>
                    <a:pt x="198501" y="194703"/>
                  </a:lnTo>
                  <a:lnTo>
                    <a:pt x="197251" y="175010"/>
                  </a:lnTo>
                  <a:lnTo>
                    <a:pt x="194680" y="163080"/>
                  </a:lnTo>
                  <a:close/>
                </a:path>
                <a:path w="640079" h="291464">
                  <a:moveTo>
                    <a:pt x="122224" y="106337"/>
                  </a:moveTo>
                  <a:lnTo>
                    <a:pt x="104984" y="108313"/>
                  </a:lnTo>
                  <a:lnTo>
                    <a:pt x="90277" y="114242"/>
                  </a:lnTo>
                  <a:lnTo>
                    <a:pt x="78105" y="124125"/>
                  </a:lnTo>
                  <a:lnTo>
                    <a:pt x="68465" y="137960"/>
                  </a:lnTo>
                  <a:lnTo>
                    <a:pt x="184158" y="137960"/>
                  </a:lnTo>
                  <a:lnTo>
                    <a:pt x="154439" y="112174"/>
                  </a:lnTo>
                  <a:lnTo>
                    <a:pt x="122224" y="106337"/>
                  </a:lnTo>
                  <a:close/>
                </a:path>
                <a:path w="640079" h="291464">
                  <a:moveTo>
                    <a:pt x="181203" y="68935"/>
                  </a:moveTo>
                  <a:lnTo>
                    <a:pt x="140830" y="68935"/>
                  </a:lnTo>
                  <a:lnTo>
                    <a:pt x="151517" y="69157"/>
                  </a:lnTo>
                  <a:lnTo>
                    <a:pt x="161807" y="69821"/>
                  </a:lnTo>
                  <a:lnTo>
                    <a:pt x="171702" y="70928"/>
                  </a:lnTo>
                  <a:lnTo>
                    <a:pt x="181203" y="72478"/>
                  </a:lnTo>
                  <a:lnTo>
                    <a:pt x="181203" y="68935"/>
                  </a:lnTo>
                  <a:close/>
                </a:path>
                <a:path w="640079" h="291464">
                  <a:moveTo>
                    <a:pt x="321843" y="11823"/>
                  </a:moveTo>
                  <a:lnTo>
                    <a:pt x="278403" y="20289"/>
                  </a:lnTo>
                  <a:lnTo>
                    <a:pt x="247802" y="45681"/>
                  </a:lnTo>
                  <a:lnTo>
                    <a:pt x="229663" y="89220"/>
                  </a:lnTo>
                  <a:lnTo>
                    <a:pt x="223621" y="152095"/>
                  </a:lnTo>
                  <a:lnTo>
                    <a:pt x="225167" y="184565"/>
                  </a:lnTo>
                  <a:lnTo>
                    <a:pt x="237535" y="236705"/>
                  </a:lnTo>
                  <a:lnTo>
                    <a:pt x="262232" y="271717"/>
                  </a:lnTo>
                  <a:lnTo>
                    <a:pt x="298971" y="289248"/>
                  </a:lnTo>
                  <a:lnTo>
                    <a:pt x="321843" y="291439"/>
                  </a:lnTo>
                  <a:lnTo>
                    <a:pt x="345167" y="289341"/>
                  </a:lnTo>
                  <a:lnTo>
                    <a:pt x="382190" y="272553"/>
                  </a:lnTo>
                  <a:lnTo>
                    <a:pt x="406467" y="238656"/>
                  </a:lnTo>
                  <a:lnTo>
                    <a:pt x="408295" y="232841"/>
                  </a:lnTo>
                  <a:lnTo>
                    <a:pt x="321843" y="232841"/>
                  </a:lnTo>
                  <a:lnTo>
                    <a:pt x="315540" y="231760"/>
                  </a:lnTo>
                  <a:lnTo>
                    <a:pt x="298175" y="191023"/>
                  </a:lnTo>
                  <a:lnTo>
                    <a:pt x="296735" y="152095"/>
                  </a:lnTo>
                  <a:lnTo>
                    <a:pt x="297095" y="130657"/>
                  </a:lnTo>
                  <a:lnTo>
                    <a:pt x="302501" y="88099"/>
                  </a:lnTo>
                  <a:lnTo>
                    <a:pt x="321843" y="70611"/>
                  </a:lnTo>
                  <a:lnTo>
                    <a:pt x="407309" y="70611"/>
                  </a:lnTo>
                  <a:lnTo>
                    <a:pt x="406102" y="66864"/>
                  </a:lnTo>
                  <a:lnTo>
                    <a:pt x="395236" y="47078"/>
                  </a:lnTo>
                  <a:lnTo>
                    <a:pt x="381334" y="31658"/>
                  </a:lnTo>
                  <a:lnTo>
                    <a:pt x="364469" y="20640"/>
                  </a:lnTo>
                  <a:lnTo>
                    <a:pt x="344639" y="14028"/>
                  </a:lnTo>
                  <a:lnTo>
                    <a:pt x="321843" y="11823"/>
                  </a:lnTo>
                  <a:close/>
                </a:path>
                <a:path w="640079" h="291464">
                  <a:moveTo>
                    <a:pt x="407309" y="70611"/>
                  </a:moveTo>
                  <a:lnTo>
                    <a:pt x="321843" y="70611"/>
                  </a:lnTo>
                  <a:lnTo>
                    <a:pt x="328146" y="71745"/>
                  </a:lnTo>
                  <a:lnTo>
                    <a:pt x="333473" y="75145"/>
                  </a:lnTo>
                  <a:lnTo>
                    <a:pt x="345519" y="113658"/>
                  </a:lnTo>
                  <a:lnTo>
                    <a:pt x="346964" y="152095"/>
                  </a:lnTo>
                  <a:lnTo>
                    <a:pt x="346609" y="172912"/>
                  </a:lnTo>
                  <a:lnTo>
                    <a:pt x="341287" y="214972"/>
                  </a:lnTo>
                  <a:lnTo>
                    <a:pt x="321843" y="232841"/>
                  </a:lnTo>
                  <a:lnTo>
                    <a:pt x="408295" y="232841"/>
                  </a:lnTo>
                  <a:lnTo>
                    <a:pt x="414023" y="214626"/>
                  </a:lnTo>
                  <a:lnTo>
                    <a:pt x="418555" y="185773"/>
                  </a:lnTo>
                  <a:lnTo>
                    <a:pt x="420065" y="152095"/>
                  </a:lnTo>
                  <a:lnTo>
                    <a:pt x="418514" y="119371"/>
                  </a:lnTo>
                  <a:lnTo>
                    <a:pt x="413861" y="90962"/>
                  </a:lnTo>
                  <a:lnTo>
                    <a:pt x="407309" y="70611"/>
                  </a:lnTo>
                  <a:close/>
                </a:path>
                <a:path w="640079" h="291464">
                  <a:moveTo>
                    <a:pt x="598538" y="63118"/>
                  </a:moveTo>
                  <a:lnTo>
                    <a:pt x="564068" y="83088"/>
                  </a:lnTo>
                  <a:lnTo>
                    <a:pt x="558088" y="112687"/>
                  </a:lnTo>
                  <a:lnTo>
                    <a:pt x="558769" y="123547"/>
                  </a:lnTo>
                  <a:lnTo>
                    <a:pt x="581823" y="159205"/>
                  </a:lnTo>
                  <a:lnTo>
                    <a:pt x="598538" y="162585"/>
                  </a:lnTo>
                  <a:lnTo>
                    <a:pt x="607848" y="161768"/>
                  </a:lnTo>
                  <a:lnTo>
                    <a:pt x="636025" y="136664"/>
                  </a:lnTo>
                  <a:lnTo>
                    <a:pt x="596226" y="136664"/>
                  </a:lnTo>
                  <a:lnTo>
                    <a:pt x="594169" y="134810"/>
                  </a:lnTo>
                  <a:lnTo>
                    <a:pt x="591413" y="127444"/>
                  </a:lnTo>
                  <a:lnTo>
                    <a:pt x="590727" y="121437"/>
                  </a:lnTo>
                  <a:lnTo>
                    <a:pt x="590727" y="104952"/>
                  </a:lnTo>
                  <a:lnTo>
                    <a:pt x="591400" y="98983"/>
                  </a:lnTo>
                  <a:lnTo>
                    <a:pt x="594067" y="91465"/>
                  </a:lnTo>
                  <a:lnTo>
                    <a:pt x="596150" y="89585"/>
                  </a:lnTo>
                  <a:lnTo>
                    <a:pt x="635996" y="89585"/>
                  </a:lnTo>
                  <a:lnTo>
                    <a:pt x="633579" y="83731"/>
                  </a:lnTo>
                  <a:lnTo>
                    <a:pt x="628688" y="76466"/>
                  </a:lnTo>
                  <a:lnTo>
                    <a:pt x="622616" y="70630"/>
                  </a:lnTo>
                  <a:lnTo>
                    <a:pt x="615565" y="66459"/>
                  </a:lnTo>
                  <a:lnTo>
                    <a:pt x="607539" y="63954"/>
                  </a:lnTo>
                  <a:lnTo>
                    <a:pt x="598538" y="63118"/>
                  </a:lnTo>
                  <a:close/>
                </a:path>
                <a:path w="640079" h="291464">
                  <a:moveTo>
                    <a:pt x="598322" y="2273"/>
                  </a:moveTo>
                  <a:lnTo>
                    <a:pt x="566115" y="2273"/>
                  </a:lnTo>
                  <a:lnTo>
                    <a:pt x="478155" y="160845"/>
                  </a:lnTo>
                  <a:lnTo>
                    <a:pt x="510362" y="160845"/>
                  </a:lnTo>
                  <a:lnTo>
                    <a:pt x="598322" y="2273"/>
                  </a:lnTo>
                  <a:close/>
                </a:path>
                <a:path w="640079" h="291464">
                  <a:moveTo>
                    <a:pt x="635996" y="89585"/>
                  </a:moveTo>
                  <a:lnTo>
                    <a:pt x="602081" y="89585"/>
                  </a:lnTo>
                  <a:lnTo>
                    <a:pt x="604227" y="91706"/>
                  </a:lnTo>
                  <a:lnTo>
                    <a:pt x="606615" y="100164"/>
                  </a:lnTo>
                  <a:lnTo>
                    <a:pt x="607114" y="104952"/>
                  </a:lnTo>
                  <a:lnTo>
                    <a:pt x="607099" y="121437"/>
                  </a:lnTo>
                  <a:lnTo>
                    <a:pt x="606615" y="126085"/>
                  </a:lnTo>
                  <a:lnTo>
                    <a:pt x="604227" y="134543"/>
                  </a:lnTo>
                  <a:lnTo>
                    <a:pt x="602081" y="136664"/>
                  </a:lnTo>
                  <a:lnTo>
                    <a:pt x="636025" y="136664"/>
                  </a:lnTo>
                  <a:lnTo>
                    <a:pt x="637166" y="133773"/>
                  </a:lnTo>
                  <a:lnTo>
                    <a:pt x="639190" y="123897"/>
                  </a:lnTo>
                  <a:lnTo>
                    <a:pt x="639864" y="112687"/>
                  </a:lnTo>
                  <a:lnTo>
                    <a:pt x="639166" y="101843"/>
                  </a:lnTo>
                  <a:lnTo>
                    <a:pt x="637077" y="92217"/>
                  </a:lnTo>
                  <a:lnTo>
                    <a:pt x="635996" y="89585"/>
                  </a:lnTo>
                  <a:close/>
                </a:path>
                <a:path w="640079" h="291464">
                  <a:moveTo>
                    <a:pt x="477939" y="0"/>
                  </a:moveTo>
                  <a:lnTo>
                    <a:pt x="443456" y="19967"/>
                  </a:lnTo>
                  <a:lnTo>
                    <a:pt x="437476" y="49568"/>
                  </a:lnTo>
                  <a:lnTo>
                    <a:pt x="438157" y="60471"/>
                  </a:lnTo>
                  <a:lnTo>
                    <a:pt x="461217" y="96189"/>
                  </a:lnTo>
                  <a:lnTo>
                    <a:pt x="477939" y="99567"/>
                  </a:lnTo>
                  <a:lnTo>
                    <a:pt x="487287" y="98751"/>
                  </a:lnTo>
                  <a:lnTo>
                    <a:pt x="515474" y="73532"/>
                  </a:lnTo>
                  <a:lnTo>
                    <a:pt x="475615" y="73532"/>
                  </a:lnTo>
                  <a:lnTo>
                    <a:pt x="473557" y="71691"/>
                  </a:lnTo>
                  <a:lnTo>
                    <a:pt x="470885" y="64503"/>
                  </a:lnTo>
                  <a:lnTo>
                    <a:pt x="470769" y="63923"/>
                  </a:lnTo>
                  <a:lnTo>
                    <a:pt x="470144" y="58458"/>
                  </a:lnTo>
                  <a:lnTo>
                    <a:pt x="470145" y="41681"/>
                  </a:lnTo>
                  <a:lnTo>
                    <a:pt x="470789" y="35864"/>
                  </a:lnTo>
                  <a:lnTo>
                    <a:pt x="473429" y="28457"/>
                  </a:lnTo>
                  <a:lnTo>
                    <a:pt x="473510" y="28308"/>
                  </a:lnTo>
                  <a:lnTo>
                    <a:pt x="475551" y="26466"/>
                  </a:lnTo>
                  <a:lnTo>
                    <a:pt x="515387" y="26466"/>
                  </a:lnTo>
                  <a:lnTo>
                    <a:pt x="512972" y="20612"/>
                  </a:lnTo>
                  <a:lnTo>
                    <a:pt x="508088" y="13347"/>
                  </a:lnTo>
                  <a:lnTo>
                    <a:pt x="502011" y="7506"/>
                  </a:lnTo>
                  <a:lnTo>
                    <a:pt x="494961" y="3335"/>
                  </a:lnTo>
                  <a:lnTo>
                    <a:pt x="486938" y="833"/>
                  </a:lnTo>
                  <a:lnTo>
                    <a:pt x="477939" y="0"/>
                  </a:lnTo>
                  <a:close/>
                </a:path>
                <a:path w="640079" h="291464">
                  <a:moveTo>
                    <a:pt x="515387" y="26466"/>
                  </a:moveTo>
                  <a:lnTo>
                    <a:pt x="481114" y="26466"/>
                  </a:lnTo>
                  <a:lnTo>
                    <a:pt x="483158" y="28308"/>
                  </a:lnTo>
                  <a:lnTo>
                    <a:pt x="485838" y="35686"/>
                  </a:lnTo>
                  <a:lnTo>
                    <a:pt x="486498" y="41681"/>
                  </a:lnTo>
                  <a:lnTo>
                    <a:pt x="486498" y="58458"/>
                  </a:lnTo>
                  <a:lnTo>
                    <a:pt x="485838" y="64503"/>
                  </a:lnTo>
                  <a:lnTo>
                    <a:pt x="483158" y="71729"/>
                  </a:lnTo>
                  <a:lnTo>
                    <a:pt x="481114" y="73532"/>
                  </a:lnTo>
                  <a:lnTo>
                    <a:pt x="515474" y="73532"/>
                  </a:lnTo>
                  <a:lnTo>
                    <a:pt x="516572" y="70729"/>
                  </a:lnTo>
                  <a:lnTo>
                    <a:pt x="518582" y="60821"/>
                  </a:lnTo>
                  <a:lnTo>
                    <a:pt x="519252" y="49568"/>
                  </a:lnTo>
                  <a:lnTo>
                    <a:pt x="518554" y="38724"/>
                  </a:lnTo>
                  <a:lnTo>
                    <a:pt x="516461" y="29071"/>
                  </a:lnTo>
                  <a:lnTo>
                    <a:pt x="515387" y="26466"/>
                  </a:lnTo>
                  <a:close/>
                </a:path>
              </a:pathLst>
            </a:custGeom>
            <a:solidFill>
              <a:srgbClr val="FFFFFF"/>
            </a:solidFill>
          </p:spPr>
          <p:txBody>
            <a:bodyPr wrap="square" lIns="0" tIns="0" rIns="0" bIns="0" rtlCol="0"/>
            <a:lstStyle/>
            <a:p>
              <a:endParaRPr dirty="0"/>
            </a:p>
          </p:txBody>
        </p:sp>
      </p:grpSp>
      <p:sp>
        <p:nvSpPr>
          <p:cNvPr id="24" name="object 24"/>
          <p:cNvSpPr txBox="1"/>
          <p:nvPr/>
        </p:nvSpPr>
        <p:spPr>
          <a:xfrm>
            <a:off x="2600871" y="4185705"/>
            <a:ext cx="1229360" cy="238760"/>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Open Sans"/>
                <a:cs typeface="Open Sans"/>
              </a:rPr>
              <a:t>Hispanic</a:t>
            </a:r>
            <a:r>
              <a:rPr sz="1400" b="1" spc="-75" dirty="0">
                <a:solidFill>
                  <a:srgbClr val="FFFFFF"/>
                </a:solidFill>
                <a:latin typeface="Open Sans"/>
                <a:cs typeface="Open Sans"/>
              </a:rPr>
              <a:t> </a:t>
            </a:r>
            <a:r>
              <a:rPr sz="1400" b="1" dirty="0">
                <a:solidFill>
                  <a:srgbClr val="FFFFFF"/>
                </a:solidFill>
                <a:latin typeface="Open Sans"/>
                <a:cs typeface="Open Sans"/>
              </a:rPr>
              <a:t>men</a:t>
            </a:r>
            <a:endParaRPr sz="1400" dirty="0">
              <a:latin typeface="Open Sans"/>
              <a:cs typeface="Open Sans"/>
            </a:endParaRPr>
          </a:p>
        </p:txBody>
      </p:sp>
      <p:grpSp>
        <p:nvGrpSpPr>
          <p:cNvPr id="25" name="object 25"/>
          <p:cNvGrpSpPr/>
          <p:nvPr/>
        </p:nvGrpSpPr>
        <p:grpSpPr>
          <a:xfrm>
            <a:off x="2474131" y="2506709"/>
            <a:ext cx="1482725" cy="1482725"/>
            <a:chOff x="2474131" y="2506709"/>
            <a:chExt cx="1482725" cy="1482725"/>
          </a:xfrm>
        </p:grpSpPr>
        <p:sp>
          <p:nvSpPr>
            <p:cNvPr id="26" name="object 26"/>
            <p:cNvSpPr/>
            <p:nvPr/>
          </p:nvSpPr>
          <p:spPr>
            <a:xfrm>
              <a:off x="2474131" y="2506709"/>
              <a:ext cx="1482725" cy="1482725"/>
            </a:xfrm>
            <a:custGeom>
              <a:avLst/>
              <a:gdLst/>
              <a:ahLst/>
              <a:cxnLst/>
              <a:rect l="l" t="t" r="r" b="b"/>
              <a:pathLst>
                <a:path w="1482725" h="1482725">
                  <a:moveTo>
                    <a:pt x="741337" y="0"/>
                  </a:moveTo>
                  <a:lnTo>
                    <a:pt x="692593" y="1576"/>
                  </a:lnTo>
                  <a:lnTo>
                    <a:pt x="644691" y="6242"/>
                  </a:lnTo>
                  <a:lnTo>
                    <a:pt x="597729" y="13899"/>
                  </a:lnTo>
                  <a:lnTo>
                    <a:pt x="551804" y="24448"/>
                  </a:lnTo>
                  <a:lnTo>
                    <a:pt x="507014" y="37794"/>
                  </a:lnTo>
                  <a:lnTo>
                    <a:pt x="463457" y="53837"/>
                  </a:lnTo>
                  <a:lnTo>
                    <a:pt x="421231" y="72481"/>
                  </a:lnTo>
                  <a:lnTo>
                    <a:pt x="380432" y="93627"/>
                  </a:lnTo>
                  <a:lnTo>
                    <a:pt x="341159" y="117178"/>
                  </a:lnTo>
                  <a:lnTo>
                    <a:pt x="303510" y="143036"/>
                  </a:lnTo>
                  <a:lnTo>
                    <a:pt x="267582" y="171104"/>
                  </a:lnTo>
                  <a:lnTo>
                    <a:pt x="233472" y="201283"/>
                  </a:lnTo>
                  <a:lnTo>
                    <a:pt x="201279" y="233477"/>
                  </a:lnTo>
                  <a:lnTo>
                    <a:pt x="171100" y="267587"/>
                  </a:lnTo>
                  <a:lnTo>
                    <a:pt x="143033" y="303515"/>
                  </a:lnTo>
                  <a:lnTo>
                    <a:pt x="117175" y="341165"/>
                  </a:lnTo>
                  <a:lnTo>
                    <a:pt x="93625" y="380438"/>
                  </a:lnTo>
                  <a:lnTo>
                    <a:pt x="72479" y="421236"/>
                  </a:lnTo>
                  <a:lnTo>
                    <a:pt x="53836" y="463463"/>
                  </a:lnTo>
                  <a:lnTo>
                    <a:pt x="37793" y="507019"/>
                  </a:lnTo>
                  <a:lnTo>
                    <a:pt x="24448" y="551808"/>
                  </a:lnTo>
                  <a:lnTo>
                    <a:pt x="13898" y="597732"/>
                  </a:lnTo>
                  <a:lnTo>
                    <a:pt x="6242" y="644694"/>
                  </a:lnTo>
                  <a:lnTo>
                    <a:pt x="1576" y="692594"/>
                  </a:lnTo>
                  <a:lnTo>
                    <a:pt x="0" y="741337"/>
                  </a:lnTo>
                  <a:lnTo>
                    <a:pt x="1576" y="790080"/>
                  </a:lnTo>
                  <a:lnTo>
                    <a:pt x="6242" y="837982"/>
                  </a:lnTo>
                  <a:lnTo>
                    <a:pt x="13898" y="884944"/>
                  </a:lnTo>
                  <a:lnTo>
                    <a:pt x="24448" y="930869"/>
                  </a:lnTo>
                  <a:lnTo>
                    <a:pt x="37793" y="975659"/>
                  </a:lnTo>
                  <a:lnTo>
                    <a:pt x="53836" y="1019216"/>
                  </a:lnTo>
                  <a:lnTo>
                    <a:pt x="72479" y="1061442"/>
                  </a:lnTo>
                  <a:lnTo>
                    <a:pt x="93625" y="1102241"/>
                  </a:lnTo>
                  <a:lnTo>
                    <a:pt x="117175" y="1141514"/>
                  </a:lnTo>
                  <a:lnTo>
                    <a:pt x="143033" y="1179163"/>
                  </a:lnTo>
                  <a:lnTo>
                    <a:pt x="171100" y="1215092"/>
                  </a:lnTo>
                  <a:lnTo>
                    <a:pt x="201279" y="1249201"/>
                  </a:lnTo>
                  <a:lnTo>
                    <a:pt x="233472" y="1281394"/>
                  </a:lnTo>
                  <a:lnTo>
                    <a:pt x="267582" y="1311573"/>
                  </a:lnTo>
                  <a:lnTo>
                    <a:pt x="303510" y="1339640"/>
                  </a:lnTo>
                  <a:lnTo>
                    <a:pt x="341159" y="1365498"/>
                  </a:lnTo>
                  <a:lnTo>
                    <a:pt x="380432" y="1389049"/>
                  </a:lnTo>
                  <a:lnTo>
                    <a:pt x="421231" y="1410194"/>
                  </a:lnTo>
                  <a:lnTo>
                    <a:pt x="463457" y="1428837"/>
                  </a:lnTo>
                  <a:lnTo>
                    <a:pt x="507014" y="1444880"/>
                  </a:lnTo>
                  <a:lnTo>
                    <a:pt x="551804" y="1458226"/>
                  </a:lnTo>
                  <a:lnTo>
                    <a:pt x="597729" y="1468775"/>
                  </a:lnTo>
                  <a:lnTo>
                    <a:pt x="644691" y="1476431"/>
                  </a:lnTo>
                  <a:lnTo>
                    <a:pt x="692593" y="1481097"/>
                  </a:lnTo>
                  <a:lnTo>
                    <a:pt x="741337" y="1482674"/>
                  </a:lnTo>
                  <a:lnTo>
                    <a:pt x="790080" y="1481097"/>
                  </a:lnTo>
                  <a:lnTo>
                    <a:pt x="837982" y="1476431"/>
                  </a:lnTo>
                  <a:lnTo>
                    <a:pt x="884944" y="1468775"/>
                  </a:lnTo>
                  <a:lnTo>
                    <a:pt x="930869" y="1458226"/>
                  </a:lnTo>
                  <a:lnTo>
                    <a:pt x="975659" y="1444880"/>
                  </a:lnTo>
                  <a:lnTo>
                    <a:pt x="1019216" y="1428837"/>
                  </a:lnTo>
                  <a:lnTo>
                    <a:pt x="1061442" y="1410194"/>
                  </a:lnTo>
                  <a:lnTo>
                    <a:pt x="1102241" y="1389049"/>
                  </a:lnTo>
                  <a:lnTo>
                    <a:pt x="1141514" y="1365498"/>
                  </a:lnTo>
                  <a:lnTo>
                    <a:pt x="1179163" y="1339640"/>
                  </a:lnTo>
                  <a:lnTo>
                    <a:pt x="1215092" y="1311573"/>
                  </a:lnTo>
                  <a:lnTo>
                    <a:pt x="1249201" y="1281394"/>
                  </a:lnTo>
                  <a:lnTo>
                    <a:pt x="1281394" y="1249201"/>
                  </a:lnTo>
                  <a:lnTo>
                    <a:pt x="1291309" y="1237996"/>
                  </a:lnTo>
                  <a:lnTo>
                    <a:pt x="741337" y="1237996"/>
                  </a:lnTo>
                  <a:lnTo>
                    <a:pt x="693505" y="1235722"/>
                  </a:lnTo>
                  <a:lnTo>
                    <a:pt x="646961" y="1229040"/>
                  </a:lnTo>
                  <a:lnTo>
                    <a:pt x="601910" y="1218159"/>
                  </a:lnTo>
                  <a:lnTo>
                    <a:pt x="558562" y="1203285"/>
                  </a:lnTo>
                  <a:lnTo>
                    <a:pt x="517125" y="1184627"/>
                  </a:lnTo>
                  <a:lnTo>
                    <a:pt x="477807" y="1162394"/>
                  </a:lnTo>
                  <a:lnTo>
                    <a:pt x="440815" y="1136792"/>
                  </a:lnTo>
                  <a:lnTo>
                    <a:pt x="406359" y="1108032"/>
                  </a:lnTo>
                  <a:lnTo>
                    <a:pt x="374646" y="1076319"/>
                  </a:lnTo>
                  <a:lnTo>
                    <a:pt x="345885" y="1041863"/>
                  </a:lnTo>
                  <a:lnTo>
                    <a:pt x="320283" y="1004872"/>
                  </a:lnTo>
                  <a:lnTo>
                    <a:pt x="298048" y="965554"/>
                  </a:lnTo>
                  <a:lnTo>
                    <a:pt x="279390" y="924116"/>
                  </a:lnTo>
                  <a:lnTo>
                    <a:pt x="264516" y="880768"/>
                  </a:lnTo>
                  <a:lnTo>
                    <a:pt x="253633" y="835716"/>
                  </a:lnTo>
                  <a:lnTo>
                    <a:pt x="246951" y="789170"/>
                  </a:lnTo>
                  <a:lnTo>
                    <a:pt x="244678" y="741337"/>
                  </a:lnTo>
                  <a:lnTo>
                    <a:pt x="246951" y="693505"/>
                  </a:lnTo>
                  <a:lnTo>
                    <a:pt x="253633" y="646961"/>
                  </a:lnTo>
                  <a:lnTo>
                    <a:pt x="264516" y="601910"/>
                  </a:lnTo>
                  <a:lnTo>
                    <a:pt x="279390" y="558562"/>
                  </a:lnTo>
                  <a:lnTo>
                    <a:pt x="298048" y="517125"/>
                  </a:lnTo>
                  <a:lnTo>
                    <a:pt x="320283" y="477807"/>
                  </a:lnTo>
                  <a:lnTo>
                    <a:pt x="345885" y="440815"/>
                  </a:lnTo>
                  <a:lnTo>
                    <a:pt x="374646" y="406359"/>
                  </a:lnTo>
                  <a:lnTo>
                    <a:pt x="406359" y="374646"/>
                  </a:lnTo>
                  <a:lnTo>
                    <a:pt x="440815" y="345885"/>
                  </a:lnTo>
                  <a:lnTo>
                    <a:pt x="477807" y="320283"/>
                  </a:lnTo>
                  <a:lnTo>
                    <a:pt x="517125" y="298048"/>
                  </a:lnTo>
                  <a:lnTo>
                    <a:pt x="558562" y="279390"/>
                  </a:lnTo>
                  <a:lnTo>
                    <a:pt x="601910" y="264516"/>
                  </a:lnTo>
                  <a:lnTo>
                    <a:pt x="646961" y="253633"/>
                  </a:lnTo>
                  <a:lnTo>
                    <a:pt x="693505" y="246951"/>
                  </a:lnTo>
                  <a:lnTo>
                    <a:pt x="741337" y="244678"/>
                  </a:lnTo>
                  <a:lnTo>
                    <a:pt x="1291304" y="244678"/>
                  </a:lnTo>
                  <a:lnTo>
                    <a:pt x="1281394" y="233477"/>
                  </a:lnTo>
                  <a:lnTo>
                    <a:pt x="1249201" y="201283"/>
                  </a:lnTo>
                  <a:lnTo>
                    <a:pt x="1215092" y="171104"/>
                  </a:lnTo>
                  <a:lnTo>
                    <a:pt x="1179163" y="143036"/>
                  </a:lnTo>
                  <a:lnTo>
                    <a:pt x="1141514" y="117178"/>
                  </a:lnTo>
                  <a:lnTo>
                    <a:pt x="1102241" y="93627"/>
                  </a:lnTo>
                  <a:lnTo>
                    <a:pt x="1061442" y="72481"/>
                  </a:lnTo>
                  <a:lnTo>
                    <a:pt x="1019216" y="53837"/>
                  </a:lnTo>
                  <a:lnTo>
                    <a:pt x="975659" y="37794"/>
                  </a:lnTo>
                  <a:lnTo>
                    <a:pt x="930869" y="24448"/>
                  </a:lnTo>
                  <a:lnTo>
                    <a:pt x="884944" y="13899"/>
                  </a:lnTo>
                  <a:lnTo>
                    <a:pt x="837982" y="6242"/>
                  </a:lnTo>
                  <a:lnTo>
                    <a:pt x="790080" y="1576"/>
                  </a:lnTo>
                  <a:lnTo>
                    <a:pt x="741337" y="0"/>
                  </a:lnTo>
                  <a:close/>
                </a:path>
                <a:path w="1482725" h="1482725">
                  <a:moveTo>
                    <a:pt x="1291304" y="244678"/>
                  </a:moveTo>
                  <a:lnTo>
                    <a:pt x="741337" y="244678"/>
                  </a:lnTo>
                  <a:lnTo>
                    <a:pt x="789168" y="246951"/>
                  </a:lnTo>
                  <a:lnTo>
                    <a:pt x="835713" y="253633"/>
                  </a:lnTo>
                  <a:lnTo>
                    <a:pt x="880763" y="264516"/>
                  </a:lnTo>
                  <a:lnTo>
                    <a:pt x="924111" y="279390"/>
                  </a:lnTo>
                  <a:lnTo>
                    <a:pt x="965548" y="298048"/>
                  </a:lnTo>
                  <a:lnTo>
                    <a:pt x="1004867" y="320283"/>
                  </a:lnTo>
                  <a:lnTo>
                    <a:pt x="1041858" y="345885"/>
                  </a:lnTo>
                  <a:lnTo>
                    <a:pt x="1076314" y="374646"/>
                  </a:lnTo>
                  <a:lnTo>
                    <a:pt x="1108027" y="406359"/>
                  </a:lnTo>
                  <a:lnTo>
                    <a:pt x="1136789" y="440815"/>
                  </a:lnTo>
                  <a:lnTo>
                    <a:pt x="1162391" y="477807"/>
                  </a:lnTo>
                  <a:lnTo>
                    <a:pt x="1184625" y="517125"/>
                  </a:lnTo>
                  <a:lnTo>
                    <a:pt x="1203283" y="558562"/>
                  </a:lnTo>
                  <a:lnTo>
                    <a:pt x="1218158" y="601910"/>
                  </a:lnTo>
                  <a:lnTo>
                    <a:pt x="1229040" y="646961"/>
                  </a:lnTo>
                  <a:lnTo>
                    <a:pt x="1235722" y="693505"/>
                  </a:lnTo>
                  <a:lnTo>
                    <a:pt x="1237995" y="741337"/>
                  </a:lnTo>
                  <a:lnTo>
                    <a:pt x="1235722" y="789170"/>
                  </a:lnTo>
                  <a:lnTo>
                    <a:pt x="1229040" y="835716"/>
                  </a:lnTo>
                  <a:lnTo>
                    <a:pt x="1218158" y="880768"/>
                  </a:lnTo>
                  <a:lnTo>
                    <a:pt x="1203283" y="924116"/>
                  </a:lnTo>
                  <a:lnTo>
                    <a:pt x="1184625" y="965554"/>
                  </a:lnTo>
                  <a:lnTo>
                    <a:pt x="1162391" y="1004872"/>
                  </a:lnTo>
                  <a:lnTo>
                    <a:pt x="1136789" y="1041863"/>
                  </a:lnTo>
                  <a:lnTo>
                    <a:pt x="1108027" y="1076319"/>
                  </a:lnTo>
                  <a:lnTo>
                    <a:pt x="1076314" y="1108032"/>
                  </a:lnTo>
                  <a:lnTo>
                    <a:pt x="1041858" y="1136792"/>
                  </a:lnTo>
                  <a:lnTo>
                    <a:pt x="1004867" y="1162394"/>
                  </a:lnTo>
                  <a:lnTo>
                    <a:pt x="965548" y="1184627"/>
                  </a:lnTo>
                  <a:lnTo>
                    <a:pt x="924111" y="1203285"/>
                  </a:lnTo>
                  <a:lnTo>
                    <a:pt x="880763" y="1218159"/>
                  </a:lnTo>
                  <a:lnTo>
                    <a:pt x="835713" y="1229040"/>
                  </a:lnTo>
                  <a:lnTo>
                    <a:pt x="789168" y="1235722"/>
                  </a:lnTo>
                  <a:lnTo>
                    <a:pt x="741337" y="1237996"/>
                  </a:lnTo>
                  <a:lnTo>
                    <a:pt x="1291309" y="1237996"/>
                  </a:lnTo>
                  <a:lnTo>
                    <a:pt x="1339640" y="1179163"/>
                  </a:lnTo>
                  <a:lnTo>
                    <a:pt x="1365498" y="1141514"/>
                  </a:lnTo>
                  <a:lnTo>
                    <a:pt x="1389049" y="1102241"/>
                  </a:lnTo>
                  <a:lnTo>
                    <a:pt x="1410194" y="1061442"/>
                  </a:lnTo>
                  <a:lnTo>
                    <a:pt x="1428837" y="1019216"/>
                  </a:lnTo>
                  <a:lnTo>
                    <a:pt x="1444880" y="975659"/>
                  </a:lnTo>
                  <a:lnTo>
                    <a:pt x="1458226" y="930869"/>
                  </a:lnTo>
                  <a:lnTo>
                    <a:pt x="1468775" y="884944"/>
                  </a:lnTo>
                  <a:lnTo>
                    <a:pt x="1476431" y="837982"/>
                  </a:lnTo>
                  <a:lnTo>
                    <a:pt x="1481097" y="790080"/>
                  </a:lnTo>
                  <a:lnTo>
                    <a:pt x="1482674" y="741337"/>
                  </a:lnTo>
                  <a:lnTo>
                    <a:pt x="1481097" y="692594"/>
                  </a:lnTo>
                  <a:lnTo>
                    <a:pt x="1476431" y="644694"/>
                  </a:lnTo>
                  <a:lnTo>
                    <a:pt x="1468775" y="597732"/>
                  </a:lnTo>
                  <a:lnTo>
                    <a:pt x="1458226" y="551808"/>
                  </a:lnTo>
                  <a:lnTo>
                    <a:pt x="1444880" y="507019"/>
                  </a:lnTo>
                  <a:lnTo>
                    <a:pt x="1428837" y="463463"/>
                  </a:lnTo>
                  <a:lnTo>
                    <a:pt x="1410194" y="421236"/>
                  </a:lnTo>
                  <a:lnTo>
                    <a:pt x="1389049" y="380438"/>
                  </a:lnTo>
                  <a:lnTo>
                    <a:pt x="1365498" y="341165"/>
                  </a:lnTo>
                  <a:lnTo>
                    <a:pt x="1339640" y="303515"/>
                  </a:lnTo>
                  <a:lnTo>
                    <a:pt x="1311573" y="267587"/>
                  </a:lnTo>
                  <a:lnTo>
                    <a:pt x="1291304" y="244678"/>
                  </a:lnTo>
                  <a:close/>
                </a:path>
              </a:pathLst>
            </a:custGeom>
            <a:solidFill>
              <a:srgbClr val="FFFFFF"/>
            </a:solidFill>
          </p:spPr>
          <p:txBody>
            <a:bodyPr wrap="square" lIns="0" tIns="0" rIns="0" bIns="0" rtlCol="0"/>
            <a:lstStyle/>
            <a:p>
              <a:endParaRPr dirty="0"/>
            </a:p>
          </p:txBody>
        </p:sp>
        <p:sp>
          <p:nvSpPr>
            <p:cNvPr id="27" name="object 27"/>
            <p:cNvSpPr/>
            <p:nvPr/>
          </p:nvSpPr>
          <p:spPr>
            <a:xfrm>
              <a:off x="2497297" y="2506723"/>
              <a:ext cx="1459865" cy="1482725"/>
            </a:xfrm>
            <a:custGeom>
              <a:avLst/>
              <a:gdLst/>
              <a:ahLst/>
              <a:cxnLst/>
              <a:rect l="l" t="t" r="r" b="b"/>
              <a:pathLst>
                <a:path w="1459864" h="1482725">
                  <a:moveTo>
                    <a:pt x="718680" y="0"/>
                  </a:moveTo>
                  <a:lnTo>
                    <a:pt x="718680" y="244678"/>
                  </a:lnTo>
                  <a:lnTo>
                    <a:pt x="766470" y="246996"/>
                  </a:lnTo>
                  <a:lnTo>
                    <a:pt x="812974" y="253716"/>
                  </a:lnTo>
                  <a:lnTo>
                    <a:pt x="857982" y="264628"/>
                  </a:lnTo>
                  <a:lnTo>
                    <a:pt x="901289" y="279525"/>
                  </a:lnTo>
                  <a:lnTo>
                    <a:pt x="942685" y="298199"/>
                  </a:lnTo>
                  <a:lnTo>
                    <a:pt x="981963" y="320443"/>
                  </a:lnTo>
                  <a:lnTo>
                    <a:pt x="1018916" y="346049"/>
                  </a:lnTo>
                  <a:lnTo>
                    <a:pt x="1053335" y="374809"/>
                  </a:lnTo>
                  <a:lnTo>
                    <a:pt x="1085013" y="406516"/>
                  </a:lnTo>
                  <a:lnTo>
                    <a:pt x="1113743" y="440961"/>
                  </a:lnTo>
                  <a:lnTo>
                    <a:pt x="1139316" y="477938"/>
                  </a:lnTo>
                  <a:lnTo>
                    <a:pt x="1161524" y="517239"/>
                  </a:lnTo>
                  <a:lnTo>
                    <a:pt x="1180161" y="558655"/>
                  </a:lnTo>
                  <a:lnTo>
                    <a:pt x="1195017" y="601979"/>
                  </a:lnTo>
                  <a:lnTo>
                    <a:pt x="1205886" y="647004"/>
                  </a:lnTo>
                  <a:lnTo>
                    <a:pt x="1212560" y="693521"/>
                  </a:lnTo>
                  <a:lnTo>
                    <a:pt x="1214831" y="741324"/>
                  </a:lnTo>
                  <a:lnTo>
                    <a:pt x="1212557" y="789155"/>
                  </a:lnTo>
                  <a:lnTo>
                    <a:pt x="1205875" y="835700"/>
                  </a:lnTo>
                  <a:lnTo>
                    <a:pt x="1194993" y="880750"/>
                  </a:lnTo>
                  <a:lnTo>
                    <a:pt x="1180118" y="924098"/>
                  </a:lnTo>
                  <a:lnTo>
                    <a:pt x="1161460" y="965536"/>
                  </a:lnTo>
                  <a:lnTo>
                    <a:pt x="1139226" y="1004854"/>
                  </a:lnTo>
                  <a:lnTo>
                    <a:pt x="1113624" y="1041845"/>
                  </a:lnTo>
                  <a:lnTo>
                    <a:pt x="1084862" y="1076301"/>
                  </a:lnTo>
                  <a:lnTo>
                    <a:pt x="1053149" y="1108014"/>
                  </a:lnTo>
                  <a:lnTo>
                    <a:pt x="1018693" y="1136776"/>
                  </a:lnTo>
                  <a:lnTo>
                    <a:pt x="981702" y="1162378"/>
                  </a:lnTo>
                  <a:lnTo>
                    <a:pt x="942383" y="1184612"/>
                  </a:lnTo>
                  <a:lnTo>
                    <a:pt x="900946" y="1203271"/>
                  </a:lnTo>
                  <a:lnTo>
                    <a:pt x="857598" y="1218145"/>
                  </a:lnTo>
                  <a:lnTo>
                    <a:pt x="812548" y="1229027"/>
                  </a:lnTo>
                  <a:lnTo>
                    <a:pt x="766003" y="1235709"/>
                  </a:lnTo>
                  <a:lnTo>
                    <a:pt x="718172" y="1237983"/>
                  </a:lnTo>
                  <a:lnTo>
                    <a:pt x="669148" y="1235594"/>
                  </a:lnTo>
                  <a:lnTo>
                    <a:pt x="621482" y="1228576"/>
                  </a:lnTo>
                  <a:lnTo>
                    <a:pt x="575399" y="1217155"/>
                  </a:lnTo>
                  <a:lnTo>
                    <a:pt x="531121" y="1201554"/>
                  </a:lnTo>
                  <a:lnTo>
                    <a:pt x="488875" y="1181997"/>
                  </a:lnTo>
                  <a:lnTo>
                    <a:pt x="448884" y="1158709"/>
                  </a:lnTo>
                  <a:lnTo>
                    <a:pt x="411372" y="1131914"/>
                  </a:lnTo>
                  <a:lnTo>
                    <a:pt x="376563" y="1101836"/>
                  </a:lnTo>
                  <a:lnTo>
                    <a:pt x="344682" y="1068701"/>
                  </a:lnTo>
                  <a:lnTo>
                    <a:pt x="315954" y="1032731"/>
                  </a:lnTo>
                  <a:lnTo>
                    <a:pt x="290601" y="994151"/>
                  </a:lnTo>
                  <a:lnTo>
                    <a:pt x="268850" y="953186"/>
                  </a:lnTo>
                  <a:lnTo>
                    <a:pt x="250923" y="910060"/>
                  </a:lnTo>
                  <a:lnTo>
                    <a:pt x="237045" y="864997"/>
                  </a:lnTo>
                  <a:lnTo>
                    <a:pt x="0" y="925855"/>
                  </a:lnTo>
                  <a:lnTo>
                    <a:pt x="13119" y="971007"/>
                  </a:lnTo>
                  <a:lnTo>
                    <a:pt x="28975" y="1014923"/>
                  </a:lnTo>
                  <a:lnTo>
                    <a:pt x="47467" y="1057505"/>
                  </a:lnTo>
                  <a:lnTo>
                    <a:pt x="68498" y="1098653"/>
                  </a:lnTo>
                  <a:lnTo>
                    <a:pt x="91967" y="1138268"/>
                  </a:lnTo>
                  <a:lnTo>
                    <a:pt x="117775" y="1176251"/>
                  </a:lnTo>
                  <a:lnTo>
                    <a:pt x="145823" y="1212503"/>
                  </a:lnTo>
                  <a:lnTo>
                    <a:pt x="176013" y="1246924"/>
                  </a:lnTo>
                  <a:lnTo>
                    <a:pt x="208244" y="1279415"/>
                  </a:lnTo>
                  <a:lnTo>
                    <a:pt x="242418" y="1309877"/>
                  </a:lnTo>
                  <a:lnTo>
                    <a:pt x="278435" y="1338210"/>
                  </a:lnTo>
                  <a:lnTo>
                    <a:pt x="316196" y="1364317"/>
                  </a:lnTo>
                  <a:lnTo>
                    <a:pt x="355602" y="1388096"/>
                  </a:lnTo>
                  <a:lnTo>
                    <a:pt x="396555" y="1409449"/>
                  </a:lnTo>
                  <a:lnTo>
                    <a:pt x="438954" y="1428277"/>
                  </a:lnTo>
                  <a:lnTo>
                    <a:pt x="482700" y="1444481"/>
                  </a:lnTo>
                  <a:lnTo>
                    <a:pt x="527694" y="1457961"/>
                  </a:lnTo>
                  <a:lnTo>
                    <a:pt x="573838" y="1468619"/>
                  </a:lnTo>
                  <a:lnTo>
                    <a:pt x="621032" y="1476354"/>
                  </a:lnTo>
                  <a:lnTo>
                    <a:pt x="669176" y="1481068"/>
                  </a:lnTo>
                  <a:lnTo>
                    <a:pt x="718172" y="1482661"/>
                  </a:lnTo>
                  <a:lnTo>
                    <a:pt x="766916" y="1481084"/>
                  </a:lnTo>
                  <a:lnTo>
                    <a:pt x="814817" y="1476419"/>
                  </a:lnTo>
                  <a:lnTo>
                    <a:pt x="861780" y="1468762"/>
                  </a:lnTo>
                  <a:lnTo>
                    <a:pt x="907704" y="1458213"/>
                  </a:lnTo>
                  <a:lnTo>
                    <a:pt x="952494" y="1444868"/>
                  </a:lnTo>
                  <a:lnTo>
                    <a:pt x="996051" y="1428825"/>
                  </a:lnTo>
                  <a:lnTo>
                    <a:pt x="1038278" y="1410182"/>
                  </a:lnTo>
                  <a:lnTo>
                    <a:pt x="1079076" y="1389036"/>
                  </a:lnTo>
                  <a:lnTo>
                    <a:pt x="1118349" y="1365485"/>
                  </a:lnTo>
                  <a:lnTo>
                    <a:pt x="1155999" y="1339628"/>
                  </a:lnTo>
                  <a:lnTo>
                    <a:pt x="1191927" y="1311561"/>
                  </a:lnTo>
                  <a:lnTo>
                    <a:pt x="1226036" y="1281382"/>
                  </a:lnTo>
                  <a:lnTo>
                    <a:pt x="1258229" y="1249188"/>
                  </a:lnTo>
                  <a:lnTo>
                    <a:pt x="1288408" y="1215079"/>
                  </a:lnTo>
                  <a:lnTo>
                    <a:pt x="1316476" y="1179151"/>
                  </a:lnTo>
                  <a:lnTo>
                    <a:pt x="1342333" y="1141501"/>
                  </a:lnTo>
                  <a:lnTo>
                    <a:pt x="1365884" y="1102228"/>
                  </a:lnTo>
                  <a:lnTo>
                    <a:pt x="1387029" y="1061430"/>
                  </a:lnTo>
                  <a:lnTo>
                    <a:pt x="1405673" y="1019203"/>
                  </a:lnTo>
                  <a:lnTo>
                    <a:pt x="1421716" y="975646"/>
                  </a:lnTo>
                  <a:lnTo>
                    <a:pt x="1435061" y="930856"/>
                  </a:lnTo>
                  <a:lnTo>
                    <a:pt x="1445610" y="884932"/>
                  </a:lnTo>
                  <a:lnTo>
                    <a:pt x="1453267" y="837969"/>
                  </a:lnTo>
                  <a:lnTo>
                    <a:pt x="1457932" y="790068"/>
                  </a:lnTo>
                  <a:lnTo>
                    <a:pt x="1459509" y="741324"/>
                  </a:lnTo>
                  <a:lnTo>
                    <a:pt x="1457933" y="692601"/>
                  </a:lnTo>
                  <a:lnTo>
                    <a:pt x="1453272" y="644720"/>
                  </a:lnTo>
                  <a:lnTo>
                    <a:pt x="1445621" y="597777"/>
                  </a:lnTo>
                  <a:lnTo>
                    <a:pt x="1435080" y="551871"/>
                  </a:lnTo>
                  <a:lnTo>
                    <a:pt x="1421745" y="507098"/>
                  </a:lnTo>
                  <a:lnTo>
                    <a:pt x="1405715" y="463557"/>
                  </a:lnTo>
                  <a:lnTo>
                    <a:pt x="1387086" y="421345"/>
                  </a:lnTo>
                  <a:lnTo>
                    <a:pt x="1365956" y="380560"/>
                  </a:lnTo>
                  <a:lnTo>
                    <a:pt x="1342423" y="341299"/>
                  </a:lnTo>
                  <a:lnTo>
                    <a:pt x="1316585" y="303659"/>
                  </a:lnTo>
                  <a:lnTo>
                    <a:pt x="1288538" y="267739"/>
                  </a:lnTo>
                  <a:lnTo>
                    <a:pt x="1258382" y="233635"/>
                  </a:lnTo>
                  <a:lnTo>
                    <a:pt x="1226212" y="201446"/>
                  </a:lnTo>
                  <a:lnTo>
                    <a:pt x="1192126" y="171268"/>
                  </a:lnTo>
                  <a:lnTo>
                    <a:pt x="1156223" y="143200"/>
                  </a:lnTo>
                  <a:lnTo>
                    <a:pt x="1118600" y="117339"/>
                  </a:lnTo>
                  <a:lnTo>
                    <a:pt x="1079354" y="93783"/>
                  </a:lnTo>
                  <a:lnTo>
                    <a:pt x="1038583" y="72628"/>
                  </a:lnTo>
                  <a:lnTo>
                    <a:pt x="996385" y="53973"/>
                  </a:lnTo>
                  <a:lnTo>
                    <a:pt x="952857" y="37916"/>
                  </a:lnTo>
                  <a:lnTo>
                    <a:pt x="908096" y="24553"/>
                  </a:lnTo>
                  <a:lnTo>
                    <a:pt x="862200" y="13982"/>
                  </a:lnTo>
                  <a:lnTo>
                    <a:pt x="815267" y="6301"/>
                  </a:lnTo>
                  <a:lnTo>
                    <a:pt x="767395" y="1608"/>
                  </a:lnTo>
                  <a:lnTo>
                    <a:pt x="718680" y="0"/>
                  </a:lnTo>
                  <a:close/>
                </a:path>
              </a:pathLst>
            </a:custGeom>
            <a:solidFill>
              <a:srgbClr val="559DB5"/>
            </a:solidFill>
          </p:spPr>
          <p:txBody>
            <a:bodyPr wrap="square" lIns="0" tIns="0" rIns="0" bIns="0" rtlCol="0"/>
            <a:lstStyle/>
            <a:p>
              <a:endParaRPr dirty="0"/>
            </a:p>
          </p:txBody>
        </p:sp>
        <p:sp>
          <p:nvSpPr>
            <p:cNvPr id="28" name="object 28"/>
            <p:cNvSpPr/>
            <p:nvPr/>
          </p:nvSpPr>
          <p:spPr>
            <a:xfrm>
              <a:off x="2896285" y="3104187"/>
              <a:ext cx="638810" cy="288290"/>
            </a:xfrm>
            <a:custGeom>
              <a:avLst/>
              <a:gdLst/>
              <a:ahLst/>
              <a:cxnLst/>
              <a:rect l="l" t="t" r="r" b="b"/>
              <a:pathLst>
                <a:path w="638810" h="288289">
                  <a:moveTo>
                    <a:pt x="196265" y="16103"/>
                  </a:moveTo>
                  <a:lnTo>
                    <a:pt x="0" y="16103"/>
                  </a:lnTo>
                  <a:lnTo>
                    <a:pt x="0" y="76936"/>
                  </a:lnTo>
                  <a:lnTo>
                    <a:pt x="117754" y="76936"/>
                  </a:lnTo>
                  <a:lnTo>
                    <a:pt x="24371" y="287718"/>
                  </a:lnTo>
                  <a:lnTo>
                    <a:pt x="100456" y="287718"/>
                  </a:lnTo>
                  <a:lnTo>
                    <a:pt x="196265" y="59448"/>
                  </a:lnTo>
                  <a:lnTo>
                    <a:pt x="196265" y="16103"/>
                  </a:lnTo>
                  <a:close/>
                </a:path>
                <a:path w="638810" h="288289">
                  <a:moveTo>
                    <a:pt x="383971" y="95732"/>
                  </a:moveTo>
                  <a:lnTo>
                    <a:pt x="310489" y="95732"/>
                  </a:lnTo>
                  <a:lnTo>
                    <a:pt x="309371" y="287718"/>
                  </a:lnTo>
                  <a:lnTo>
                    <a:pt x="383971" y="287718"/>
                  </a:lnTo>
                  <a:lnTo>
                    <a:pt x="383971" y="95732"/>
                  </a:lnTo>
                  <a:close/>
                </a:path>
                <a:path w="638810" h="288289">
                  <a:moveTo>
                    <a:pt x="383971" y="15735"/>
                  </a:moveTo>
                  <a:lnTo>
                    <a:pt x="317741" y="15735"/>
                  </a:lnTo>
                  <a:lnTo>
                    <a:pt x="224358" y="91821"/>
                  </a:lnTo>
                  <a:lnTo>
                    <a:pt x="262496" y="138709"/>
                  </a:lnTo>
                  <a:lnTo>
                    <a:pt x="293369" y="113220"/>
                  </a:lnTo>
                  <a:lnTo>
                    <a:pt x="300189" y="107137"/>
                  </a:lnTo>
                  <a:lnTo>
                    <a:pt x="305904" y="101307"/>
                  </a:lnTo>
                  <a:lnTo>
                    <a:pt x="310489" y="95732"/>
                  </a:lnTo>
                  <a:lnTo>
                    <a:pt x="383971" y="95732"/>
                  </a:lnTo>
                  <a:lnTo>
                    <a:pt x="383971" y="15735"/>
                  </a:lnTo>
                  <a:close/>
                </a:path>
                <a:path w="638810" h="288289">
                  <a:moveTo>
                    <a:pt x="597039" y="63119"/>
                  </a:moveTo>
                  <a:lnTo>
                    <a:pt x="562569" y="83088"/>
                  </a:lnTo>
                  <a:lnTo>
                    <a:pt x="556590" y="112687"/>
                  </a:lnTo>
                  <a:lnTo>
                    <a:pt x="557271" y="123547"/>
                  </a:lnTo>
                  <a:lnTo>
                    <a:pt x="580324" y="159205"/>
                  </a:lnTo>
                  <a:lnTo>
                    <a:pt x="597039" y="162585"/>
                  </a:lnTo>
                  <a:lnTo>
                    <a:pt x="606355" y="161768"/>
                  </a:lnTo>
                  <a:lnTo>
                    <a:pt x="634526" y="136664"/>
                  </a:lnTo>
                  <a:lnTo>
                    <a:pt x="594728" y="136664"/>
                  </a:lnTo>
                  <a:lnTo>
                    <a:pt x="592670" y="134810"/>
                  </a:lnTo>
                  <a:lnTo>
                    <a:pt x="589927" y="127444"/>
                  </a:lnTo>
                  <a:lnTo>
                    <a:pt x="589241" y="121437"/>
                  </a:lnTo>
                  <a:lnTo>
                    <a:pt x="589241" y="104952"/>
                  </a:lnTo>
                  <a:lnTo>
                    <a:pt x="589902" y="98983"/>
                  </a:lnTo>
                  <a:lnTo>
                    <a:pt x="592582" y="91465"/>
                  </a:lnTo>
                  <a:lnTo>
                    <a:pt x="594664" y="89585"/>
                  </a:lnTo>
                  <a:lnTo>
                    <a:pt x="634500" y="89585"/>
                  </a:lnTo>
                  <a:lnTo>
                    <a:pt x="632086" y="83731"/>
                  </a:lnTo>
                  <a:lnTo>
                    <a:pt x="627202" y="76466"/>
                  </a:lnTo>
                  <a:lnTo>
                    <a:pt x="621124" y="70630"/>
                  </a:lnTo>
                  <a:lnTo>
                    <a:pt x="614073" y="66459"/>
                  </a:lnTo>
                  <a:lnTo>
                    <a:pt x="606045" y="63954"/>
                  </a:lnTo>
                  <a:lnTo>
                    <a:pt x="597039" y="63119"/>
                  </a:lnTo>
                  <a:close/>
                </a:path>
                <a:path w="638810" h="288289">
                  <a:moveTo>
                    <a:pt x="596823" y="2273"/>
                  </a:moveTo>
                  <a:lnTo>
                    <a:pt x="564616" y="2273"/>
                  </a:lnTo>
                  <a:lnTo>
                    <a:pt x="476656" y="160845"/>
                  </a:lnTo>
                  <a:lnTo>
                    <a:pt x="508863" y="160845"/>
                  </a:lnTo>
                  <a:lnTo>
                    <a:pt x="596823" y="2273"/>
                  </a:lnTo>
                  <a:close/>
                </a:path>
                <a:path w="638810" h="288289">
                  <a:moveTo>
                    <a:pt x="634500" y="89585"/>
                  </a:moveTo>
                  <a:lnTo>
                    <a:pt x="600583" y="89585"/>
                  </a:lnTo>
                  <a:lnTo>
                    <a:pt x="602741" y="91706"/>
                  </a:lnTo>
                  <a:lnTo>
                    <a:pt x="605129" y="100164"/>
                  </a:lnTo>
                  <a:lnTo>
                    <a:pt x="605628" y="104952"/>
                  </a:lnTo>
                  <a:lnTo>
                    <a:pt x="605614" y="121437"/>
                  </a:lnTo>
                  <a:lnTo>
                    <a:pt x="605129" y="126085"/>
                  </a:lnTo>
                  <a:lnTo>
                    <a:pt x="602741" y="134543"/>
                  </a:lnTo>
                  <a:lnTo>
                    <a:pt x="600583" y="136664"/>
                  </a:lnTo>
                  <a:lnTo>
                    <a:pt x="634526" y="136664"/>
                  </a:lnTo>
                  <a:lnTo>
                    <a:pt x="635668" y="133773"/>
                  </a:lnTo>
                  <a:lnTo>
                    <a:pt x="637691" y="123897"/>
                  </a:lnTo>
                  <a:lnTo>
                    <a:pt x="638365" y="112687"/>
                  </a:lnTo>
                  <a:lnTo>
                    <a:pt x="637667" y="101843"/>
                  </a:lnTo>
                  <a:lnTo>
                    <a:pt x="635580" y="92217"/>
                  </a:lnTo>
                  <a:lnTo>
                    <a:pt x="634500" y="89585"/>
                  </a:lnTo>
                  <a:close/>
                </a:path>
                <a:path w="638810" h="288289">
                  <a:moveTo>
                    <a:pt x="476440" y="0"/>
                  </a:moveTo>
                  <a:lnTo>
                    <a:pt x="441959" y="19967"/>
                  </a:lnTo>
                  <a:lnTo>
                    <a:pt x="435991" y="49568"/>
                  </a:lnTo>
                  <a:lnTo>
                    <a:pt x="436672" y="60471"/>
                  </a:lnTo>
                  <a:lnTo>
                    <a:pt x="459725" y="96189"/>
                  </a:lnTo>
                  <a:lnTo>
                    <a:pt x="476440" y="99568"/>
                  </a:lnTo>
                  <a:lnTo>
                    <a:pt x="485796" y="98751"/>
                  </a:lnTo>
                  <a:lnTo>
                    <a:pt x="513982" y="73533"/>
                  </a:lnTo>
                  <a:lnTo>
                    <a:pt x="474129" y="73533"/>
                  </a:lnTo>
                  <a:lnTo>
                    <a:pt x="472059" y="71691"/>
                  </a:lnTo>
                  <a:lnTo>
                    <a:pt x="469386" y="64503"/>
                  </a:lnTo>
                  <a:lnTo>
                    <a:pt x="469271" y="63923"/>
                  </a:lnTo>
                  <a:lnTo>
                    <a:pt x="468645" y="58458"/>
                  </a:lnTo>
                  <a:lnTo>
                    <a:pt x="468647" y="41681"/>
                  </a:lnTo>
                  <a:lnTo>
                    <a:pt x="469303" y="35864"/>
                  </a:lnTo>
                  <a:lnTo>
                    <a:pt x="471930" y="28457"/>
                  </a:lnTo>
                  <a:lnTo>
                    <a:pt x="472012" y="28308"/>
                  </a:lnTo>
                  <a:lnTo>
                    <a:pt x="474052" y="26466"/>
                  </a:lnTo>
                  <a:lnTo>
                    <a:pt x="513893" y="26466"/>
                  </a:lnTo>
                  <a:lnTo>
                    <a:pt x="511476" y="20612"/>
                  </a:lnTo>
                  <a:lnTo>
                    <a:pt x="506590" y="13347"/>
                  </a:lnTo>
                  <a:lnTo>
                    <a:pt x="500518" y="7506"/>
                  </a:lnTo>
                  <a:lnTo>
                    <a:pt x="493468" y="3335"/>
                  </a:lnTo>
                  <a:lnTo>
                    <a:pt x="485441" y="833"/>
                  </a:lnTo>
                  <a:lnTo>
                    <a:pt x="476440" y="0"/>
                  </a:lnTo>
                  <a:close/>
                </a:path>
                <a:path w="638810" h="288289">
                  <a:moveTo>
                    <a:pt x="513893" y="26466"/>
                  </a:moveTo>
                  <a:lnTo>
                    <a:pt x="479615" y="26466"/>
                  </a:lnTo>
                  <a:lnTo>
                    <a:pt x="481660" y="28308"/>
                  </a:lnTo>
                  <a:lnTo>
                    <a:pt x="484339" y="35687"/>
                  </a:lnTo>
                  <a:lnTo>
                    <a:pt x="485013" y="41681"/>
                  </a:lnTo>
                  <a:lnTo>
                    <a:pt x="485013" y="58458"/>
                  </a:lnTo>
                  <a:lnTo>
                    <a:pt x="484339" y="64503"/>
                  </a:lnTo>
                  <a:lnTo>
                    <a:pt x="481660" y="71729"/>
                  </a:lnTo>
                  <a:lnTo>
                    <a:pt x="479615" y="73533"/>
                  </a:lnTo>
                  <a:lnTo>
                    <a:pt x="513982" y="73533"/>
                  </a:lnTo>
                  <a:lnTo>
                    <a:pt x="515080" y="70734"/>
                  </a:lnTo>
                  <a:lnTo>
                    <a:pt x="517094" y="60826"/>
                  </a:lnTo>
                  <a:lnTo>
                    <a:pt x="517766" y="49568"/>
                  </a:lnTo>
                  <a:lnTo>
                    <a:pt x="517066" y="38724"/>
                  </a:lnTo>
                  <a:lnTo>
                    <a:pt x="514969" y="29071"/>
                  </a:lnTo>
                  <a:lnTo>
                    <a:pt x="513893" y="26466"/>
                  </a:lnTo>
                  <a:close/>
                </a:path>
              </a:pathLst>
            </a:custGeom>
            <a:solidFill>
              <a:srgbClr val="FFFFFF"/>
            </a:solidFill>
          </p:spPr>
          <p:txBody>
            <a:bodyPr wrap="square" lIns="0" tIns="0" rIns="0" bIns="0" rtlCol="0"/>
            <a:lstStyle/>
            <a:p>
              <a:endParaRPr dirty="0"/>
            </a:p>
          </p:txBody>
        </p:sp>
      </p:grpSp>
      <p:sp>
        <p:nvSpPr>
          <p:cNvPr id="29" name="object 29"/>
          <p:cNvSpPr txBox="1"/>
          <p:nvPr/>
        </p:nvSpPr>
        <p:spPr>
          <a:xfrm>
            <a:off x="1507927" y="1692754"/>
            <a:ext cx="6108700" cy="512000"/>
          </a:xfrm>
          <a:prstGeom prst="rect">
            <a:avLst/>
          </a:prstGeom>
        </p:spPr>
        <p:txBody>
          <a:bodyPr vert="horz" wrap="square" lIns="0" tIns="12700" rIns="0" bIns="0" rtlCol="0">
            <a:spAutoFit/>
          </a:bodyPr>
          <a:lstStyle/>
          <a:p>
            <a:pPr marL="594360" marR="5080" algn="ctr">
              <a:lnSpc>
                <a:spcPct val="111100"/>
              </a:lnSpc>
              <a:spcBef>
                <a:spcPts val="100"/>
              </a:spcBef>
            </a:pPr>
            <a:r>
              <a:rPr sz="1500" b="1" spc="-25" dirty="0">
                <a:solidFill>
                  <a:srgbClr val="569DB5"/>
                </a:solidFill>
                <a:latin typeface="OpenSans-Extrabold"/>
                <a:cs typeface="OpenSans-Extrabold"/>
              </a:rPr>
              <a:t>More</a:t>
            </a:r>
            <a:r>
              <a:rPr sz="1500" b="1" spc="-60" dirty="0">
                <a:solidFill>
                  <a:srgbClr val="569DB5"/>
                </a:solidFill>
                <a:latin typeface="OpenSans-Extrabold"/>
                <a:cs typeface="OpenSans-Extrabold"/>
              </a:rPr>
              <a:t> </a:t>
            </a:r>
            <a:r>
              <a:rPr sz="1500" b="1" spc="-25" dirty="0">
                <a:solidFill>
                  <a:srgbClr val="569DB5"/>
                </a:solidFill>
                <a:latin typeface="OpenSans-Extrabold"/>
                <a:cs typeface="OpenSans-Extrabold"/>
              </a:rPr>
              <a:t>than</a:t>
            </a:r>
            <a:r>
              <a:rPr sz="1500" b="1" spc="-60" dirty="0">
                <a:solidFill>
                  <a:srgbClr val="569DB5"/>
                </a:solidFill>
                <a:latin typeface="OpenSans-Extrabold"/>
                <a:cs typeface="OpenSans-Extrabold"/>
              </a:rPr>
              <a:t> </a:t>
            </a:r>
            <a:r>
              <a:rPr sz="1500" b="1" spc="-25" dirty="0">
                <a:solidFill>
                  <a:srgbClr val="569DB5"/>
                </a:solidFill>
                <a:latin typeface="OpenSans-Extrabold"/>
                <a:cs typeface="OpenSans-Extrabold"/>
              </a:rPr>
              <a:t>half</a:t>
            </a:r>
            <a:r>
              <a:rPr sz="1500" b="1" spc="-60" dirty="0">
                <a:solidFill>
                  <a:srgbClr val="569DB5"/>
                </a:solidFill>
                <a:latin typeface="OpenSans-Extrabold"/>
                <a:cs typeface="OpenSans-Extrabold"/>
              </a:rPr>
              <a:t> </a:t>
            </a:r>
            <a:r>
              <a:rPr sz="1500" b="1" spc="-20" dirty="0">
                <a:solidFill>
                  <a:srgbClr val="569DB5"/>
                </a:solidFill>
                <a:latin typeface="OpenSans-Extrabold"/>
                <a:cs typeface="OpenSans-Extrabold"/>
              </a:rPr>
              <a:t>of</a:t>
            </a:r>
            <a:r>
              <a:rPr sz="1500" b="1" spc="-65" dirty="0">
                <a:solidFill>
                  <a:srgbClr val="569DB5"/>
                </a:solidFill>
                <a:latin typeface="OpenSans-Extrabold"/>
                <a:cs typeface="OpenSans-Extrabold"/>
              </a:rPr>
              <a:t> </a:t>
            </a:r>
            <a:r>
              <a:rPr sz="1500" b="1" spc="-35" dirty="0">
                <a:solidFill>
                  <a:srgbClr val="569DB5"/>
                </a:solidFill>
                <a:latin typeface="OpenSans-Extrabold"/>
                <a:cs typeface="OpenSans-Extrabold"/>
              </a:rPr>
              <a:t>respondents</a:t>
            </a:r>
            <a:r>
              <a:rPr sz="1500" b="1" spc="-65" dirty="0">
                <a:solidFill>
                  <a:srgbClr val="569DB5"/>
                </a:solidFill>
                <a:latin typeface="OpenSans-Extrabold"/>
                <a:cs typeface="OpenSans-Extrabold"/>
              </a:rPr>
              <a:t> </a:t>
            </a:r>
            <a:r>
              <a:rPr sz="1500" b="1" spc="-30" dirty="0">
                <a:solidFill>
                  <a:srgbClr val="569DB5"/>
                </a:solidFill>
                <a:latin typeface="OpenSans-Extrabold"/>
                <a:cs typeface="OpenSans-Extrabold"/>
              </a:rPr>
              <a:t>overall</a:t>
            </a:r>
            <a:r>
              <a:rPr sz="1500" b="1" spc="-65" dirty="0">
                <a:solidFill>
                  <a:srgbClr val="569DB5"/>
                </a:solidFill>
                <a:latin typeface="OpenSans-Extrabold"/>
                <a:cs typeface="OpenSans-Extrabold"/>
              </a:rPr>
              <a:t> </a:t>
            </a:r>
            <a:r>
              <a:rPr sz="1500" b="1" spc="-25" dirty="0">
                <a:solidFill>
                  <a:srgbClr val="569DB5"/>
                </a:solidFill>
                <a:latin typeface="OpenSans-Extrabold"/>
                <a:cs typeface="OpenSans-Extrabold"/>
              </a:rPr>
              <a:t>say</a:t>
            </a:r>
            <a:r>
              <a:rPr sz="1500" b="1" spc="-65" dirty="0">
                <a:solidFill>
                  <a:srgbClr val="569DB5"/>
                </a:solidFill>
                <a:latin typeface="OpenSans-Extrabold"/>
                <a:cs typeface="OpenSans-Extrabold"/>
              </a:rPr>
              <a:t> </a:t>
            </a:r>
            <a:r>
              <a:rPr sz="1500" b="1" spc="-25" dirty="0">
                <a:solidFill>
                  <a:srgbClr val="569DB5"/>
                </a:solidFill>
                <a:latin typeface="OpenSans-Extrabold"/>
                <a:cs typeface="OpenSans-Extrabold"/>
              </a:rPr>
              <a:t>they</a:t>
            </a:r>
            <a:r>
              <a:rPr sz="1500" b="1" spc="-60" dirty="0">
                <a:solidFill>
                  <a:srgbClr val="569DB5"/>
                </a:solidFill>
                <a:latin typeface="OpenSans-Extrabold"/>
                <a:cs typeface="OpenSans-Extrabold"/>
              </a:rPr>
              <a:t> </a:t>
            </a:r>
            <a:r>
              <a:rPr sz="1500" b="1" spc="-30" dirty="0">
                <a:solidFill>
                  <a:srgbClr val="569DB5"/>
                </a:solidFill>
                <a:latin typeface="OpenSans-Extrabold"/>
                <a:cs typeface="OpenSans-Extrabold"/>
              </a:rPr>
              <a:t>will</a:t>
            </a:r>
            <a:r>
              <a:rPr sz="1500" b="1" spc="-65" dirty="0">
                <a:solidFill>
                  <a:srgbClr val="569DB5"/>
                </a:solidFill>
                <a:latin typeface="OpenSans-Extrabold"/>
                <a:cs typeface="OpenSans-Extrabold"/>
              </a:rPr>
              <a:t> </a:t>
            </a:r>
            <a:r>
              <a:rPr sz="1500" b="1" spc="-20" dirty="0">
                <a:solidFill>
                  <a:srgbClr val="569DB5"/>
                </a:solidFill>
                <a:latin typeface="OpenSans-Extrabold"/>
                <a:cs typeface="OpenSans-Extrabold"/>
              </a:rPr>
              <a:t>not</a:t>
            </a:r>
            <a:r>
              <a:rPr sz="1500" b="1" spc="-60" dirty="0">
                <a:solidFill>
                  <a:srgbClr val="569DB5"/>
                </a:solidFill>
                <a:latin typeface="OpenSans-Extrabold"/>
                <a:cs typeface="OpenSans-Extrabold"/>
              </a:rPr>
              <a:t> </a:t>
            </a:r>
            <a:r>
              <a:rPr sz="1500" b="1" spc="-20" dirty="0">
                <a:solidFill>
                  <a:srgbClr val="569DB5"/>
                </a:solidFill>
                <a:latin typeface="OpenSans-Extrabold"/>
                <a:cs typeface="OpenSans-Extrabold"/>
              </a:rPr>
              <a:t>be</a:t>
            </a:r>
            <a:r>
              <a:rPr sz="1500" b="1" spc="-60" dirty="0">
                <a:solidFill>
                  <a:srgbClr val="569DB5"/>
                </a:solidFill>
                <a:latin typeface="OpenSans-Extrabold"/>
                <a:cs typeface="OpenSans-Extrabold"/>
              </a:rPr>
              <a:t> </a:t>
            </a:r>
            <a:r>
              <a:rPr sz="1500" b="1" spc="-30" dirty="0">
                <a:solidFill>
                  <a:srgbClr val="569DB5"/>
                </a:solidFill>
                <a:latin typeface="OpenSans-Extrabold"/>
                <a:cs typeface="OpenSans-Extrabold"/>
              </a:rPr>
              <a:t>taken  </a:t>
            </a:r>
            <a:r>
              <a:rPr sz="1500" b="1" spc="-35" dirty="0">
                <a:solidFill>
                  <a:srgbClr val="569DB5"/>
                </a:solidFill>
                <a:latin typeface="OpenSans-Extrabold"/>
                <a:cs typeface="OpenSans-Extrabold"/>
              </a:rPr>
              <a:t>seriously</a:t>
            </a:r>
            <a:r>
              <a:rPr sz="1500" b="1" spc="-65" dirty="0">
                <a:solidFill>
                  <a:srgbClr val="569DB5"/>
                </a:solidFill>
                <a:latin typeface="OpenSans-Extrabold"/>
                <a:cs typeface="OpenSans-Extrabold"/>
              </a:rPr>
              <a:t> </a:t>
            </a:r>
            <a:r>
              <a:rPr sz="1500" b="1" spc="-20" dirty="0">
                <a:solidFill>
                  <a:srgbClr val="569DB5"/>
                </a:solidFill>
                <a:latin typeface="OpenSans-Extrabold"/>
                <a:cs typeface="OpenSans-Extrabold"/>
              </a:rPr>
              <a:t>as</a:t>
            </a:r>
            <a:r>
              <a:rPr sz="1500" b="1" spc="-65" dirty="0">
                <a:solidFill>
                  <a:srgbClr val="569DB5"/>
                </a:solidFill>
                <a:latin typeface="OpenSans-Extrabold"/>
                <a:cs typeface="OpenSans-Extrabold"/>
              </a:rPr>
              <a:t> </a:t>
            </a:r>
            <a:r>
              <a:rPr sz="1500" b="1" dirty="0">
                <a:solidFill>
                  <a:srgbClr val="569DB5"/>
                </a:solidFill>
                <a:latin typeface="OpenSans-Extrabold"/>
                <a:cs typeface="OpenSans-Extrabold"/>
              </a:rPr>
              <a:t>a</a:t>
            </a:r>
            <a:r>
              <a:rPr sz="1500" b="1" spc="-60" dirty="0">
                <a:solidFill>
                  <a:srgbClr val="569DB5"/>
                </a:solidFill>
                <a:latin typeface="OpenSans-Extrabold"/>
                <a:cs typeface="OpenSans-Extrabold"/>
              </a:rPr>
              <a:t> </a:t>
            </a:r>
            <a:r>
              <a:rPr sz="1500" b="1" spc="-30" dirty="0">
                <a:solidFill>
                  <a:srgbClr val="569DB5"/>
                </a:solidFill>
                <a:latin typeface="OpenSans-Extrabold"/>
                <a:cs typeface="OpenSans-Extrabold"/>
              </a:rPr>
              <a:t>client</a:t>
            </a:r>
            <a:r>
              <a:rPr sz="1500" b="1" spc="-60" dirty="0">
                <a:solidFill>
                  <a:srgbClr val="569DB5"/>
                </a:solidFill>
                <a:latin typeface="OpenSans-Extrabold"/>
                <a:cs typeface="OpenSans-Extrabold"/>
              </a:rPr>
              <a:t> </a:t>
            </a:r>
            <a:r>
              <a:rPr sz="1500" b="1" spc="-20" dirty="0">
                <a:solidFill>
                  <a:srgbClr val="569DB5"/>
                </a:solidFill>
                <a:latin typeface="OpenSans-Extrabold"/>
                <a:cs typeface="OpenSans-Extrabold"/>
              </a:rPr>
              <a:t>by</a:t>
            </a:r>
            <a:r>
              <a:rPr sz="1500" b="1" spc="-60" dirty="0">
                <a:solidFill>
                  <a:srgbClr val="569DB5"/>
                </a:solidFill>
                <a:latin typeface="OpenSans-Extrabold"/>
                <a:cs typeface="OpenSans-Extrabold"/>
              </a:rPr>
              <a:t> </a:t>
            </a:r>
            <a:r>
              <a:rPr sz="1500" b="1" dirty="0">
                <a:solidFill>
                  <a:srgbClr val="569DB5"/>
                </a:solidFill>
                <a:latin typeface="OpenSans-Extrabold"/>
                <a:cs typeface="OpenSans-Extrabold"/>
              </a:rPr>
              <a:t>a</a:t>
            </a:r>
            <a:r>
              <a:rPr sz="1500" b="1" spc="-60" dirty="0">
                <a:solidFill>
                  <a:srgbClr val="569DB5"/>
                </a:solidFill>
                <a:latin typeface="OpenSans-Extrabold"/>
                <a:cs typeface="OpenSans-Extrabold"/>
              </a:rPr>
              <a:t> </a:t>
            </a:r>
            <a:r>
              <a:rPr sz="1500" b="1" spc="-25" dirty="0">
                <a:solidFill>
                  <a:srgbClr val="569DB5"/>
                </a:solidFill>
                <a:latin typeface="OpenSans-Extrabold"/>
                <a:cs typeface="OpenSans-Extrabold"/>
              </a:rPr>
              <a:t>financial</a:t>
            </a:r>
            <a:r>
              <a:rPr sz="1500" b="1" spc="-60" dirty="0">
                <a:solidFill>
                  <a:srgbClr val="569DB5"/>
                </a:solidFill>
                <a:latin typeface="OpenSans-Extrabold"/>
                <a:cs typeface="OpenSans-Extrabold"/>
              </a:rPr>
              <a:t> </a:t>
            </a:r>
            <a:r>
              <a:rPr sz="1500" b="1" spc="-35" dirty="0">
                <a:solidFill>
                  <a:srgbClr val="569DB5"/>
                </a:solidFill>
                <a:latin typeface="OpenSans-Extrabold"/>
                <a:cs typeface="OpenSans-Extrabold"/>
              </a:rPr>
              <a:t>services</a:t>
            </a:r>
            <a:r>
              <a:rPr sz="1500" b="1" spc="-65" dirty="0">
                <a:solidFill>
                  <a:srgbClr val="569DB5"/>
                </a:solidFill>
                <a:latin typeface="OpenSans-Extrabold"/>
                <a:cs typeface="OpenSans-Extrabold"/>
              </a:rPr>
              <a:t> </a:t>
            </a:r>
            <a:r>
              <a:rPr sz="1500" b="1" spc="-35" dirty="0">
                <a:solidFill>
                  <a:srgbClr val="569DB5"/>
                </a:solidFill>
                <a:latin typeface="OpenSans-Extrabold"/>
                <a:cs typeface="OpenSans-Extrabold"/>
              </a:rPr>
              <a:t>company</a:t>
            </a:r>
            <a:endParaRPr sz="1500" dirty="0">
              <a:latin typeface="OpenSans-Extrabold"/>
              <a:cs typeface="OpenSans-Extrabold"/>
            </a:endParaRPr>
          </a:p>
        </p:txBody>
      </p:sp>
      <p:sp>
        <p:nvSpPr>
          <p:cNvPr id="30" name="object 30"/>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31" name="object 31"/>
          <p:cNvSpPr/>
          <p:nvPr/>
        </p:nvSpPr>
        <p:spPr>
          <a:xfrm>
            <a:off x="8972550" y="5083441"/>
            <a:ext cx="628650" cy="323215"/>
          </a:xfrm>
          <a:custGeom>
            <a:avLst/>
            <a:gdLst/>
            <a:ahLst/>
            <a:cxnLst/>
            <a:rect l="l" t="t" r="r" b="b"/>
            <a:pathLst>
              <a:path w="628650" h="323214">
                <a:moveTo>
                  <a:pt x="61607" y="242671"/>
                </a:moveTo>
                <a:lnTo>
                  <a:pt x="17691" y="242671"/>
                </a:lnTo>
                <a:lnTo>
                  <a:pt x="17691" y="225679"/>
                </a:lnTo>
                <a:lnTo>
                  <a:pt x="55829" y="225679"/>
                </a:lnTo>
                <a:lnTo>
                  <a:pt x="55829" y="209842"/>
                </a:lnTo>
                <a:lnTo>
                  <a:pt x="17691" y="209842"/>
                </a:lnTo>
                <a:lnTo>
                  <a:pt x="17691" y="193433"/>
                </a:lnTo>
                <a:lnTo>
                  <a:pt x="61036" y="193433"/>
                </a:lnTo>
                <a:lnTo>
                  <a:pt x="61036" y="177596"/>
                </a:lnTo>
                <a:lnTo>
                  <a:pt x="0" y="177596"/>
                </a:lnTo>
                <a:lnTo>
                  <a:pt x="0" y="258508"/>
                </a:lnTo>
                <a:lnTo>
                  <a:pt x="61607" y="258508"/>
                </a:lnTo>
                <a:lnTo>
                  <a:pt x="61607" y="242671"/>
                </a:lnTo>
                <a:close/>
              </a:path>
              <a:path w="628650" h="323214">
                <a:moveTo>
                  <a:pt x="155613" y="177596"/>
                </a:moveTo>
                <a:lnTo>
                  <a:pt x="136423" y="177596"/>
                </a:lnTo>
                <a:lnTo>
                  <a:pt x="115163" y="211810"/>
                </a:lnTo>
                <a:lnTo>
                  <a:pt x="93891" y="177596"/>
                </a:lnTo>
                <a:lnTo>
                  <a:pt x="74701" y="177596"/>
                </a:lnTo>
                <a:lnTo>
                  <a:pt x="74701" y="258508"/>
                </a:lnTo>
                <a:lnTo>
                  <a:pt x="92151" y="258508"/>
                </a:lnTo>
                <a:lnTo>
                  <a:pt x="92151" y="206032"/>
                </a:lnTo>
                <a:lnTo>
                  <a:pt x="114693" y="240245"/>
                </a:lnTo>
                <a:lnTo>
                  <a:pt x="115163" y="240245"/>
                </a:lnTo>
                <a:lnTo>
                  <a:pt x="137934" y="205689"/>
                </a:lnTo>
                <a:lnTo>
                  <a:pt x="137934" y="258508"/>
                </a:lnTo>
                <a:lnTo>
                  <a:pt x="155613" y="258508"/>
                </a:lnTo>
                <a:lnTo>
                  <a:pt x="155613" y="177596"/>
                </a:lnTo>
                <a:close/>
              </a:path>
              <a:path w="628650" h="323214">
                <a:moveTo>
                  <a:pt x="235839" y="205562"/>
                </a:moveTo>
                <a:lnTo>
                  <a:pt x="233718" y="194221"/>
                </a:lnTo>
                <a:lnTo>
                  <a:pt x="233337" y="193662"/>
                </a:lnTo>
                <a:lnTo>
                  <a:pt x="227596" y="185381"/>
                </a:lnTo>
                <a:lnTo>
                  <a:pt x="217855" y="179641"/>
                </a:lnTo>
                <a:lnTo>
                  <a:pt x="217805" y="197942"/>
                </a:lnTo>
                <a:lnTo>
                  <a:pt x="217805" y="213080"/>
                </a:lnTo>
                <a:lnTo>
                  <a:pt x="212610" y="218401"/>
                </a:lnTo>
                <a:lnTo>
                  <a:pt x="189611" y="218401"/>
                </a:lnTo>
                <a:lnTo>
                  <a:pt x="189611" y="193662"/>
                </a:lnTo>
                <a:lnTo>
                  <a:pt x="212267" y="193662"/>
                </a:lnTo>
                <a:lnTo>
                  <a:pt x="217805" y="197942"/>
                </a:lnTo>
                <a:lnTo>
                  <a:pt x="217805" y="179641"/>
                </a:lnTo>
                <a:lnTo>
                  <a:pt x="204863" y="177596"/>
                </a:lnTo>
                <a:lnTo>
                  <a:pt x="171805" y="177596"/>
                </a:lnTo>
                <a:lnTo>
                  <a:pt x="171805" y="258508"/>
                </a:lnTo>
                <a:lnTo>
                  <a:pt x="189611" y="258508"/>
                </a:lnTo>
                <a:lnTo>
                  <a:pt x="189611" y="234226"/>
                </a:lnTo>
                <a:lnTo>
                  <a:pt x="203123" y="234226"/>
                </a:lnTo>
                <a:lnTo>
                  <a:pt x="235839" y="205803"/>
                </a:lnTo>
                <a:lnTo>
                  <a:pt x="235839" y="205562"/>
                </a:lnTo>
                <a:close/>
              </a:path>
              <a:path w="628650" h="323214">
                <a:moveTo>
                  <a:pt x="327914" y="217805"/>
                </a:moveTo>
                <a:lnTo>
                  <a:pt x="324713" y="201612"/>
                </a:lnTo>
                <a:lnTo>
                  <a:pt x="318668" y="192608"/>
                </a:lnTo>
                <a:lnTo>
                  <a:pt x="315823" y="188379"/>
                </a:lnTo>
                <a:lnTo>
                  <a:pt x="309295" y="184099"/>
                </a:lnTo>
                <a:lnTo>
                  <a:pt x="309295" y="218274"/>
                </a:lnTo>
                <a:lnTo>
                  <a:pt x="307517" y="228066"/>
                </a:lnTo>
                <a:lnTo>
                  <a:pt x="302526" y="236080"/>
                </a:lnTo>
                <a:lnTo>
                  <a:pt x="294855" y="241490"/>
                </a:lnTo>
                <a:lnTo>
                  <a:pt x="285026" y="243471"/>
                </a:lnTo>
                <a:lnTo>
                  <a:pt x="275145" y="241452"/>
                </a:lnTo>
                <a:lnTo>
                  <a:pt x="267385" y="235966"/>
                </a:lnTo>
                <a:lnTo>
                  <a:pt x="262318" y="227876"/>
                </a:lnTo>
                <a:lnTo>
                  <a:pt x="260553" y="218274"/>
                </a:lnTo>
                <a:lnTo>
                  <a:pt x="260515" y="217805"/>
                </a:lnTo>
                <a:lnTo>
                  <a:pt x="262293" y="208026"/>
                </a:lnTo>
                <a:lnTo>
                  <a:pt x="267271" y="200012"/>
                </a:lnTo>
                <a:lnTo>
                  <a:pt x="274942" y="194602"/>
                </a:lnTo>
                <a:lnTo>
                  <a:pt x="284784" y="192608"/>
                </a:lnTo>
                <a:lnTo>
                  <a:pt x="294652" y="194640"/>
                </a:lnTo>
                <a:lnTo>
                  <a:pt x="302412" y="200126"/>
                </a:lnTo>
                <a:lnTo>
                  <a:pt x="307479" y="208229"/>
                </a:lnTo>
                <a:lnTo>
                  <a:pt x="309245" y="217805"/>
                </a:lnTo>
                <a:lnTo>
                  <a:pt x="309295" y="218274"/>
                </a:lnTo>
                <a:lnTo>
                  <a:pt x="309295" y="184099"/>
                </a:lnTo>
                <a:lnTo>
                  <a:pt x="302260" y="179476"/>
                </a:lnTo>
                <a:lnTo>
                  <a:pt x="285026" y="176199"/>
                </a:lnTo>
                <a:lnTo>
                  <a:pt x="267754" y="179514"/>
                </a:lnTo>
                <a:lnTo>
                  <a:pt x="254101" y="188506"/>
                </a:lnTo>
                <a:lnTo>
                  <a:pt x="245135" y="201815"/>
                </a:lnTo>
                <a:lnTo>
                  <a:pt x="241947" y="217805"/>
                </a:lnTo>
                <a:lnTo>
                  <a:pt x="241909" y="218274"/>
                </a:lnTo>
                <a:lnTo>
                  <a:pt x="245097" y="234492"/>
                </a:lnTo>
                <a:lnTo>
                  <a:pt x="253974" y="247713"/>
                </a:lnTo>
                <a:lnTo>
                  <a:pt x="267550" y="256628"/>
                </a:lnTo>
                <a:lnTo>
                  <a:pt x="284784" y="259892"/>
                </a:lnTo>
                <a:lnTo>
                  <a:pt x="302056" y="256590"/>
                </a:lnTo>
                <a:lnTo>
                  <a:pt x="315709" y="247599"/>
                </a:lnTo>
                <a:lnTo>
                  <a:pt x="318490" y="243471"/>
                </a:lnTo>
                <a:lnTo>
                  <a:pt x="324675" y="234289"/>
                </a:lnTo>
                <a:lnTo>
                  <a:pt x="327863" y="218274"/>
                </a:lnTo>
                <a:lnTo>
                  <a:pt x="327914" y="217805"/>
                </a:lnTo>
                <a:close/>
              </a:path>
              <a:path w="628650" h="323214">
                <a:moveTo>
                  <a:pt x="346773" y="285673"/>
                </a:moveTo>
                <a:lnTo>
                  <a:pt x="340372" y="285673"/>
                </a:lnTo>
                <a:lnTo>
                  <a:pt x="340372" y="322084"/>
                </a:lnTo>
                <a:lnTo>
                  <a:pt x="346773" y="322084"/>
                </a:lnTo>
                <a:lnTo>
                  <a:pt x="346773" y="285673"/>
                </a:lnTo>
                <a:close/>
              </a:path>
              <a:path w="628650" h="323214">
                <a:moveTo>
                  <a:pt x="387400" y="285673"/>
                </a:moveTo>
                <a:lnTo>
                  <a:pt x="381114" y="285673"/>
                </a:lnTo>
                <a:lnTo>
                  <a:pt x="381114" y="310857"/>
                </a:lnTo>
                <a:lnTo>
                  <a:pt x="361607" y="285673"/>
                </a:lnTo>
                <a:lnTo>
                  <a:pt x="355676" y="285673"/>
                </a:lnTo>
                <a:lnTo>
                  <a:pt x="355676" y="322084"/>
                </a:lnTo>
                <a:lnTo>
                  <a:pt x="361975" y="322084"/>
                </a:lnTo>
                <a:lnTo>
                  <a:pt x="361975" y="296176"/>
                </a:lnTo>
                <a:lnTo>
                  <a:pt x="382054" y="322084"/>
                </a:lnTo>
                <a:lnTo>
                  <a:pt x="387400" y="322084"/>
                </a:lnTo>
                <a:lnTo>
                  <a:pt x="387400" y="285673"/>
                </a:lnTo>
                <a:close/>
              </a:path>
              <a:path w="628650" h="323214">
                <a:moveTo>
                  <a:pt x="421716" y="305587"/>
                </a:moveTo>
                <a:lnTo>
                  <a:pt x="417766" y="302831"/>
                </a:lnTo>
                <a:lnTo>
                  <a:pt x="403034" y="299288"/>
                </a:lnTo>
                <a:lnTo>
                  <a:pt x="401370" y="298043"/>
                </a:lnTo>
                <a:lnTo>
                  <a:pt x="401370" y="292747"/>
                </a:lnTo>
                <a:lnTo>
                  <a:pt x="403567" y="290817"/>
                </a:lnTo>
                <a:lnTo>
                  <a:pt x="410641" y="290817"/>
                </a:lnTo>
                <a:lnTo>
                  <a:pt x="413918" y="292112"/>
                </a:lnTo>
                <a:lnTo>
                  <a:pt x="417195" y="294563"/>
                </a:lnTo>
                <a:lnTo>
                  <a:pt x="420624" y="289725"/>
                </a:lnTo>
                <a:lnTo>
                  <a:pt x="416928" y="286766"/>
                </a:lnTo>
                <a:lnTo>
                  <a:pt x="412724" y="285140"/>
                </a:lnTo>
                <a:lnTo>
                  <a:pt x="400177" y="285140"/>
                </a:lnTo>
                <a:lnTo>
                  <a:pt x="394982" y="289458"/>
                </a:lnTo>
                <a:lnTo>
                  <a:pt x="394982" y="302526"/>
                </a:lnTo>
                <a:lnTo>
                  <a:pt x="399351" y="304812"/>
                </a:lnTo>
                <a:lnTo>
                  <a:pt x="413867" y="308241"/>
                </a:lnTo>
                <a:lnTo>
                  <a:pt x="415328" y="309651"/>
                </a:lnTo>
                <a:lnTo>
                  <a:pt x="415328" y="315061"/>
                </a:lnTo>
                <a:lnTo>
                  <a:pt x="412826" y="316928"/>
                </a:lnTo>
                <a:lnTo>
                  <a:pt x="404393" y="316928"/>
                </a:lnTo>
                <a:lnTo>
                  <a:pt x="400862" y="315214"/>
                </a:lnTo>
                <a:lnTo>
                  <a:pt x="397370" y="312191"/>
                </a:lnTo>
                <a:lnTo>
                  <a:pt x="393522" y="316776"/>
                </a:lnTo>
                <a:lnTo>
                  <a:pt x="397891" y="320675"/>
                </a:lnTo>
                <a:lnTo>
                  <a:pt x="403148" y="322605"/>
                </a:lnTo>
                <a:lnTo>
                  <a:pt x="416356" y="322605"/>
                </a:lnTo>
                <a:lnTo>
                  <a:pt x="421716" y="318541"/>
                </a:lnTo>
                <a:lnTo>
                  <a:pt x="421716" y="305587"/>
                </a:lnTo>
                <a:close/>
              </a:path>
              <a:path w="628650" h="323214">
                <a:moveTo>
                  <a:pt x="451739" y="177596"/>
                </a:moveTo>
                <a:lnTo>
                  <a:pt x="433133" y="177596"/>
                </a:lnTo>
                <a:lnTo>
                  <a:pt x="416369" y="231813"/>
                </a:lnTo>
                <a:lnTo>
                  <a:pt x="398221" y="177596"/>
                </a:lnTo>
                <a:lnTo>
                  <a:pt x="382968" y="177596"/>
                </a:lnTo>
                <a:lnTo>
                  <a:pt x="364820" y="231813"/>
                </a:lnTo>
                <a:lnTo>
                  <a:pt x="348056" y="177596"/>
                </a:lnTo>
                <a:lnTo>
                  <a:pt x="328980" y="177596"/>
                </a:lnTo>
                <a:lnTo>
                  <a:pt x="356603" y="258508"/>
                </a:lnTo>
                <a:lnTo>
                  <a:pt x="372097" y="258508"/>
                </a:lnTo>
                <a:lnTo>
                  <a:pt x="390359" y="206387"/>
                </a:lnTo>
                <a:lnTo>
                  <a:pt x="408622" y="258508"/>
                </a:lnTo>
                <a:lnTo>
                  <a:pt x="424116" y="258508"/>
                </a:lnTo>
                <a:lnTo>
                  <a:pt x="451739" y="177596"/>
                </a:lnTo>
                <a:close/>
              </a:path>
              <a:path w="628650" h="323214">
                <a:moveTo>
                  <a:pt x="454101" y="285673"/>
                </a:moveTo>
                <a:lnTo>
                  <a:pt x="424548" y="285673"/>
                </a:lnTo>
                <a:lnTo>
                  <a:pt x="424548" y="291604"/>
                </a:lnTo>
                <a:lnTo>
                  <a:pt x="436105" y="291604"/>
                </a:lnTo>
                <a:lnTo>
                  <a:pt x="436105" y="322084"/>
                </a:lnTo>
                <a:lnTo>
                  <a:pt x="442556" y="322084"/>
                </a:lnTo>
                <a:lnTo>
                  <a:pt x="442556" y="291604"/>
                </a:lnTo>
                <a:lnTo>
                  <a:pt x="454101" y="291604"/>
                </a:lnTo>
                <a:lnTo>
                  <a:pt x="454101" y="285673"/>
                </a:lnTo>
                <a:close/>
              </a:path>
              <a:path w="628650" h="323214">
                <a:moveTo>
                  <a:pt x="466204" y="285673"/>
                </a:moveTo>
                <a:lnTo>
                  <a:pt x="459803" y="285673"/>
                </a:lnTo>
                <a:lnTo>
                  <a:pt x="459803" y="322084"/>
                </a:lnTo>
                <a:lnTo>
                  <a:pt x="466204" y="322084"/>
                </a:lnTo>
                <a:lnTo>
                  <a:pt x="466204" y="285673"/>
                </a:lnTo>
                <a:close/>
              </a:path>
              <a:path w="628650" h="323214">
                <a:moveTo>
                  <a:pt x="501421" y="285673"/>
                </a:moveTo>
                <a:lnTo>
                  <a:pt x="471868" y="285673"/>
                </a:lnTo>
                <a:lnTo>
                  <a:pt x="471868" y="291604"/>
                </a:lnTo>
                <a:lnTo>
                  <a:pt x="483425" y="291604"/>
                </a:lnTo>
                <a:lnTo>
                  <a:pt x="483425" y="322084"/>
                </a:lnTo>
                <a:lnTo>
                  <a:pt x="489877" y="322084"/>
                </a:lnTo>
                <a:lnTo>
                  <a:pt x="489877" y="291604"/>
                </a:lnTo>
                <a:lnTo>
                  <a:pt x="501421" y="291604"/>
                </a:lnTo>
                <a:lnTo>
                  <a:pt x="501421" y="285673"/>
                </a:lnTo>
                <a:close/>
              </a:path>
              <a:path w="628650" h="323214">
                <a:moveTo>
                  <a:pt x="521512" y="242671"/>
                </a:moveTo>
                <a:lnTo>
                  <a:pt x="477583" y="242671"/>
                </a:lnTo>
                <a:lnTo>
                  <a:pt x="477583" y="225679"/>
                </a:lnTo>
                <a:lnTo>
                  <a:pt x="515734" y="225679"/>
                </a:lnTo>
                <a:lnTo>
                  <a:pt x="515734" y="209842"/>
                </a:lnTo>
                <a:lnTo>
                  <a:pt x="477583" y="209842"/>
                </a:lnTo>
                <a:lnTo>
                  <a:pt x="477583" y="193433"/>
                </a:lnTo>
                <a:lnTo>
                  <a:pt x="520941" y="193433"/>
                </a:lnTo>
                <a:lnTo>
                  <a:pt x="520941" y="177596"/>
                </a:lnTo>
                <a:lnTo>
                  <a:pt x="459905" y="177596"/>
                </a:lnTo>
                <a:lnTo>
                  <a:pt x="459905" y="258508"/>
                </a:lnTo>
                <a:lnTo>
                  <a:pt x="521512" y="258508"/>
                </a:lnTo>
                <a:lnTo>
                  <a:pt x="521512" y="242671"/>
                </a:lnTo>
                <a:close/>
              </a:path>
              <a:path w="628650" h="323214">
                <a:moveTo>
                  <a:pt x="537667" y="285661"/>
                </a:moveTo>
                <a:lnTo>
                  <a:pt x="531266" y="285661"/>
                </a:lnTo>
                <a:lnTo>
                  <a:pt x="531266" y="313334"/>
                </a:lnTo>
                <a:lnTo>
                  <a:pt x="527773" y="316725"/>
                </a:lnTo>
                <a:lnTo>
                  <a:pt x="516382" y="316725"/>
                </a:lnTo>
                <a:lnTo>
                  <a:pt x="512902" y="313131"/>
                </a:lnTo>
                <a:lnTo>
                  <a:pt x="512902" y="285661"/>
                </a:lnTo>
                <a:lnTo>
                  <a:pt x="506501" y="285661"/>
                </a:lnTo>
                <a:lnTo>
                  <a:pt x="506501" y="306628"/>
                </a:lnTo>
                <a:lnTo>
                  <a:pt x="506501" y="317195"/>
                </a:lnTo>
                <a:lnTo>
                  <a:pt x="512533" y="322656"/>
                </a:lnTo>
                <a:lnTo>
                  <a:pt x="531520" y="322656"/>
                </a:lnTo>
                <a:lnTo>
                  <a:pt x="537667" y="317195"/>
                </a:lnTo>
                <a:lnTo>
                  <a:pt x="537667" y="285661"/>
                </a:lnTo>
                <a:close/>
              </a:path>
              <a:path w="628650" h="323214">
                <a:moveTo>
                  <a:pt x="572274" y="285673"/>
                </a:moveTo>
                <a:lnTo>
                  <a:pt x="542721" y="285673"/>
                </a:lnTo>
                <a:lnTo>
                  <a:pt x="542721" y="291604"/>
                </a:lnTo>
                <a:lnTo>
                  <a:pt x="554278" y="291604"/>
                </a:lnTo>
                <a:lnTo>
                  <a:pt x="554278" y="322084"/>
                </a:lnTo>
                <a:lnTo>
                  <a:pt x="560730" y="322084"/>
                </a:lnTo>
                <a:lnTo>
                  <a:pt x="560730" y="291604"/>
                </a:lnTo>
                <a:lnTo>
                  <a:pt x="572274" y="291604"/>
                </a:lnTo>
                <a:lnTo>
                  <a:pt x="572274" y="285673"/>
                </a:lnTo>
                <a:close/>
              </a:path>
              <a:path w="628650" h="323214">
                <a:moveTo>
                  <a:pt x="604418" y="102755"/>
                </a:moveTo>
                <a:lnTo>
                  <a:pt x="574319" y="97358"/>
                </a:lnTo>
                <a:lnTo>
                  <a:pt x="539178" y="95465"/>
                </a:lnTo>
                <a:lnTo>
                  <a:pt x="496189" y="99288"/>
                </a:lnTo>
                <a:lnTo>
                  <a:pt x="442582" y="111010"/>
                </a:lnTo>
                <a:lnTo>
                  <a:pt x="383882" y="123177"/>
                </a:lnTo>
                <a:lnTo>
                  <a:pt x="339915" y="124853"/>
                </a:lnTo>
                <a:lnTo>
                  <a:pt x="305739" y="119570"/>
                </a:lnTo>
                <a:lnTo>
                  <a:pt x="247103" y="102146"/>
                </a:lnTo>
                <a:lnTo>
                  <a:pt x="212788" y="97028"/>
                </a:lnTo>
                <a:lnTo>
                  <a:pt x="168567" y="98996"/>
                </a:lnTo>
                <a:lnTo>
                  <a:pt x="115404" y="123736"/>
                </a:lnTo>
                <a:lnTo>
                  <a:pt x="158711" y="122008"/>
                </a:lnTo>
                <a:lnTo>
                  <a:pt x="193192" y="127177"/>
                </a:lnTo>
                <a:lnTo>
                  <a:pt x="253822" y="144538"/>
                </a:lnTo>
                <a:lnTo>
                  <a:pt x="289026" y="149898"/>
                </a:lnTo>
                <a:lnTo>
                  <a:pt x="333540" y="148475"/>
                </a:lnTo>
                <a:lnTo>
                  <a:pt x="391896" y="136867"/>
                </a:lnTo>
                <a:lnTo>
                  <a:pt x="465836" y="122732"/>
                </a:lnTo>
                <a:lnTo>
                  <a:pt x="520090" y="122593"/>
                </a:lnTo>
                <a:lnTo>
                  <a:pt x="563384" y="130467"/>
                </a:lnTo>
                <a:lnTo>
                  <a:pt x="604418" y="140347"/>
                </a:lnTo>
                <a:lnTo>
                  <a:pt x="604418" y="102755"/>
                </a:lnTo>
                <a:close/>
              </a:path>
              <a:path w="628650" h="323214">
                <a:moveTo>
                  <a:pt x="604418" y="48933"/>
                </a:moveTo>
                <a:lnTo>
                  <a:pt x="589978" y="50965"/>
                </a:lnTo>
                <a:lnTo>
                  <a:pt x="574471" y="53746"/>
                </a:lnTo>
                <a:lnTo>
                  <a:pt x="557834" y="57378"/>
                </a:lnTo>
                <a:lnTo>
                  <a:pt x="539991" y="62026"/>
                </a:lnTo>
                <a:lnTo>
                  <a:pt x="482244" y="74269"/>
                </a:lnTo>
                <a:lnTo>
                  <a:pt x="439191" y="75869"/>
                </a:lnTo>
                <a:lnTo>
                  <a:pt x="405955" y="70434"/>
                </a:lnTo>
                <a:lnTo>
                  <a:pt x="349402" y="52768"/>
                </a:lnTo>
                <a:lnTo>
                  <a:pt x="316318" y="47739"/>
                </a:lnTo>
                <a:lnTo>
                  <a:pt x="273519" y="50012"/>
                </a:lnTo>
                <a:lnTo>
                  <a:pt x="220357" y="74752"/>
                </a:lnTo>
                <a:lnTo>
                  <a:pt x="262712" y="72898"/>
                </a:lnTo>
                <a:lnTo>
                  <a:pt x="296341" y="78054"/>
                </a:lnTo>
                <a:lnTo>
                  <a:pt x="355333" y="95580"/>
                </a:lnTo>
                <a:lnTo>
                  <a:pt x="389661" y="101003"/>
                </a:lnTo>
                <a:lnTo>
                  <a:pt x="433184" y="99606"/>
                </a:lnTo>
                <a:lnTo>
                  <a:pt x="490372" y="87896"/>
                </a:lnTo>
                <a:lnTo>
                  <a:pt x="525157" y="79413"/>
                </a:lnTo>
                <a:lnTo>
                  <a:pt x="555256" y="74218"/>
                </a:lnTo>
                <a:lnTo>
                  <a:pt x="581418" y="71932"/>
                </a:lnTo>
                <a:lnTo>
                  <a:pt x="604418" y="72136"/>
                </a:lnTo>
                <a:lnTo>
                  <a:pt x="604418" y="48933"/>
                </a:lnTo>
                <a:close/>
              </a:path>
              <a:path w="628650" h="323214">
                <a:moveTo>
                  <a:pt x="604418" y="20142"/>
                </a:moveTo>
                <a:lnTo>
                  <a:pt x="552297" y="27876"/>
                </a:lnTo>
                <a:lnTo>
                  <a:pt x="514451" y="25196"/>
                </a:lnTo>
                <a:lnTo>
                  <a:pt x="484517" y="16624"/>
                </a:lnTo>
                <a:lnTo>
                  <a:pt x="456145" y="6718"/>
                </a:lnTo>
                <a:lnTo>
                  <a:pt x="422973" y="0"/>
                </a:lnTo>
                <a:lnTo>
                  <a:pt x="378663" y="1028"/>
                </a:lnTo>
                <a:lnTo>
                  <a:pt x="325399" y="25768"/>
                </a:lnTo>
                <a:lnTo>
                  <a:pt x="366496" y="22567"/>
                </a:lnTo>
                <a:lnTo>
                  <a:pt x="398881" y="27190"/>
                </a:lnTo>
                <a:lnTo>
                  <a:pt x="426999" y="35966"/>
                </a:lnTo>
                <a:lnTo>
                  <a:pt x="455256" y="45199"/>
                </a:lnTo>
                <a:lnTo>
                  <a:pt x="488073" y="51219"/>
                </a:lnTo>
                <a:lnTo>
                  <a:pt x="529882" y="50342"/>
                </a:lnTo>
                <a:lnTo>
                  <a:pt x="585089" y="38912"/>
                </a:lnTo>
                <a:lnTo>
                  <a:pt x="604418" y="33591"/>
                </a:lnTo>
                <a:lnTo>
                  <a:pt x="604418" y="20142"/>
                </a:lnTo>
                <a:close/>
              </a:path>
              <a:path w="628650" h="323214">
                <a:moveTo>
                  <a:pt x="604545" y="258508"/>
                </a:moveTo>
                <a:lnTo>
                  <a:pt x="586841" y="232613"/>
                </a:lnTo>
                <a:lnTo>
                  <a:pt x="584784" y="229603"/>
                </a:lnTo>
                <a:lnTo>
                  <a:pt x="591832" y="225920"/>
                </a:lnTo>
                <a:lnTo>
                  <a:pt x="597306" y="220535"/>
                </a:lnTo>
                <a:lnTo>
                  <a:pt x="599122" y="216890"/>
                </a:lnTo>
                <a:lnTo>
                  <a:pt x="600849" y="213423"/>
                </a:lnTo>
                <a:lnTo>
                  <a:pt x="602119" y="204520"/>
                </a:lnTo>
                <a:lnTo>
                  <a:pt x="602119" y="196659"/>
                </a:lnTo>
                <a:lnTo>
                  <a:pt x="600976" y="193662"/>
                </a:lnTo>
                <a:lnTo>
                  <a:pt x="599694" y="190296"/>
                </a:lnTo>
                <a:lnTo>
                  <a:pt x="589864" y="180479"/>
                </a:lnTo>
                <a:lnTo>
                  <a:pt x="584085" y="178396"/>
                </a:lnTo>
                <a:lnTo>
                  <a:pt x="584085" y="197586"/>
                </a:lnTo>
                <a:lnTo>
                  <a:pt x="584085" y="212267"/>
                </a:lnTo>
                <a:lnTo>
                  <a:pt x="579120" y="216890"/>
                </a:lnTo>
                <a:lnTo>
                  <a:pt x="552411" y="216890"/>
                </a:lnTo>
                <a:lnTo>
                  <a:pt x="552411" y="193662"/>
                </a:lnTo>
                <a:lnTo>
                  <a:pt x="578764" y="193662"/>
                </a:lnTo>
                <a:lnTo>
                  <a:pt x="584085" y="197586"/>
                </a:lnTo>
                <a:lnTo>
                  <a:pt x="584085" y="178396"/>
                </a:lnTo>
                <a:lnTo>
                  <a:pt x="581888" y="177596"/>
                </a:lnTo>
                <a:lnTo>
                  <a:pt x="534606" y="177596"/>
                </a:lnTo>
                <a:lnTo>
                  <a:pt x="534606" y="258508"/>
                </a:lnTo>
                <a:lnTo>
                  <a:pt x="552411" y="258508"/>
                </a:lnTo>
                <a:lnTo>
                  <a:pt x="552411" y="232613"/>
                </a:lnTo>
                <a:lnTo>
                  <a:pt x="566394" y="232613"/>
                </a:lnTo>
                <a:lnTo>
                  <a:pt x="583742" y="258508"/>
                </a:lnTo>
                <a:lnTo>
                  <a:pt x="604545" y="258508"/>
                </a:lnTo>
                <a:close/>
              </a:path>
              <a:path w="628650" h="323214">
                <a:moveTo>
                  <a:pt x="604723" y="316369"/>
                </a:moveTo>
                <a:lnTo>
                  <a:pt x="583857" y="316369"/>
                </a:lnTo>
                <a:lnTo>
                  <a:pt x="583857" y="306578"/>
                </a:lnTo>
                <a:lnTo>
                  <a:pt x="602119" y="306578"/>
                </a:lnTo>
                <a:lnTo>
                  <a:pt x="602119" y="300863"/>
                </a:lnTo>
                <a:lnTo>
                  <a:pt x="583857" y="300863"/>
                </a:lnTo>
                <a:lnTo>
                  <a:pt x="583857" y="291401"/>
                </a:lnTo>
                <a:lnTo>
                  <a:pt x="604456" y="291401"/>
                </a:lnTo>
                <a:lnTo>
                  <a:pt x="604456" y="285673"/>
                </a:lnTo>
                <a:lnTo>
                  <a:pt x="577456" y="285673"/>
                </a:lnTo>
                <a:lnTo>
                  <a:pt x="577456" y="322084"/>
                </a:lnTo>
                <a:lnTo>
                  <a:pt x="604723" y="322084"/>
                </a:lnTo>
                <a:lnTo>
                  <a:pt x="604723" y="316369"/>
                </a:lnTo>
                <a:close/>
              </a:path>
              <a:path w="628650" h="323214">
                <a:moveTo>
                  <a:pt x="616153" y="310680"/>
                </a:moveTo>
                <a:lnTo>
                  <a:pt x="607758" y="310680"/>
                </a:lnTo>
                <a:lnTo>
                  <a:pt x="607758" y="311797"/>
                </a:lnTo>
                <a:lnTo>
                  <a:pt x="611352" y="311797"/>
                </a:lnTo>
                <a:lnTo>
                  <a:pt x="611352" y="321373"/>
                </a:lnTo>
                <a:lnTo>
                  <a:pt x="612571" y="321373"/>
                </a:lnTo>
                <a:lnTo>
                  <a:pt x="612571" y="311797"/>
                </a:lnTo>
                <a:lnTo>
                  <a:pt x="616153" y="311797"/>
                </a:lnTo>
                <a:lnTo>
                  <a:pt x="616153" y="310680"/>
                </a:lnTo>
                <a:close/>
              </a:path>
              <a:path w="628650" h="323214">
                <a:moveTo>
                  <a:pt x="628637" y="310680"/>
                </a:moveTo>
                <a:lnTo>
                  <a:pt x="627418" y="310680"/>
                </a:lnTo>
                <a:lnTo>
                  <a:pt x="623531" y="316509"/>
                </a:lnTo>
                <a:lnTo>
                  <a:pt x="619633" y="310680"/>
                </a:lnTo>
                <a:lnTo>
                  <a:pt x="618413" y="310680"/>
                </a:lnTo>
                <a:lnTo>
                  <a:pt x="618413" y="321373"/>
                </a:lnTo>
                <a:lnTo>
                  <a:pt x="619582" y="321373"/>
                </a:lnTo>
                <a:lnTo>
                  <a:pt x="619582" y="312724"/>
                </a:lnTo>
                <a:lnTo>
                  <a:pt x="623481" y="318439"/>
                </a:lnTo>
                <a:lnTo>
                  <a:pt x="627430" y="312712"/>
                </a:lnTo>
                <a:lnTo>
                  <a:pt x="627430" y="321373"/>
                </a:lnTo>
                <a:lnTo>
                  <a:pt x="628637" y="321373"/>
                </a:lnTo>
                <a:lnTo>
                  <a:pt x="628637" y="310680"/>
                </a:lnTo>
                <a:close/>
              </a:path>
            </a:pathLst>
          </a:custGeom>
          <a:solidFill>
            <a:srgbClr val="FFFFFF"/>
          </a:solidFill>
        </p:spPr>
        <p:txBody>
          <a:bodyPr wrap="square" lIns="0" tIns="0" rIns="0" bIns="0" rtlCol="0"/>
          <a:lstStyle/>
          <a:p>
            <a:endParaRPr dirty="0"/>
          </a:p>
        </p:txBody>
      </p:sp>
      <p:sp>
        <p:nvSpPr>
          <p:cNvPr id="32" name="object 32"/>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solidFill>
                  <a:schemeClr val="bg1"/>
                </a:solidFill>
              </a:rPr>
              <a:t>LEVERAGING </a:t>
            </a:r>
            <a:r>
              <a:rPr spc="35" dirty="0">
                <a:solidFill>
                  <a:schemeClr val="bg1"/>
                </a:solidFill>
              </a:rPr>
              <a:t>ADVICE </a:t>
            </a:r>
            <a:r>
              <a:rPr spc="10" dirty="0">
                <a:solidFill>
                  <a:schemeClr val="bg1"/>
                </a:solidFill>
              </a:rPr>
              <a:t>TO </a:t>
            </a:r>
            <a:r>
              <a:rPr spc="35" dirty="0">
                <a:solidFill>
                  <a:schemeClr val="bg1"/>
                </a:solidFill>
              </a:rPr>
              <a:t>BUILD </a:t>
            </a:r>
            <a:r>
              <a:rPr dirty="0">
                <a:solidFill>
                  <a:schemeClr val="bg1"/>
                </a:solidFill>
              </a:rPr>
              <a:t>A </a:t>
            </a:r>
            <a:r>
              <a:rPr spc="35" dirty="0">
                <a:solidFill>
                  <a:schemeClr val="bg1"/>
                </a:solidFill>
              </a:rPr>
              <a:t>BRIGHTER </a:t>
            </a:r>
            <a:r>
              <a:rPr spc="40" dirty="0">
                <a:solidFill>
                  <a:schemeClr val="bg1"/>
                </a:solidFill>
              </a:rPr>
              <a:t>FUTURE  </a:t>
            </a:r>
            <a:endParaRPr lang="en-US" spc="40" dirty="0">
              <a:solidFill>
                <a:schemeClr val="bg1"/>
              </a:solidFill>
            </a:endParaRPr>
          </a:p>
          <a:p>
            <a:pPr marL="12700" marR="5080">
              <a:lnSpc>
                <a:spcPts val="1290"/>
              </a:lnSpc>
              <a:spcBef>
                <a:spcPts val="30"/>
              </a:spcBef>
            </a:pPr>
            <a:r>
              <a:rPr spc="35" dirty="0">
                <a:solidFill>
                  <a:schemeClr val="bg1"/>
                </a:solidFill>
              </a:rPr>
              <a:t>FOR </a:t>
            </a:r>
            <a:r>
              <a:rPr spc="45" dirty="0">
                <a:solidFill>
                  <a:schemeClr val="bg1"/>
                </a:solidFill>
              </a:rPr>
              <a:t>FINANCIAL </a:t>
            </a:r>
            <a:r>
              <a:rPr spc="40" dirty="0">
                <a:solidFill>
                  <a:schemeClr val="bg1"/>
                </a:solidFill>
              </a:rPr>
              <a:t>PROFESSIONAL </a:t>
            </a:r>
            <a:r>
              <a:rPr spc="20" dirty="0">
                <a:solidFill>
                  <a:schemeClr val="bg1"/>
                </a:solidFill>
              </a:rPr>
              <a:t>USE</a:t>
            </a:r>
            <a:r>
              <a:rPr spc="145" dirty="0">
                <a:solidFill>
                  <a:schemeClr val="bg1"/>
                </a:solidFill>
              </a:rPr>
              <a:t> </a:t>
            </a:r>
            <a:r>
              <a:rPr spc="15" dirty="0">
                <a:solidFill>
                  <a:schemeClr val="bg1"/>
                </a:solidFill>
              </a:rPr>
              <a:t>ONLY</a:t>
            </a:r>
            <a:r>
              <a:rPr lang="en-US" spc="15" dirty="0">
                <a:solidFill>
                  <a:schemeClr val="bg1"/>
                </a:solidFill>
              </a:rPr>
              <a:t>.</a:t>
            </a:r>
            <a:endParaRPr spc="15" dirty="0">
              <a:solidFill>
                <a:schemeClr val="bg1"/>
              </a:solidFill>
            </a:endParaRPr>
          </a:p>
        </p:txBody>
      </p:sp>
      <p:sp>
        <p:nvSpPr>
          <p:cNvPr id="33" name="object 33"/>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10</a:t>
            </a:fld>
            <a:endParaRPr dirty="0"/>
          </a:p>
        </p:txBody>
      </p:sp>
      <p:sp>
        <p:nvSpPr>
          <p:cNvPr id="34" name="object 3">
            <a:extLst>
              <a:ext uri="{FF2B5EF4-FFF2-40B4-BE49-F238E27FC236}">
                <a16:creationId xmlns:a16="http://schemas.microsoft.com/office/drawing/2014/main" id="{F27EF36F-EB79-4B71-B76E-1E414F4CB231}"/>
              </a:ext>
            </a:extLst>
          </p:cNvPr>
          <p:cNvSpPr txBox="1"/>
          <p:nvPr/>
        </p:nvSpPr>
        <p:spPr>
          <a:xfrm>
            <a:off x="444500" y="4828664"/>
            <a:ext cx="4624146"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chemeClr val="bg1"/>
                </a:solidFill>
                <a:latin typeface="Open Sans"/>
                <a:cs typeface="Open Sans"/>
              </a:rPr>
              <a:t>Source</a:t>
            </a:r>
            <a:r>
              <a:rPr lang="en-US" sz="900" i="1" spc="-10" dirty="0">
                <a:solidFill>
                  <a:schemeClr val="bg1"/>
                </a:solidFill>
                <a:latin typeface="Open Sans"/>
                <a:cs typeface="Open Sans"/>
              </a:rPr>
              <a:t>: Empower Institute, State of Financial Inclusion, January 2021.</a:t>
            </a:r>
            <a:endParaRPr sz="900" dirty="0">
              <a:solidFill>
                <a:schemeClr val="bg1"/>
              </a:solidFill>
              <a:latin typeface="Open Sans"/>
              <a:cs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17214D"/>
          </a:solidFill>
        </p:spPr>
        <p:txBody>
          <a:bodyPr wrap="square" lIns="0" tIns="0" rIns="0" bIns="0" rtlCol="0"/>
          <a:lstStyle/>
          <a:p>
            <a:endParaRPr dirty="0"/>
          </a:p>
        </p:txBody>
      </p:sp>
      <p:sp>
        <p:nvSpPr>
          <p:cNvPr id="3" name="object 3"/>
          <p:cNvSpPr txBox="1">
            <a:spLocks noGrp="1"/>
          </p:cNvSpPr>
          <p:nvPr>
            <p:ph type="title"/>
          </p:nvPr>
        </p:nvSpPr>
        <p:spPr>
          <a:xfrm>
            <a:off x="1209526" y="419708"/>
            <a:ext cx="7639684" cy="736600"/>
          </a:xfrm>
          <a:prstGeom prst="rect">
            <a:avLst/>
          </a:prstGeom>
        </p:spPr>
        <p:txBody>
          <a:bodyPr vert="horz" wrap="square" lIns="0" tIns="12065" rIns="0" bIns="0" rtlCol="0">
            <a:spAutoFit/>
          </a:bodyPr>
          <a:lstStyle/>
          <a:p>
            <a:pPr marL="916940" marR="5080" indent="-904875">
              <a:lnSpc>
                <a:spcPct val="106100"/>
              </a:lnSpc>
              <a:spcBef>
                <a:spcPts val="95"/>
              </a:spcBef>
            </a:pPr>
            <a:r>
              <a:rPr spc="-15" dirty="0"/>
              <a:t>Instead, </a:t>
            </a:r>
            <a:r>
              <a:rPr spc="-20" dirty="0"/>
              <a:t>some </a:t>
            </a:r>
            <a:r>
              <a:rPr dirty="0"/>
              <a:t>segments </a:t>
            </a:r>
            <a:r>
              <a:rPr spc="10" dirty="0"/>
              <a:t>are turning </a:t>
            </a:r>
            <a:r>
              <a:rPr spc="-15" dirty="0"/>
              <a:t>to </a:t>
            </a:r>
            <a:r>
              <a:rPr spc="-10" dirty="0"/>
              <a:t>friends, </a:t>
            </a:r>
            <a:r>
              <a:rPr spc="-20" dirty="0"/>
              <a:t>family  </a:t>
            </a:r>
            <a:r>
              <a:rPr dirty="0"/>
              <a:t>and </a:t>
            </a:r>
            <a:r>
              <a:rPr spc="-5" dirty="0"/>
              <a:t>colleague</a:t>
            </a:r>
            <a:r>
              <a:rPr lang="en-US" spc="-5" dirty="0"/>
              <a:t>s</a:t>
            </a:r>
            <a:r>
              <a:rPr spc="-5" dirty="0"/>
              <a:t> </a:t>
            </a:r>
            <a:r>
              <a:rPr spc="-35" dirty="0"/>
              <a:t>for </a:t>
            </a:r>
            <a:r>
              <a:rPr spc="5" dirty="0"/>
              <a:t>advice </a:t>
            </a:r>
            <a:r>
              <a:rPr spc="-15" dirty="0"/>
              <a:t>about</a:t>
            </a:r>
            <a:r>
              <a:rPr spc="20" dirty="0"/>
              <a:t> </a:t>
            </a:r>
            <a:r>
              <a:rPr dirty="0"/>
              <a:t>retirement</a:t>
            </a:r>
          </a:p>
        </p:txBody>
      </p:sp>
      <p:sp>
        <p:nvSpPr>
          <p:cNvPr id="4" name="object 4"/>
          <p:cNvSpPr txBox="1"/>
          <p:nvPr/>
        </p:nvSpPr>
        <p:spPr>
          <a:xfrm>
            <a:off x="855315" y="1306703"/>
            <a:ext cx="8347709" cy="269240"/>
          </a:xfrm>
          <a:prstGeom prst="rect">
            <a:avLst/>
          </a:prstGeom>
        </p:spPr>
        <p:txBody>
          <a:bodyPr vert="horz" wrap="square" lIns="0" tIns="12700" rIns="0" bIns="0" rtlCol="0">
            <a:spAutoFit/>
          </a:bodyPr>
          <a:lstStyle/>
          <a:p>
            <a:pPr marL="12700" algn="ctr">
              <a:lnSpc>
                <a:spcPct val="100000"/>
              </a:lnSpc>
              <a:spcBef>
                <a:spcPts val="100"/>
              </a:spcBef>
            </a:pPr>
            <a:r>
              <a:rPr sz="1600" b="1" spc="-5" dirty="0">
                <a:solidFill>
                  <a:srgbClr val="569DB5"/>
                </a:solidFill>
                <a:latin typeface="OpenSans-Extrabold"/>
                <a:cs typeface="OpenSans-Extrabold"/>
              </a:rPr>
              <a:t>Who, if </a:t>
            </a:r>
            <a:r>
              <a:rPr sz="1600" b="1" spc="-10" dirty="0">
                <a:solidFill>
                  <a:srgbClr val="569DB5"/>
                </a:solidFill>
                <a:latin typeface="OpenSans-Extrabold"/>
                <a:cs typeface="OpenSans-Extrabold"/>
              </a:rPr>
              <a:t>anyone, </a:t>
            </a:r>
            <a:r>
              <a:rPr sz="1600" b="1" spc="-5" dirty="0">
                <a:solidFill>
                  <a:srgbClr val="569DB5"/>
                </a:solidFill>
                <a:latin typeface="OpenSans-Extrabold"/>
                <a:cs typeface="OpenSans-Extrabold"/>
              </a:rPr>
              <a:t>do </a:t>
            </a:r>
            <a:r>
              <a:rPr sz="1600" b="1" spc="-10" dirty="0">
                <a:solidFill>
                  <a:srgbClr val="569DB5"/>
                </a:solidFill>
                <a:latin typeface="OpenSans-Extrabold"/>
                <a:cs typeface="OpenSans-Extrabold"/>
              </a:rPr>
              <a:t>you </a:t>
            </a:r>
            <a:r>
              <a:rPr sz="1600" b="1" dirty="0">
                <a:solidFill>
                  <a:srgbClr val="569DB5"/>
                </a:solidFill>
                <a:latin typeface="OpenSans-Extrabold"/>
                <a:cs typeface="OpenSans-Extrabold"/>
              </a:rPr>
              <a:t>rely </a:t>
            </a:r>
            <a:r>
              <a:rPr sz="1600" b="1" spc="-5" dirty="0">
                <a:solidFill>
                  <a:srgbClr val="569DB5"/>
                </a:solidFill>
                <a:latin typeface="OpenSans-Extrabold"/>
                <a:cs typeface="OpenSans-Extrabold"/>
              </a:rPr>
              <a:t>on </a:t>
            </a:r>
            <a:r>
              <a:rPr sz="1600" b="1" dirty="0">
                <a:solidFill>
                  <a:srgbClr val="569DB5"/>
                </a:solidFill>
                <a:latin typeface="OpenSans-Extrabold"/>
                <a:cs typeface="OpenSans-Extrabold"/>
              </a:rPr>
              <a:t>for </a:t>
            </a:r>
            <a:r>
              <a:rPr sz="1600" b="1" spc="-5" dirty="0">
                <a:solidFill>
                  <a:srgbClr val="569DB5"/>
                </a:solidFill>
                <a:latin typeface="OpenSans-Extrabold"/>
                <a:cs typeface="OpenSans-Extrabold"/>
              </a:rPr>
              <a:t>financial </a:t>
            </a:r>
            <a:r>
              <a:rPr sz="1600" b="1" dirty="0">
                <a:solidFill>
                  <a:srgbClr val="569DB5"/>
                </a:solidFill>
                <a:latin typeface="OpenSans-Extrabold"/>
                <a:cs typeface="OpenSans-Extrabold"/>
              </a:rPr>
              <a:t>advice </a:t>
            </a:r>
            <a:r>
              <a:rPr sz="1600" b="1" spc="-5" dirty="0">
                <a:solidFill>
                  <a:srgbClr val="569DB5"/>
                </a:solidFill>
                <a:latin typeface="OpenSans-Extrabold"/>
                <a:cs typeface="OpenSans-Extrabold"/>
              </a:rPr>
              <a:t>about saving </a:t>
            </a:r>
            <a:r>
              <a:rPr sz="1600" b="1" dirty="0">
                <a:solidFill>
                  <a:srgbClr val="569DB5"/>
                </a:solidFill>
                <a:latin typeface="OpenSans-Extrabold"/>
                <a:cs typeface="OpenSans-Extrabold"/>
              </a:rPr>
              <a:t>for</a:t>
            </a:r>
            <a:r>
              <a:rPr sz="1600" b="1" spc="15" dirty="0">
                <a:solidFill>
                  <a:srgbClr val="569DB5"/>
                </a:solidFill>
                <a:latin typeface="OpenSans-Extrabold"/>
                <a:cs typeface="OpenSans-Extrabold"/>
              </a:rPr>
              <a:t> </a:t>
            </a:r>
            <a:r>
              <a:rPr sz="1600" b="1" dirty="0">
                <a:solidFill>
                  <a:srgbClr val="569DB5"/>
                </a:solidFill>
                <a:latin typeface="OpenSans-Extrabold"/>
                <a:cs typeface="OpenSans-Extrabold"/>
              </a:rPr>
              <a:t>retirement?</a:t>
            </a:r>
            <a:endParaRPr sz="1600" dirty="0">
              <a:latin typeface="OpenSans-Extrabold"/>
              <a:cs typeface="OpenSans-Extrabold"/>
            </a:endParaRPr>
          </a:p>
        </p:txBody>
      </p:sp>
      <p:sp>
        <p:nvSpPr>
          <p:cNvPr id="5" name="object 5"/>
          <p:cNvSpPr txBox="1"/>
          <p:nvPr/>
        </p:nvSpPr>
        <p:spPr>
          <a:xfrm>
            <a:off x="4554882" y="1897365"/>
            <a:ext cx="1421130" cy="774700"/>
          </a:xfrm>
          <a:prstGeom prst="rect">
            <a:avLst/>
          </a:prstGeom>
        </p:spPr>
        <p:txBody>
          <a:bodyPr vert="horz" wrap="square" lIns="0" tIns="24130" rIns="0" bIns="0" rtlCol="0">
            <a:spAutoFit/>
          </a:bodyPr>
          <a:lstStyle/>
          <a:p>
            <a:pPr marL="12700" marR="5080">
              <a:lnSpc>
                <a:spcPct val="114599"/>
              </a:lnSpc>
              <a:spcBef>
                <a:spcPts val="190"/>
              </a:spcBef>
            </a:pPr>
            <a:r>
              <a:rPr sz="1600" b="1" dirty="0">
                <a:solidFill>
                  <a:srgbClr val="569DB5"/>
                </a:solidFill>
                <a:latin typeface="OpenSans-Extrabold"/>
                <a:cs typeface="OpenSans-Extrabold"/>
              </a:rPr>
              <a:t>38% </a:t>
            </a:r>
            <a:r>
              <a:rPr sz="1200" b="1" spc="-5" dirty="0">
                <a:solidFill>
                  <a:srgbClr val="569DB5"/>
                </a:solidFill>
                <a:latin typeface="Open Sans"/>
                <a:cs typeface="Open Sans"/>
              </a:rPr>
              <a:t>My</a:t>
            </a:r>
            <a:r>
              <a:rPr sz="1200" b="1" spc="-90" dirty="0">
                <a:solidFill>
                  <a:srgbClr val="569DB5"/>
                </a:solidFill>
                <a:latin typeface="Open Sans"/>
                <a:cs typeface="Open Sans"/>
              </a:rPr>
              <a:t> </a:t>
            </a:r>
            <a:r>
              <a:rPr sz="1200" b="1" spc="-20" dirty="0">
                <a:solidFill>
                  <a:srgbClr val="569DB5"/>
                </a:solidFill>
                <a:latin typeface="Open Sans"/>
                <a:cs typeface="Open Sans"/>
              </a:rPr>
              <a:t>financial  </a:t>
            </a:r>
            <a:r>
              <a:rPr sz="1200" b="1" spc="-15" dirty="0">
                <a:solidFill>
                  <a:srgbClr val="569DB5"/>
                </a:solidFill>
                <a:latin typeface="Open Sans"/>
                <a:cs typeface="Open Sans"/>
              </a:rPr>
              <a:t>advisor</a:t>
            </a:r>
            <a:endParaRPr sz="1200" dirty="0">
              <a:latin typeface="Open Sans"/>
              <a:cs typeface="Open Sans"/>
            </a:endParaRPr>
          </a:p>
          <a:p>
            <a:pPr marL="12700">
              <a:lnSpc>
                <a:spcPct val="100000"/>
              </a:lnSpc>
              <a:spcBef>
                <a:spcPts val="805"/>
              </a:spcBef>
            </a:pPr>
            <a:r>
              <a:rPr sz="900" b="1" spc="5" dirty="0">
                <a:solidFill>
                  <a:srgbClr val="FFFFFF"/>
                </a:solidFill>
                <a:latin typeface="OpenSans-Semibold"/>
                <a:cs typeface="OpenSans-Semibold"/>
              </a:rPr>
              <a:t>46% </a:t>
            </a:r>
            <a:r>
              <a:rPr sz="900" b="1" dirty="0">
                <a:solidFill>
                  <a:srgbClr val="FFFFFF"/>
                </a:solidFill>
                <a:latin typeface="OpenSans-Semibold"/>
                <a:cs typeface="OpenSans-Semibold"/>
              </a:rPr>
              <a:t>White</a:t>
            </a:r>
            <a:r>
              <a:rPr sz="900" b="1" spc="-55" dirty="0">
                <a:solidFill>
                  <a:srgbClr val="FFFFFF"/>
                </a:solidFill>
                <a:latin typeface="OpenSans-Semibold"/>
                <a:cs typeface="OpenSans-Semibold"/>
              </a:rPr>
              <a:t> </a:t>
            </a:r>
            <a:r>
              <a:rPr sz="900" b="1" spc="-5" dirty="0">
                <a:solidFill>
                  <a:srgbClr val="FFFFFF"/>
                </a:solidFill>
                <a:latin typeface="OpenSans-Semibold"/>
                <a:cs typeface="OpenSans-Semibold"/>
              </a:rPr>
              <a:t>male</a:t>
            </a:r>
            <a:endParaRPr sz="900" dirty="0">
              <a:latin typeface="OpenSans-Semibold"/>
              <a:cs typeface="OpenSans-Semibold"/>
            </a:endParaRPr>
          </a:p>
        </p:txBody>
      </p:sp>
      <p:grpSp>
        <p:nvGrpSpPr>
          <p:cNvPr id="6" name="object 6"/>
          <p:cNvGrpSpPr/>
          <p:nvPr/>
        </p:nvGrpSpPr>
        <p:grpSpPr>
          <a:xfrm>
            <a:off x="3593989" y="2005200"/>
            <a:ext cx="715645" cy="720725"/>
            <a:chOff x="3593989" y="2005200"/>
            <a:chExt cx="715645" cy="720725"/>
          </a:xfrm>
        </p:grpSpPr>
        <p:sp>
          <p:nvSpPr>
            <p:cNvPr id="7" name="object 7"/>
            <p:cNvSpPr/>
            <p:nvPr/>
          </p:nvSpPr>
          <p:spPr>
            <a:xfrm>
              <a:off x="3593989" y="2005200"/>
              <a:ext cx="715645" cy="720725"/>
            </a:xfrm>
            <a:custGeom>
              <a:avLst/>
              <a:gdLst/>
              <a:ahLst/>
              <a:cxnLst/>
              <a:rect l="l" t="t" r="r" b="b"/>
              <a:pathLst>
                <a:path w="715645" h="720725">
                  <a:moveTo>
                    <a:pt x="357644" y="0"/>
                  </a:moveTo>
                  <a:lnTo>
                    <a:pt x="309114" y="3288"/>
                  </a:lnTo>
                  <a:lnTo>
                    <a:pt x="262568" y="12867"/>
                  </a:lnTo>
                  <a:lnTo>
                    <a:pt x="218432" y="28307"/>
                  </a:lnTo>
                  <a:lnTo>
                    <a:pt x="177133" y="49180"/>
                  </a:lnTo>
                  <a:lnTo>
                    <a:pt x="139098" y="75056"/>
                  </a:lnTo>
                  <a:lnTo>
                    <a:pt x="104751" y="105505"/>
                  </a:lnTo>
                  <a:lnTo>
                    <a:pt x="74519" y="140098"/>
                  </a:lnTo>
                  <a:lnTo>
                    <a:pt x="48828" y="178407"/>
                  </a:lnTo>
                  <a:lnTo>
                    <a:pt x="28105" y="220002"/>
                  </a:lnTo>
                  <a:lnTo>
                    <a:pt x="12775" y="264453"/>
                  </a:lnTo>
                  <a:lnTo>
                    <a:pt x="3264" y="311332"/>
                  </a:lnTo>
                  <a:lnTo>
                    <a:pt x="0" y="360210"/>
                  </a:lnTo>
                  <a:lnTo>
                    <a:pt x="3264" y="409087"/>
                  </a:lnTo>
                  <a:lnTo>
                    <a:pt x="12775" y="455965"/>
                  </a:lnTo>
                  <a:lnTo>
                    <a:pt x="28105" y="500415"/>
                  </a:lnTo>
                  <a:lnTo>
                    <a:pt x="48828" y="542009"/>
                  </a:lnTo>
                  <a:lnTo>
                    <a:pt x="74519" y="580316"/>
                  </a:lnTo>
                  <a:lnTo>
                    <a:pt x="104751" y="614908"/>
                  </a:lnTo>
                  <a:lnTo>
                    <a:pt x="139098" y="645356"/>
                  </a:lnTo>
                  <a:lnTo>
                    <a:pt x="177133" y="671230"/>
                  </a:lnTo>
                  <a:lnTo>
                    <a:pt x="218432" y="692101"/>
                  </a:lnTo>
                  <a:lnTo>
                    <a:pt x="262568" y="707540"/>
                  </a:lnTo>
                  <a:lnTo>
                    <a:pt x="309114" y="717119"/>
                  </a:lnTo>
                  <a:lnTo>
                    <a:pt x="357644" y="720407"/>
                  </a:lnTo>
                  <a:lnTo>
                    <a:pt x="406175" y="717119"/>
                  </a:lnTo>
                  <a:lnTo>
                    <a:pt x="452721" y="707540"/>
                  </a:lnTo>
                  <a:lnTo>
                    <a:pt x="496856" y="692101"/>
                  </a:lnTo>
                  <a:lnTo>
                    <a:pt x="538155" y="671230"/>
                  </a:lnTo>
                  <a:lnTo>
                    <a:pt x="576191" y="645356"/>
                  </a:lnTo>
                  <a:lnTo>
                    <a:pt x="610538" y="614908"/>
                  </a:lnTo>
                  <a:lnTo>
                    <a:pt x="640770" y="580316"/>
                  </a:lnTo>
                  <a:lnTo>
                    <a:pt x="666460" y="542009"/>
                  </a:lnTo>
                  <a:lnTo>
                    <a:pt x="687184" y="500415"/>
                  </a:lnTo>
                  <a:lnTo>
                    <a:pt x="702514" y="455965"/>
                  </a:lnTo>
                  <a:lnTo>
                    <a:pt x="712024" y="409087"/>
                  </a:lnTo>
                  <a:lnTo>
                    <a:pt x="715289" y="360210"/>
                  </a:lnTo>
                  <a:lnTo>
                    <a:pt x="712024" y="311332"/>
                  </a:lnTo>
                  <a:lnTo>
                    <a:pt x="702514" y="264453"/>
                  </a:lnTo>
                  <a:lnTo>
                    <a:pt x="687184" y="220002"/>
                  </a:lnTo>
                  <a:lnTo>
                    <a:pt x="666460" y="178407"/>
                  </a:lnTo>
                  <a:lnTo>
                    <a:pt x="640770" y="140098"/>
                  </a:lnTo>
                  <a:lnTo>
                    <a:pt x="610538" y="105505"/>
                  </a:lnTo>
                  <a:lnTo>
                    <a:pt x="576191" y="75056"/>
                  </a:lnTo>
                  <a:lnTo>
                    <a:pt x="538155" y="49180"/>
                  </a:lnTo>
                  <a:lnTo>
                    <a:pt x="496856" y="28307"/>
                  </a:lnTo>
                  <a:lnTo>
                    <a:pt x="452721" y="12867"/>
                  </a:lnTo>
                  <a:lnTo>
                    <a:pt x="406175" y="3288"/>
                  </a:lnTo>
                  <a:lnTo>
                    <a:pt x="357644" y="0"/>
                  </a:lnTo>
                  <a:close/>
                </a:path>
              </a:pathLst>
            </a:custGeom>
            <a:solidFill>
              <a:srgbClr val="FFFFFF"/>
            </a:solidFill>
          </p:spPr>
          <p:txBody>
            <a:bodyPr wrap="square" lIns="0" tIns="0" rIns="0" bIns="0" rtlCol="0"/>
            <a:lstStyle/>
            <a:p>
              <a:endParaRPr dirty="0"/>
            </a:p>
          </p:txBody>
        </p:sp>
        <p:sp>
          <p:nvSpPr>
            <p:cNvPr id="8" name="object 8"/>
            <p:cNvSpPr/>
            <p:nvPr/>
          </p:nvSpPr>
          <p:spPr>
            <a:xfrm>
              <a:off x="3752024" y="2264633"/>
              <a:ext cx="398780" cy="322580"/>
            </a:xfrm>
            <a:custGeom>
              <a:avLst/>
              <a:gdLst/>
              <a:ahLst/>
              <a:cxnLst/>
              <a:rect l="l" t="t" r="r" b="b"/>
              <a:pathLst>
                <a:path w="398779" h="322580">
                  <a:moveTo>
                    <a:pt x="190334" y="0"/>
                  </a:moveTo>
                  <a:lnTo>
                    <a:pt x="144723" y="5683"/>
                  </a:lnTo>
                  <a:lnTo>
                    <a:pt x="103693" y="21694"/>
                  </a:lnTo>
                  <a:lnTo>
                    <a:pt x="69332" y="46472"/>
                  </a:lnTo>
                  <a:lnTo>
                    <a:pt x="43728" y="78457"/>
                  </a:lnTo>
                  <a:lnTo>
                    <a:pt x="28968" y="116090"/>
                  </a:lnTo>
                  <a:lnTo>
                    <a:pt x="28397" y="116090"/>
                  </a:lnTo>
                  <a:lnTo>
                    <a:pt x="0" y="148107"/>
                  </a:lnTo>
                  <a:lnTo>
                    <a:pt x="2501" y="155676"/>
                  </a:lnTo>
                  <a:lnTo>
                    <a:pt x="7670" y="161328"/>
                  </a:lnTo>
                  <a:lnTo>
                    <a:pt x="12763" y="167093"/>
                  </a:lnTo>
                  <a:lnTo>
                    <a:pt x="20091" y="170459"/>
                  </a:lnTo>
                  <a:lnTo>
                    <a:pt x="27889" y="170573"/>
                  </a:lnTo>
                  <a:lnTo>
                    <a:pt x="29121" y="170573"/>
                  </a:lnTo>
                  <a:lnTo>
                    <a:pt x="34371" y="187791"/>
                  </a:lnTo>
                  <a:lnTo>
                    <a:pt x="41848" y="204076"/>
                  </a:lnTo>
                  <a:lnTo>
                    <a:pt x="51450" y="219236"/>
                  </a:lnTo>
                  <a:lnTo>
                    <a:pt x="63080" y="233083"/>
                  </a:lnTo>
                  <a:lnTo>
                    <a:pt x="63220" y="233222"/>
                  </a:lnTo>
                  <a:lnTo>
                    <a:pt x="63322" y="233400"/>
                  </a:lnTo>
                  <a:lnTo>
                    <a:pt x="85763" y="306641"/>
                  </a:lnTo>
                  <a:lnTo>
                    <a:pt x="106870" y="322300"/>
                  </a:lnTo>
                  <a:lnTo>
                    <a:pt x="129692" y="322300"/>
                  </a:lnTo>
                  <a:lnTo>
                    <a:pt x="136807" y="321129"/>
                  </a:lnTo>
                  <a:lnTo>
                    <a:pt x="143038" y="317865"/>
                  </a:lnTo>
                  <a:lnTo>
                    <a:pt x="147953" y="312827"/>
                  </a:lnTo>
                  <a:lnTo>
                    <a:pt x="149611" y="309397"/>
                  </a:lnTo>
                  <a:lnTo>
                    <a:pt x="102890" y="309384"/>
                  </a:lnTo>
                  <a:lnTo>
                    <a:pt x="99430" y="306831"/>
                  </a:lnTo>
                  <a:lnTo>
                    <a:pt x="98129" y="302742"/>
                  </a:lnTo>
                  <a:lnTo>
                    <a:pt x="75133" y="227710"/>
                  </a:lnTo>
                  <a:lnTo>
                    <a:pt x="73977" y="225742"/>
                  </a:lnTo>
                  <a:lnTo>
                    <a:pt x="72440" y="224167"/>
                  </a:lnTo>
                  <a:lnTo>
                    <a:pt x="61231" y="210675"/>
                  </a:lnTo>
                  <a:lnTo>
                    <a:pt x="52138" y="195827"/>
                  </a:lnTo>
                  <a:lnTo>
                    <a:pt x="45271" y="179837"/>
                  </a:lnTo>
                  <a:lnTo>
                    <a:pt x="40741" y="162915"/>
                  </a:lnTo>
                  <a:lnTo>
                    <a:pt x="40170" y="159880"/>
                  </a:lnTo>
                  <a:lnTo>
                    <a:pt x="37490" y="157670"/>
                  </a:lnTo>
                  <a:lnTo>
                    <a:pt x="27978" y="157670"/>
                  </a:lnTo>
                  <a:lnTo>
                    <a:pt x="23939" y="157619"/>
                  </a:lnTo>
                  <a:lnTo>
                    <a:pt x="20091" y="155854"/>
                  </a:lnTo>
                  <a:lnTo>
                    <a:pt x="17411" y="152819"/>
                  </a:lnTo>
                  <a:lnTo>
                    <a:pt x="14592" y="149758"/>
                  </a:lnTo>
                  <a:lnTo>
                    <a:pt x="13351" y="146037"/>
                  </a:lnTo>
                  <a:lnTo>
                    <a:pt x="13309" y="145414"/>
                  </a:lnTo>
                  <a:lnTo>
                    <a:pt x="13652" y="141960"/>
                  </a:lnTo>
                  <a:lnTo>
                    <a:pt x="14604" y="134416"/>
                  </a:lnTo>
                  <a:lnTo>
                    <a:pt x="20891" y="128854"/>
                  </a:lnTo>
                  <a:lnTo>
                    <a:pt x="37656" y="128854"/>
                  </a:lnTo>
                  <a:lnTo>
                    <a:pt x="40195" y="126720"/>
                  </a:lnTo>
                  <a:lnTo>
                    <a:pt x="58156" y="79693"/>
                  </a:lnTo>
                  <a:lnTo>
                    <a:pt x="91617" y="44592"/>
                  </a:lnTo>
                  <a:lnTo>
                    <a:pt x="137042" y="21326"/>
                  </a:lnTo>
                  <a:lnTo>
                    <a:pt x="190372" y="12903"/>
                  </a:lnTo>
                  <a:lnTo>
                    <a:pt x="191287" y="12890"/>
                  </a:lnTo>
                  <a:lnTo>
                    <a:pt x="258293" y="12890"/>
                  </a:lnTo>
                  <a:lnTo>
                    <a:pt x="237085" y="5881"/>
                  </a:lnTo>
                  <a:lnTo>
                    <a:pt x="213970" y="1442"/>
                  </a:lnTo>
                  <a:lnTo>
                    <a:pt x="190334" y="0"/>
                  </a:lnTo>
                  <a:close/>
                </a:path>
                <a:path w="398779" h="322580">
                  <a:moveTo>
                    <a:pt x="236026" y="282422"/>
                  </a:moveTo>
                  <a:lnTo>
                    <a:pt x="222516" y="282422"/>
                  </a:lnTo>
                  <a:lnTo>
                    <a:pt x="229497" y="306362"/>
                  </a:lnTo>
                  <a:lnTo>
                    <a:pt x="250799" y="322300"/>
                  </a:lnTo>
                  <a:lnTo>
                    <a:pt x="273367" y="322300"/>
                  </a:lnTo>
                  <a:lnTo>
                    <a:pt x="280416" y="321172"/>
                  </a:lnTo>
                  <a:lnTo>
                    <a:pt x="286567" y="317988"/>
                  </a:lnTo>
                  <a:lnTo>
                    <a:pt x="291410" y="313053"/>
                  </a:lnTo>
                  <a:lnTo>
                    <a:pt x="293201" y="309397"/>
                  </a:lnTo>
                  <a:lnTo>
                    <a:pt x="246697" y="309384"/>
                  </a:lnTo>
                  <a:lnTo>
                    <a:pt x="243175" y="306755"/>
                  </a:lnTo>
                  <a:lnTo>
                    <a:pt x="243030" y="306362"/>
                  </a:lnTo>
                  <a:lnTo>
                    <a:pt x="241943" y="302742"/>
                  </a:lnTo>
                  <a:lnTo>
                    <a:pt x="236026" y="282422"/>
                  </a:lnTo>
                  <a:close/>
                </a:path>
                <a:path w="398779" h="322580">
                  <a:moveTo>
                    <a:pt x="151409" y="268985"/>
                  </a:moveTo>
                  <a:lnTo>
                    <a:pt x="147827" y="271500"/>
                  </a:lnTo>
                  <a:lnTo>
                    <a:pt x="146621" y="275348"/>
                  </a:lnTo>
                  <a:lnTo>
                    <a:pt x="138561" y="302920"/>
                  </a:lnTo>
                  <a:lnTo>
                    <a:pt x="137261" y="306831"/>
                  </a:lnTo>
                  <a:lnTo>
                    <a:pt x="133680" y="309397"/>
                  </a:lnTo>
                  <a:lnTo>
                    <a:pt x="149618" y="309384"/>
                  </a:lnTo>
                  <a:lnTo>
                    <a:pt x="151079" y="306362"/>
                  </a:lnTo>
                  <a:lnTo>
                    <a:pt x="151193" y="305904"/>
                  </a:lnTo>
                  <a:lnTo>
                    <a:pt x="158064" y="282422"/>
                  </a:lnTo>
                  <a:lnTo>
                    <a:pt x="236026" y="282422"/>
                  </a:lnTo>
                  <a:lnTo>
                    <a:pt x="233933" y="275234"/>
                  </a:lnTo>
                  <a:lnTo>
                    <a:pt x="233005" y="272267"/>
                  </a:lnTo>
                  <a:lnTo>
                    <a:pt x="190292" y="272267"/>
                  </a:lnTo>
                  <a:lnTo>
                    <a:pt x="173575" y="271473"/>
                  </a:lnTo>
                  <a:lnTo>
                    <a:pt x="156527" y="269036"/>
                  </a:lnTo>
                  <a:lnTo>
                    <a:pt x="156108" y="268998"/>
                  </a:lnTo>
                  <a:lnTo>
                    <a:pt x="151409" y="268985"/>
                  </a:lnTo>
                  <a:close/>
                </a:path>
                <a:path w="398779" h="322580">
                  <a:moveTo>
                    <a:pt x="349879" y="25552"/>
                  </a:moveTo>
                  <a:lnTo>
                    <a:pt x="326440" y="25552"/>
                  </a:lnTo>
                  <a:lnTo>
                    <a:pt x="329107" y="25653"/>
                  </a:lnTo>
                  <a:lnTo>
                    <a:pt x="331774" y="25844"/>
                  </a:lnTo>
                  <a:lnTo>
                    <a:pt x="334568" y="26136"/>
                  </a:lnTo>
                  <a:lnTo>
                    <a:pt x="336918" y="27914"/>
                  </a:lnTo>
                  <a:lnTo>
                    <a:pt x="338861" y="32981"/>
                  </a:lnTo>
                  <a:lnTo>
                    <a:pt x="338302" y="35725"/>
                  </a:lnTo>
                  <a:lnTo>
                    <a:pt x="336613" y="37439"/>
                  </a:lnTo>
                  <a:lnTo>
                    <a:pt x="330162" y="44711"/>
                  </a:lnTo>
                  <a:lnTo>
                    <a:pt x="324997" y="52901"/>
                  </a:lnTo>
                  <a:lnTo>
                    <a:pt x="321231" y="61806"/>
                  </a:lnTo>
                  <a:lnTo>
                    <a:pt x="318973" y="71221"/>
                  </a:lnTo>
                  <a:lnTo>
                    <a:pt x="318731" y="72834"/>
                  </a:lnTo>
                  <a:lnTo>
                    <a:pt x="319100" y="74485"/>
                  </a:lnTo>
                  <a:lnTo>
                    <a:pt x="322287" y="79120"/>
                  </a:lnTo>
                  <a:lnTo>
                    <a:pt x="323354" y="80810"/>
                  </a:lnTo>
                  <a:lnTo>
                    <a:pt x="350596" y="113423"/>
                  </a:lnTo>
                  <a:lnTo>
                    <a:pt x="378193" y="115138"/>
                  </a:lnTo>
                  <a:lnTo>
                    <a:pt x="385584" y="122491"/>
                  </a:lnTo>
                  <a:lnTo>
                    <a:pt x="385571" y="183032"/>
                  </a:lnTo>
                  <a:lnTo>
                    <a:pt x="343501" y="219709"/>
                  </a:lnTo>
                  <a:lnTo>
                    <a:pt x="306641" y="239217"/>
                  </a:lnTo>
                  <a:lnTo>
                    <a:pt x="302907" y="240944"/>
                  </a:lnTo>
                  <a:lnTo>
                    <a:pt x="300075" y="244170"/>
                  </a:lnTo>
                  <a:lnTo>
                    <a:pt x="298843" y="248107"/>
                  </a:lnTo>
                  <a:lnTo>
                    <a:pt x="280999" y="306641"/>
                  </a:lnTo>
                  <a:lnTo>
                    <a:pt x="280914" y="306831"/>
                  </a:lnTo>
                  <a:lnTo>
                    <a:pt x="277418" y="309397"/>
                  </a:lnTo>
                  <a:lnTo>
                    <a:pt x="293207" y="309384"/>
                  </a:lnTo>
                  <a:lnTo>
                    <a:pt x="294546" y="306641"/>
                  </a:lnTo>
                  <a:lnTo>
                    <a:pt x="311378" y="251472"/>
                  </a:lnTo>
                  <a:lnTo>
                    <a:pt x="311683" y="251117"/>
                  </a:lnTo>
                  <a:lnTo>
                    <a:pt x="350480" y="230597"/>
                  </a:lnTo>
                  <a:lnTo>
                    <a:pt x="385470" y="204584"/>
                  </a:lnTo>
                  <a:lnTo>
                    <a:pt x="398589" y="175679"/>
                  </a:lnTo>
                  <a:lnTo>
                    <a:pt x="398589" y="131470"/>
                  </a:lnTo>
                  <a:lnTo>
                    <a:pt x="396253" y="120124"/>
                  </a:lnTo>
                  <a:lnTo>
                    <a:pt x="389937" y="110832"/>
                  </a:lnTo>
                  <a:lnTo>
                    <a:pt x="380597" y="104542"/>
                  </a:lnTo>
                  <a:lnTo>
                    <a:pt x="369188" y="102196"/>
                  </a:lnTo>
                  <a:lnTo>
                    <a:pt x="357504" y="102196"/>
                  </a:lnTo>
                  <a:lnTo>
                    <a:pt x="351135" y="95842"/>
                  </a:lnTo>
                  <a:lnTo>
                    <a:pt x="345200" y="89100"/>
                  </a:lnTo>
                  <a:lnTo>
                    <a:pt x="339715" y="81990"/>
                  </a:lnTo>
                  <a:lnTo>
                    <a:pt x="334664" y="74485"/>
                  </a:lnTo>
                  <a:lnTo>
                    <a:pt x="333768" y="73050"/>
                  </a:lnTo>
                  <a:lnTo>
                    <a:pt x="332231" y="70738"/>
                  </a:lnTo>
                  <a:lnTo>
                    <a:pt x="351129" y="41147"/>
                  </a:lnTo>
                  <a:lnTo>
                    <a:pt x="352805" y="33007"/>
                  </a:lnTo>
                  <a:lnTo>
                    <a:pt x="349879" y="25552"/>
                  </a:lnTo>
                  <a:close/>
                </a:path>
                <a:path w="398779" h="322580">
                  <a:moveTo>
                    <a:pt x="222516" y="282422"/>
                  </a:moveTo>
                  <a:lnTo>
                    <a:pt x="158064" y="282422"/>
                  </a:lnTo>
                  <a:lnTo>
                    <a:pt x="174153" y="284479"/>
                  </a:lnTo>
                  <a:lnTo>
                    <a:pt x="190290" y="285165"/>
                  </a:lnTo>
                  <a:lnTo>
                    <a:pt x="206427" y="284479"/>
                  </a:lnTo>
                  <a:lnTo>
                    <a:pt x="222516" y="282422"/>
                  </a:lnTo>
                  <a:close/>
                </a:path>
                <a:path w="398779" h="322580">
                  <a:moveTo>
                    <a:pt x="225361" y="268998"/>
                  </a:moveTo>
                  <a:lnTo>
                    <a:pt x="224472" y="268998"/>
                  </a:lnTo>
                  <a:lnTo>
                    <a:pt x="224066" y="269036"/>
                  </a:lnTo>
                  <a:lnTo>
                    <a:pt x="207011" y="271477"/>
                  </a:lnTo>
                  <a:lnTo>
                    <a:pt x="190292" y="272267"/>
                  </a:lnTo>
                  <a:lnTo>
                    <a:pt x="233005" y="272267"/>
                  </a:lnTo>
                  <a:lnTo>
                    <a:pt x="232765" y="271500"/>
                  </a:lnTo>
                  <a:lnTo>
                    <a:pt x="229158" y="269087"/>
                  </a:lnTo>
                  <a:lnTo>
                    <a:pt x="225361" y="268998"/>
                  </a:lnTo>
                  <a:close/>
                </a:path>
                <a:path w="398779" h="322580">
                  <a:moveTo>
                    <a:pt x="287959" y="99466"/>
                  </a:moveTo>
                  <a:lnTo>
                    <a:pt x="278514" y="101378"/>
                  </a:lnTo>
                  <a:lnTo>
                    <a:pt x="270784" y="106570"/>
                  </a:lnTo>
                  <a:lnTo>
                    <a:pt x="265562" y="114255"/>
                  </a:lnTo>
                  <a:lnTo>
                    <a:pt x="263641" y="123672"/>
                  </a:lnTo>
                  <a:lnTo>
                    <a:pt x="264702" y="130767"/>
                  </a:lnTo>
                  <a:lnTo>
                    <a:pt x="284860" y="147878"/>
                  </a:lnTo>
                  <a:lnTo>
                    <a:pt x="294322" y="147878"/>
                  </a:lnTo>
                  <a:lnTo>
                    <a:pt x="300520" y="145414"/>
                  </a:lnTo>
                  <a:lnTo>
                    <a:pt x="305193" y="140766"/>
                  </a:lnTo>
                  <a:lnTo>
                    <a:pt x="308850" y="135864"/>
                  </a:lnTo>
                  <a:lnTo>
                    <a:pt x="287883" y="135864"/>
                  </a:lnTo>
                  <a:lnTo>
                    <a:pt x="279361" y="132359"/>
                  </a:lnTo>
                  <a:lnTo>
                    <a:pt x="276708" y="128409"/>
                  </a:lnTo>
                  <a:lnTo>
                    <a:pt x="276618" y="117449"/>
                  </a:lnTo>
                  <a:lnTo>
                    <a:pt x="281724" y="112369"/>
                  </a:lnTo>
                  <a:lnTo>
                    <a:pt x="309235" y="112356"/>
                  </a:lnTo>
                  <a:lnTo>
                    <a:pt x="306742" y="108231"/>
                  </a:lnTo>
                  <a:lnTo>
                    <a:pt x="301502" y="103527"/>
                  </a:lnTo>
                  <a:lnTo>
                    <a:pt x="295117" y="100522"/>
                  </a:lnTo>
                  <a:lnTo>
                    <a:pt x="287959" y="99466"/>
                  </a:lnTo>
                  <a:close/>
                </a:path>
                <a:path w="398779" h="322580">
                  <a:moveTo>
                    <a:pt x="309235" y="112356"/>
                  </a:moveTo>
                  <a:lnTo>
                    <a:pt x="292582" y="112356"/>
                  </a:lnTo>
                  <a:lnTo>
                    <a:pt x="296710" y="115100"/>
                  </a:lnTo>
                  <a:lnTo>
                    <a:pt x="300253" y="123570"/>
                  </a:lnTo>
                  <a:lnTo>
                    <a:pt x="299288" y="128409"/>
                  </a:lnTo>
                  <a:lnTo>
                    <a:pt x="292747" y="134899"/>
                  </a:lnTo>
                  <a:lnTo>
                    <a:pt x="287883" y="135864"/>
                  </a:lnTo>
                  <a:lnTo>
                    <a:pt x="308850" y="135864"/>
                  </a:lnTo>
                  <a:lnTo>
                    <a:pt x="309501" y="134991"/>
                  </a:lnTo>
                  <a:lnTo>
                    <a:pt x="311860" y="128409"/>
                  </a:lnTo>
                  <a:lnTo>
                    <a:pt x="312221" y="121364"/>
                  </a:lnTo>
                  <a:lnTo>
                    <a:pt x="310492" y="114503"/>
                  </a:lnTo>
                  <a:lnTo>
                    <a:pt x="310383" y="114255"/>
                  </a:lnTo>
                  <a:lnTo>
                    <a:pt x="309235" y="112356"/>
                  </a:lnTo>
                  <a:close/>
                </a:path>
                <a:path w="398779" h="322580">
                  <a:moveTo>
                    <a:pt x="37656" y="128854"/>
                  </a:moveTo>
                  <a:lnTo>
                    <a:pt x="20891" y="128854"/>
                  </a:lnTo>
                  <a:lnTo>
                    <a:pt x="28841" y="128993"/>
                  </a:lnTo>
                  <a:lnTo>
                    <a:pt x="37490" y="128993"/>
                  </a:lnTo>
                  <a:lnTo>
                    <a:pt x="37656" y="128854"/>
                  </a:lnTo>
                  <a:close/>
                </a:path>
                <a:path w="398779" h="322580">
                  <a:moveTo>
                    <a:pt x="258293" y="12890"/>
                  </a:moveTo>
                  <a:lnTo>
                    <a:pt x="191287" y="12890"/>
                  </a:lnTo>
                  <a:lnTo>
                    <a:pt x="213288" y="14334"/>
                  </a:lnTo>
                  <a:lnTo>
                    <a:pt x="234824" y="18611"/>
                  </a:lnTo>
                  <a:lnTo>
                    <a:pt x="255624" y="25653"/>
                  </a:lnTo>
                  <a:lnTo>
                    <a:pt x="275430" y="35407"/>
                  </a:lnTo>
                  <a:lnTo>
                    <a:pt x="276872" y="36258"/>
                  </a:lnTo>
                  <a:lnTo>
                    <a:pt x="278676" y="36766"/>
                  </a:lnTo>
                  <a:lnTo>
                    <a:pt x="280669" y="36817"/>
                  </a:lnTo>
                  <a:lnTo>
                    <a:pt x="282486" y="36817"/>
                  </a:lnTo>
                  <a:lnTo>
                    <a:pt x="284276" y="36334"/>
                  </a:lnTo>
                  <a:lnTo>
                    <a:pt x="285864" y="35407"/>
                  </a:lnTo>
                  <a:lnTo>
                    <a:pt x="294736" y="31003"/>
                  </a:lnTo>
                  <a:lnTo>
                    <a:pt x="304099" y="27879"/>
                  </a:lnTo>
                  <a:lnTo>
                    <a:pt x="313823" y="26056"/>
                  </a:lnTo>
                  <a:lnTo>
                    <a:pt x="323773" y="25552"/>
                  </a:lnTo>
                  <a:lnTo>
                    <a:pt x="349879" y="25552"/>
                  </a:lnTo>
                  <a:lnTo>
                    <a:pt x="349371" y="24218"/>
                  </a:lnTo>
                  <a:lnTo>
                    <a:pt x="281889" y="24218"/>
                  </a:lnTo>
                  <a:lnTo>
                    <a:pt x="349361" y="24193"/>
                  </a:lnTo>
                  <a:lnTo>
                    <a:pt x="349100" y="23507"/>
                  </a:lnTo>
                  <a:lnTo>
                    <a:pt x="280644" y="23507"/>
                  </a:lnTo>
                  <a:lnTo>
                    <a:pt x="259319" y="13229"/>
                  </a:lnTo>
                  <a:lnTo>
                    <a:pt x="258293" y="12890"/>
                  </a:lnTo>
                  <a:close/>
                </a:path>
                <a:path w="398779" h="322580">
                  <a:moveTo>
                    <a:pt x="349361" y="24193"/>
                  </a:moveTo>
                  <a:lnTo>
                    <a:pt x="281851" y="24193"/>
                  </a:lnTo>
                  <a:lnTo>
                    <a:pt x="349371" y="24218"/>
                  </a:lnTo>
                  <a:close/>
                </a:path>
                <a:path w="398779" h="322580">
                  <a:moveTo>
                    <a:pt x="326809" y="12649"/>
                  </a:moveTo>
                  <a:lnTo>
                    <a:pt x="323900" y="12649"/>
                  </a:lnTo>
                  <a:lnTo>
                    <a:pt x="312603" y="13229"/>
                  </a:lnTo>
                  <a:lnTo>
                    <a:pt x="301534" y="15235"/>
                  </a:lnTo>
                  <a:lnTo>
                    <a:pt x="290834" y="18662"/>
                  </a:lnTo>
                  <a:lnTo>
                    <a:pt x="280644" y="23507"/>
                  </a:lnTo>
                  <a:lnTo>
                    <a:pt x="349100" y="23507"/>
                  </a:lnTo>
                  <a:lnTo>
                    <a:pt x="326809" y="12649"/>
                  </a:lnTo>
                  <a:close/>
                </a:path>
              </a:pathLst>
            </a:custGeom>
            <a:solidFill>
              <a:srgbClr val="6BA5B7"/>
            </a:solidFill>
          </p:spPr>
          <p:txBody>
            <a:bodyPr wrap="square" lIns="0" tIns="0" rIns="0" bIns="0" rtlCol="0"/>
            <a:lstStyle/>
            <a:p>
              <a:endParaRPr dirty="0"/>
            </a:p>
          </p:txBody>
        </p:sp>
        <p:sp>
          <p:nvSpPr>
            <p:cNvPr id="9" name="object 9"/>
            <p:cNvSpPr/>
            <p:nvPr/>
          </p:nvSpPr>
          <p:spPr>
            <a:xfrm>
              <a:off x="3900821" y="2143873"/>
              <a:ext cx="101625" cy="101053"/>
            </a:xfrm>
            <a:prstGeom prst="rect">
              <a:avLst/>
            </a:prstGeom>
            <a:blipFill>
              <a:blip r:embed="rId3" cstate="print"/>
              <a:stretch>
                <a:fillRect/>
              </a:stretch>
            </a:blipFill>
          </p:spPr>
          <p:txBody>
            <a:bodyPr wrap="square" lIns="0" tIns="0" rIns="0" bIns="0" rtlCol="0"/>
            <a:lstStyle/>
            <a:p>
              <a:endParaRPr dirty="0"/>
            </a:p>
          </p:txBody>
        </p:sp>
      </p:grpSp>
      <p:sp>
        <p:nvSpPr>
          <p:cNvPr id="10" name="object 10"/>
          <p:cNvSpPr txBox="1"/>
          <p:nvPr/>
        </p:nvSpPr>
        <p:spPr>
          <a:xfrm>
            <a:off x="4550579" y="3031123"/>
            <a:ext cx="1888489" cy="1303020"/>
          </a:xfrm>
          <a:prstGeom prst="rect">
            <a:avLst/>
          </a:prstGeom>
        </p:spPr>
        <p:txBody>
          <a:bodyPr vert="horz" wrap="square" lIns="0" tIns="130810" rIns="0" bIns="0" rtlCol="0">
            <a:spAutoFit/>
          </a:bodyPr>
          <a:lstStyle/>
          <a:p>
            <a:pPr marL="12700">
              <a:lnSpc>
                <a:spcPct val="100000"/>
              </a:lnSpc>
              <a:spcBef>
                <a:spcPts val="1030"/>
              </a:spcBef>
            </a:pPr>
            <a:r>
              <a:rPr sz="1600" b="1" dirty="0">
                <a:solidFill>
                  <a:srgbClr val="569DB5"/>
                </a:solidFill>
                <a:latin typeface="OpenSans-Extrabold"/>
                <a:cs typeface="OpenSans-Extrabold"/>
              </a:rPr>
              <a:t>25% </a:t>
            </a:r>
            <a:r>
              <a:rPr sz="1200" b="1" spc="-5" dirty="0">
                <a:solidFill>
                  <a:srgbClr val="569DB5"/>
                </a:solidFill>
                <a:latin typeface="Open Sans"/>
                <a:cs typeface="Open Sans"/>
              </a:rPr>
              <a:t>My</a:t>
            </a:r>
            <a:r>
              <a:rPr sz="1200" b="1" spc="-40" dirty="0">
                <a:solidFill>
                  <a:srgbClr val="569DB5"/>
                </a:solidFill>
                <a:latin typeface="Open Sans"/>
                <a:cs typeface="Open Sans"/>
              </a:rPr>
              <a:t> </a:t>
            </a:r>
            <a:r>
              <a:rPr sz="1200" b="1" spc="-15" dirty="0">
                <a:solidFill>
                  <a:srgbClr val="569DB5"/>
                </a:solidFill>
                <a:latin typeface="Open Sans"/>
                <a:cs typeface="Open Sans"/>
              </a:rPr>
              <a:t>friends</a:t>
            </a:r>
            <a:endParaRPr sz="1200" dirty="0">
              <a:latin typeface="Open Sans"/>
              <a:cs typeface="Open Sans"/>
            </a:endParaRPr>
          </a:p>
          <a:p>
            <a:pPr marL="12700">
              <a:lnSpc>
                <a:spcPct val="100000"/>
              </a:lnSpc>
              <a:spcBef>
                <a:spcPts val="525"/>
              </a:spcBef>
            </a:pPr>
            <a:r>
              <a:rPr sz="900" b="1" spc="5" dirty="0">
                <a:solidFill>
                  <a:srgbClr val="FFFFFF"/>
                </a:solidFill>
                <a:latin typeface="OpenSans-Semibold"/>
                <a:cs typeface="OpenSans-Semibold"/>
              </a:rPr>
              <a:t>39% </a:t>
            </a:r>
            <a:r>
              <a:rPr sz="900" b="1" dirty="0">
                <a:solidFill>
                  <a:srgbClr val="FFFFFF"/>
                </a:solidFill>
                <a:latin typeface="OpenSans-Semibold"/>
                <a:cs typeface="OpenSans-Semibold"/>
              </a:rPr>
              <a:t>Second-generation</a:t>
            </a:r>
            <a:r>
              <a:rPr sz="900" b="1" spc="-100" dirty="0">
                <a:solidFill>
                  <a:srgbClr val="FFFFFF"/>
                </a:solidFill>
                <a:latin typeface="OpenSans-Semibold"/>
                <a:cs typeface="OpenSans-Semibold"/>
              </a:rPr>
              <a:t> </a:t>
            </a:r>
            <a:r>
              <a:rPr sz="900" b="1" dirty="0">
                <a:solidFill>
                  <a:srgbClr val="FFFFFF"/>
                </a:solidFill>
                <a:latin typeface="OpenSans-Semibold"/>
                <a:cs typeface="OpenSans-Semibold"/>
              </a:rPr>
              <a:t>American</a:t>
            </a:r>
            <a:endParaRPr sz="900" dirty="0">
              <a:latin typeface="OpenSans-Semibold"/>
              <a:cs typeface="OpenSans-Semibold"/>
            </a:endParaRPr>
          </a:p>
          <a:p>
            <a:pPr marL="12700">
              <a:lnSpc>
                <a:spcPct val="100000"/>
              </a:lnSpc>
              <a:spcBef>
                <a:spcPts val="320"/>
              </a:spcBef>
            </a:pPr>
            <a:r>
              <a:rPr sz="900" b="1" dirty="0">
                <a:solidFill>
                  <a:srgbClr val="FFFFFF"/>
                </a:solidFill>
                <a:latin typeface="OpenSans-Semibold"/>
                <a:cs typeface="OpenSans-Semibold"/>
              </a:rPr>
              <a:t>36% Asian</a:t>
            </a:r>
            <a:r>
              <a:rPr sz="900" b="1" spc="-45" dirty="0">
                <a:solidFill>
                  <a:srgbClr val="FFFFFF"/>
                </a:solidFill>
                <a:latin typeface="OpenSans-Semibold"/>
                <a:cs typeface="OpenSans-Semibold"/>
              </a:rPr>
              <a:t> </a:t>
            </a:r>
            <a:r>
              <a:rPr lang="en-US" sz="900" b="1" spc="-5" dirty="0">
                <a:solidFill>
                  <a:srgbClr val="FFFFFF"/>
                </a:solidFill>
                <a:latin typeface="OpenSans-Semibold"/>
                <a:cs typeface="OpenSans-Semibold"/>
              </a:rPr>
              <a:t>f</a:t>
            </a:r>
            <a:r>
              <a:rPr sz="900" b="1" spc="-5" dirty="0">
                <a:solidFill>
                  <a:srgbClr val="FFFFFF"/>
                </a:solidFill>
                <a:latin typeface="OpenSans-Semibold"/>
                <a:cs typeface="OpenSans-Semibold"/>
              </a:rPr>
              <a:t>emale</a:t>
            </a:r>
            <a:endParaRPr sz="900" dirty="0">
              <a:latin typeface="OpenSans-Semibold"/>
              <a:cs typeface="OpenSans-Semibold"/>
            </a:endParaRPr>
          </a:p>
          <a:p>
            <a:pPr marL="12700">
              <a:lnSpc>
                <a:spcPct val="100000"/>
              </a:lnSpc>
              <a:spcBef>
                <a:spcPts val="320"/>
              </a:spcBef>
            </a:pPr>
            <a:r>
              <a:rPr sz="900" b="1" dirty="0">
                <a:solidFill>
                  <a:srgbClr val="FFFFFF"/>
                </a:solidFill>
                <a:latin typeface="OpenSans-Semibold"/>
                <a:cs typeface="OpenSans-Semibold"/>
              </a:rPr>
              <a:t>36% </a:t>
            </a:r>
            <a:r>
              <a:rPr sz="900" b="1" spc="-5" dirty="0">
                <a:solidFill>
                  <a:srgbClr val="FFFFFF"/>
                </a:solidFill>
                <a:latin typeface="OpenSans-Semibold"/>
                <a:cs typeface="OpenSans-Semibold"/>
              </a:rPr>
              <a:t>First-generation</a:t>
            </a:r>
            <a:r>
              <a:rPr sz="900" b="1" spc="-45" dirty="0">
                <a:solidFill>
                  <a:srgbClr val="FFFFFF"/>
                </a:solidFill>
                <a:latin typeface="OpenSans-Semibold"/>
                <a:cs typeface="OpenSans-Semibold"/>
              </a:rPr>
              <a:t> </a:t>
            </a:r>
            <a:r>
              <a:rPr sz="900" b="1" dirty="0">
                <a:solidFill>
                  <a:srgbClr val="FFFFFF"/>
                </a:solidFill>
                <a:latin typeface="OpenSans-Semibold"/>
                <a:cs typeface="OpenSans-Semibold"/>
              </a:rPr>
              <a:t>American</a:t>
            </a:r>
            <a:endParaRPr sz="900" dirty="0">
              <a:latin typeface="OpenSans-Semibold"/>
              <a:cs typeface="OpenSans-Semibold"/>
            </a:endParaRPr>
          </a:p>
          <a:p>
            <a:pPr marL="12700">
              <a:lnSpc>
                <a:spcPct val="100000"/>
              </a:lnSpc>
              <a:spcBef>
                <a:spcPts val="320"/>
              </a:spcBef>
            </a:pPr>
            <a:r>
              <a:rPr sz="900" b="1" dirty="0">
                <a:solidFill>
                  <a:srgbClr val="FFFFFF"/>
                </a:solidFill>
                <a:latin typeface="OpenSans-Semibold"/>
                <a:cs typeface="OpenSans-Semibold"/>
              </a:rPr>
              <a:t>36% </a:t>
            </a:r>
            <a:r>
              <a:rPr sz="900" b="1" spc="-5" dirty="0">
                <a:solidFill>
                  <a:srgbClr val="FFFFFF"/>
                </a:solidFill>
                <a:latin typeface="OpenSans-Semibold"/>
                <a:cs typeface="OpenSans-Semibold"/>
              </a:rPr>
              <a:t>Interracial</a:t>
            </a:r>
            <a:r>
              <a:rPr sz="900" b="1" spc="-45" dirty="0">
                <a:solidFill>
                  <a:srgbClr val="FFFFFF"/>
                </a:solidFill>
                <a:latin typeface="OpenSans-Semibold"/>
                <a:cs typeface="OpenSans-Semibold"/>
              </a:rPr>
              <a:t> </a:t>
            </a:r>
            <a:r>
              <a:rPr sz="900" b="1" spc="-5" dirty="0">
                <a:solidFill>
                  <a:srgbClr val="FFFFFF"/>
                </a:solidFill>
                <a:latin typeface="OpenSans-Semibold"/>
                <a:cs typeface="OpenSans-Semibold"/>
              </a:rPr>
              <a:t>couple</a:t>
            </a:r>
            <a:endParaRPr sz="900" dirty="0">
              <a:latin typeface="OpenSans-Semibold"/>
              <a:cs typeface="OpenSans-Semibold"/>
            </a:endParaRPr>
          </a:p>
          <a:p>
            <a:pPr marL="12700">
              <a:lnSpc>
                <a:spcPct val="100000"/>
              </a:lnSpc>
              <a:spcBef>
                <a:spcPts val="320"/>
              </a:spcBef>
            </a:pPr>
            <a:r>
              <a:rPr sz="900" b="1" spc="5" dirty="0">
                <a:solidFill>
                  <a:srgbClr val="FFFFFF"/>
                </a:solidFill>
                <a:latin typeface="OpenSans-Semibold"/>
                <a:cs typeface="OpenSans-Semibold"/>
              </a:rPr>
              <a:t>34%</a:t>
            </a:r>
            <a:r>
              <a:rPr sz="900" b="1" spc="-25" dirty="0">
                <a:solidFill>
                  <a:srgbClr val="FFFFFF"/>
                </a:solidFill>
                <a:latin typeface="OpenSans-Semibold"/>
                <a:cs typeface="OpenSans-Semibold"/>
              </a:rPr>
              <a:t> </a:t>
            </a:r>
            <a:r>
              <a:rPr sz="900" b="1" spc="-5" dirty="0">
                <a:solidFill>
                  <a:srgbClr val="FFFFFF"/>
                </a:solidFill>
                <a:latin typeface="OpenSans-Semibold"/>
                <a:cs typeface="OpenSans-Semibold"/>
              </a:rPr>
              <a:t>Multilingual</a:t>
            </a:r>
            <a:endParaRPr sz="900" dirty="0">
              <a:latin typeface="OpenSans-Semibold"/>
              <a:cs typeface="OpenSans-Semibold"/>
            </a:endParaRPr>
          </a:p>
        </p:txBody>
      </p:sp>
      <p:grpSp>
        <p:nvGrpSpPr>
          <p:cNvPr id="11" name="object 11"/>
          <p:cNvGrpSpPr/>
          <p:nvPr/>
        </p:nvGrpSpPr>
        <p:grpSpPr>
          <a:xfrm>
            <a:off x="3593989" y="3209922"/>
            <a:ext cx="715645" cy="720725"/>
            <a:chOff x="3593989" y="3209922"/>
            <a:chExt cx="715645" cy="720725"/>
          </a:xfrm>
        </p:grpSpPr>
        <p:sp>
          <p:nvSpPr>
            <p:cNvPr id="12" name="object 12"/>
            <p:cNvSpPr/>
            <p:nvPr/>
          </p:nvSpPr>
          <p:spPr>
            <a:xfrm>
              <a:off x="3593989" y="3209922"/>
              <a:ext cx="715645" cy="720725"/>
            </a:xfrm>
            <a:custGeom>
              <a:avLst/>
              <a:gdLst/>
              <a:ahLst/>
              <a:cxnLst/>
              <a:rect l="l" t="t" r="r" b="b"/>
              <a:pathLst>
                <a:path w="715645" h="720725">
                  <a:moveTo>
                    <a:pt x="357644" y="0"/>
                  </a:moveTo>
                  <a:lnTo>
                    <a:pt x="309114" y="3288"/>
                  </a:lnTo>
                  <a:lnTo>
                    <a:pt x="262568" y="12866"/>
                  </a:lnTo>
                  <a:lnTo>
                    <a:pt x="218432" y="28306"/>
                  </a:lnTo>
                  <a:lnTo>
                    <a:pt x="177133" y="49177"/>
                  </a:lnTo>
                  <a:lnTo>
                    <a:pt x="139098" y="75052"/>
                  </a:lnTo>
                  <a:lnTo>
                    <a:pt x="104751" y="105500"/>
                  </a:lnTo>
                  <a:lnTo>
                    <a:pt x="74519" y="140093"/>
                  </a:lnTo>
                  <a:lnTo>
                    <a:pt x="48828" y="178402"/>
                  </a:lnTo>
                  <a:lnTo>
                    <a:pt x="28105" y="219997"/>
                  </a:lnTo>
                  <a:lnTo>
                    <a:pt x="12775" y="264449"/>
                  </a:lnTo>
                  <a:lnTo>
                    <a:pt x="3264" y="311330"/>
                  </a:lnTo>
                  <a:lnTo>
                    <a:pt x="0" y="360210"/>
                  </a:lnTo>
                  <a:lnTo>
                    <a:pt x="3264" y="409087"/>
                  </a:lnTo>
                  <a:lnTo>
                    <a:pt x="12775" y="455965"/>
                  </a:lnTo>
                  <a:lnTo>
                    <a:pt x="28105" y="500415"/>
                  </a:lnTo>
                  <a:lnTo>
                    <a:pt x="48828" y="542009"/>
                  </a:lnTo>
                  <a:lnTo>
                    <a:pt x="74519" y="580316"/>
                  </a:lnTo>
                  <a:lnTo>
                    <a:pt x="104751" y="614908"/>
                  </a:lnTo>
                  <a:lnTo>
                    <a:pt x="139098" y="645356"/>
                  </a:lnTo>
                  <a:lnTo>
                    <a:pt x="177133" y="671230"/>
                  </a:lnTo>
                  <a:lnTo>
                    <a:pt x="218432" y="692101"/>
                  </a:lnTo>
                  <a:lnTo>
                    <a:pt x="262568" y="707540"/>
                  </a:lnTo>
                  <a:lnTo>
                    <a:pt x="309114" y="717119"/>
                  </a:lnTo>
                  <a:lnTo>
                    <a:pt x="357644" y="720407"/>
                  </a:lnTo>
                  <a:lnTo>
                    <a:pt x="406175" y="717119"/>
                  </a:lnTo>
                  <a:lnTo>
                    <a:pt x="452721" y="707540"/>
                  </a:lnTo>
                  <a:lnTo>
                    <a:pt x="496856" y="692101"/>
                  </a:lnTo>
                  <a:lnTo>
                    <a:pt x="538155" y="671230"/>
                  </a:lnTo>
                  <a:lnTo>
                    <a:pt x="576191" y="645356"/>
                  </a:lnTo>
                  <a:lnTo>
                    <a:pt x="610538" y="614908"/>
                  </a:lnTo>
                  <a:lnTo>
                    <a:pt x="640770" y="580316"/>
                  </a:lnTo>
                  <a:lnTo>
                    <a:pt x="666460" y="542009"/>
                  </a:lnTo>
                  <a:lnTo>
                    <a:pt x="687184" y="500415"/>
                  </a:lnTo>
                  <a:lnTo>
                    <a:pt x="702514" y="455965"/>
                  </a:lnTo>
                  <a:lnTo>
                    <a:pt x="712024" y="409087"/>
                  </a:lnTo>
                  <a:lnTo>
                    <a:pt x="715289" y="360210"/>
                  </a:lnTo>
                  <a:lnTo>
                    <a:pt x="712024" y="311330"/>
                  </a:lnTo>
                  <a:lnTo>
                    <a:pt x="702514" y="264449"/>
                  </a:lnTo>
                  <a:lnTo>
                    <a:pt x="687184" y="219997"/>
                  </a:lnTo>
                  <a:lnTo>
                    <a:pt x="666460" y="178402"/>
                  </a:lnTo>
                  <a:lnTo>
                    <a:pt x="640770" y="140093"/>
                  </a:lnTo>
                  <a:lnTo>
                    <a:pt x="610538" y="105500"/>
                  </a:lnTo>
                  <a:lnTo>
                    <a:pt x="576191" y="75052"/>
                  </a:lnTo>
                  <a:lnTo>
                    <a:pt x="538155" y="49177"/>
                  </a:lnTo>
                  <a:lnTo>
                    <a:pt x="496856" y="28306"/>
                  </a:lnTo>
                  <a:lnTo>
                    <a:pt x="452721" y="12866"/>
                  </a:lnTo>
                  <a:lnTo>
                    <a:pt x="406175" y="3288"/>
                  </a:lnTo>
                  <a:lnTo>
                    <a:pt x="357644" y="0"/>
                  </a:lnTo>
                  <a:close/>
                </a:path>
              </a:pathLst>
            </a:custGeom>
            <a:solidFill>
              <a:srgbClr val="FFFFFF"/>
            </a:solidFill>
          </p:spPr>
          <p:txBody>
            <a:bodyPr wrap="square" lIns="0" tIns="0" rIns="0" bIns="0" rtlCol="0"/>
            <a:lstStyle/>
            <a:p>
              <a:endParaRPr dirty="0"/>
            </a:p>
          </p:txBody>
        </p:sp>
        <p:sp>
          <p:nvSpPr>
            <p:cNvPr id="13" name="object 13"/>
            <p:cNvSpPr/>
            <p:nvPr/>
          </p:nvSpPr>
          <p:spPr>
            <a:xfrm>
              <a:off x="3986375" y="3556035"/>
              <a:ext cx="179108" cy="234645"/>
            </a:xfrm>
            <a:prstGeom prst="rect">
              <a:avLst/>
            </a:prstGeom>
            <a:blipFill>
              <a:blip r:embed="rId4" cstate="print"/>
              <a:stretch>
                <a:fillRect/>
              </a:stretch>
            </a:blipFill>
          </p:spPr>
          <p:txBody>
            <a:bodyPr wrap="square" lIns="0" tIns="0" rIns="0" bIns="0" rtlCol="0"/>
            <a:lstStyle/>
            <a:p>
              <a:endParaRPr dirty="0"/>
            </a:p>
          </p:txBody>
        </p:sp>
        <p:sp>
          <p:nvSpPr>
            <p:cNvPr id="14" name="object 14"/>
            <p:cNvSpPr/>
            <p:nvPr/>
          </p:nvSpPr>
          <p:spPr>
            <a:xfrm>
              <a:off x="3937989" y="3349570"/>
              <a:ext cx="227495" cy="184721"/>
            </a:xfrm>
            <a:prstGeom prst="rect">
              <a:avLst/>
            </a:prstGeom>
            <a:blipFill>
              <a:blip r:embed="rId5" cstate="print"/>
              <a:stretch>
                <a:fillRect/>
              </a:stretch>
            </a:blipFill>
          </p:spPr>
          <p:txBody>
            <a:bodyPr wrap="square" lIns="0" tIns="0" rIns="0" bIns="0" rtlCol="0"/>
            <a:lstStyle/>
            <a:p>
              <a:endParaRPr dirty="0"/>
            </a:p>
          </p:txBody>
        </p:sp>
        <p:sp>
          <p:nvSpPr>
            <p:cNvPr id="15" name="object 15"/>
            <p:cNvSpPr/>
            <p:nvPr/>
          </p:nvSpPr>
          <p:spPr>
            <a:xfrm>
              <a:off x="3737776" y="3349578"/>
              <a:ext cx="179133" cy="234632"/>
            </a:xfrm>
            <a:prstGeom prst="rect">
              <a:avLst/>
            </a:prstGeom>
            <a:blipFill>
              <a:blip r:embed="rId6" cstate="print"/>
              <a:stretch>
                <a:fillRect/>
              </a:stretch>
            </a:blipFill>
          </p:spPr>
          <p:txBody>
            <a:bodyPr wrap="square" lIns="0" tIns="0" rIns="0" bIns="0" rtlCol="0"/>
            <a:lstStyle/>
            <a:p>
              <a:endParaRPr dirty="0"/>
            </a:p>
          </p:txBody>
        </p:sp>
        <p:sp>
          <p:nvSpPr>
            <p:cNvPr id="16" name="object 16"/>
            <p:cNvSpPr/>
            <p:nvPr/>
          </p:nvSpPr>
          <p:spPr>
            <a:xfrm>
              <a:off x="3737788" y="3605946"/>
              <a:ext cx="227508" cy="184734"/>
            </a:xfrm>
            <a:prstGeom prst="rect">
              <a:avLst/>
            </a:prstGeom>
            <a:blipFill>
              <a:blip r:embed="rId7" cstate="print"/>
              <a:stretch>
                <a:fillRect/>
              </a:stretch>
            </a:blipFill>
          </p:spPr>
          <p:txBody>
            <a:bodyPr wrap="square" lIns="0" tIns="0" rIns="0" bIns="0" rtlCol="0"/>
            <a:lstStyle/>
            <a:p>
              <a:endParaRPr dirty="0"/>
            </a:p>
          </p:txBody>
        </p:sp>
      </p:grpSp>
      <p:grpSp>
        <p:nvGrpSpPr>
          <p:cNvPr id="17" name="object 17"/>
          <p:cNvGrpSpPr/>
          <p:nvPr/>
        </p:nvGrpSpPr>
        <p:grpSpPr>
          <a:xfrm>
            <a:off x="6730773" y="2005200"/>
            <a:ext cx="715645" cy="720725"/>
            <a:chOff x="6730773" y="2005200"/>
            <a:chExt cx="715645" cy="720725"/>
          </a:xfrm>
        </p:grpSpPr>
        <p:sp>
          <p:nvSpPr>
            <p:cNvPr id="18" name="object 18"/>
            <p:cNvSpPr/>
            <p:nvPr/>
          </p:nvSpPr>
          <p:spPr>
            <a:xfrm>
              <a:off x="6730773" y="2005200"/>
              <a:ext cx="715645" cy="720725"/>
            </a:xfrm>
            <a:custGeom>
              <a:avLst/>
              <a:gdLst/>
              <a:ahLst/>
              <a:cxnLst/>
              <a:rect l="l" t="t" r="r" b="b"/>
              <a:pathLst>
                <a:path w="715645" h="720725">
                  <a:moveTo>
                    <a:pt x="357644" y="0"/>
                  </a:moveTo>
                  <a:lnTo>
                    <a:pt x="309114" y="3288"/>
                  </a:lnTo>
                  <a:lnTo>
                    <a:pt x="262568" y="12867"/>
                  </a:lnTo>
                  <a:lnTo>
                    <a:pt x="218432" y="28307"/>
                  </a:lnTo>
                  <a:lnTo>
                    <a:pt x="177133" y="49180"/>
                  </a:lnTo>
                  <a:lnTo>
                    <a:pt x="139098" y="75056"/>
                  </a:lnTo>
                  <a:lnTo>
                    <a:pt x="104751" y="105505"/>
                  </a:lnTo>
                  <a:lnTo>
                    <a:pt x="74519" y="140098"/>
                  </a:lnTo>
                  <a:lnTo>
                    <a:pt x="48828" y="178407"/>
                  </a:lnTo>
                  <a:lnTo>
                    <a:pt x="28105" y="220002"/>
                  </a:lnTo>
                  <a:lnTo>
                    <a:pt x="12775" y="264453"/>
                  </a:lnTo>
                  <a:lnTo>
                    <a:pt x="3264" y="311332"/>
                  </a:lnTo>
                  <a:lnTo>
                    <a:pt x="0" y="360210"/>
                  </a:lnTo>
                  <a:lnTo>
                    <a:pt x="3264" y="409087"/>
                  </a:lnTo>
                  <a:lnTo>
                    <a:pt x="12775" y="455965"/>
                  </a:lnTo>
                  <a:lnTo>
                    <a:pt x="28105" y="500415"/>
                  </a:lnTo>
                  <a:lnTo>
                    <a:pt x="48828" y="542009"/>
                  </a:lnTo>
                  <a:lnTo>
                    <a:pt x="74519" y="580316"/>
                  </a:lnTo>
                  <a:lnTo>
                    <a:pt x="104751" y="614908"/>
                  </a:lnTo>
                  <a:lnTo>
                    <a:pt x="139098" y="645356"/>
                  </a:lnTo>
                  <a:lnTo>
                    <a:pt x="177133" y="671230"/>
                  </a:lnTo>
                  <a:lnTo>
                    <a:pt x="218432" y="692101"/>
                  </a:lnTo>
                  <a:lnTo>
                    <a:pt x="262568" y="707540"/>
                  </a:lnTo>
                  <a:lnTo>
                    <a:pt x="309114" y="717119"/>
                  </a:lnTo>
                  <a:lnTo>
                    <a:pt x="357644" y="720407"/>
                  </a:lnTo>
                  <a:lnTo>
                    <a:pt x="406175" y="717119"/>
                  </a:lnTo>
                  <a:lnTo>
                    <a:pt x="452721" y="707540"/>
                  </a:lnTo>
                  <a:lnTo>
                    <a:pt x="496856" y="692101"/>
                  </a:lnTo>
                  <a:lnTo>
                    <a:pt x="538155" y="671230"/>
                  </a:lnTo>
                  <a:lnTo>
                    <a:pt x="576191" y="645356"/>
                  </a:lnTo>
                  <a:lnTo>
                    <a:pt x="610538" y="614908"/>
                  </a:lnTo>
                  <a:lnTo>
                    <a:pt x="640770" y="580316"/>
                  </a:lnTo>
                  <a:lnTo>
                    <a:pt x="666460" y="542009"/>
                  </a:lnTo>
                  <a:lnTo>
                    <a:pt x="687184" y="500415"/>
                  </a:lnTo>
                  <a:lnTo>
                    <a:pt x="702514" y="455965"/>
                  </a:lnTo>
                  <a:lnTo>
                    <a:pt x="712024" y="409087"/>
                  </a:lnTo>
                  <a:lnTo>
                    <a:pt x="715289" y="360210"/>
                  </a:lnTo>
                  <a:lnTo>
                    <a:pt x="712024" y="311332"/>
                  </a:lnTo>
                  <a:lnTo>
                    <a:pt x="702514" y="264453"/>
                  </a:lnTo>
                  <a:lnTo>
                    <a:pt x="687184" y="220002"/>
                  </a:lnTo>
                  <a:lnTo>
                    <a:pt x="666460" y="178407"/>
                  </a:lnTo>
                  <a:lnTo>
                    <a:pt x="640770" y="140098"/>
                  </a:lnTo>
                  <a:lnTo>
                    <a:pt x="610538" y="105505"/>
                  </a:lnTo>
                  <a:lnTo>
                    <a:pt x="576191" y="75056"/>
                  </a:lnTo>
                  <a:lnTo>
                    <a:pt x="538155" y="49180"/>
                  </a:lnTo>
                  <a:lnTo>
                    <a:pt x="496856" y="28307"/>
                  </a:lnTo>
                  <a:lnTo>
                    <a:pt x="452721" y="12867"/>
                  </a:lnTo>
                  <a:lnTo>
                    <a:pt x="406175" y="3288"/>
                  </a:lnTo>
                  <a:lnTo>
                    <a:pt x="357644" y="0"/>
                  </a:lnTo>
                  <a:close/>
                </a:path>
              </a:pathLst>
            </a:custGeom>
            <a:solidFill>
              <a:srgbClr val="FFFFFF"/>
            </a:solidFill>
          </p:spPr>
          <p:txBody>
            <a:bodyPr wrap="square" lIns="0" tIns="0" rIns="0" bIns="0" rtlCol="0"/>
            <a:lstStyle/>
            <a:p>
              <a:endParaRPr dirty="0"/>
            </a:p>
          </p:txBody>
        </p:sp>
        <p:sp>
          <p:nvSpPr>
            <p:cNvPr id="19" name="object 19"/>
            <p:cNvSpPr/>
            <p:nvPr/>
          </p:nvSpPr>
          <p:spPr>
            <a:xfrm>
              <a:off x="6839762" y="2191245"/>
              <a:ext cx="497840" cy="348615"/>
            </a:xfrm>
            <a:custGeom>
              <a:avLst/>
              <a:gdLst/>
              <a:ahLst/>
              <a:cxnLst/>
              <a:rect l="l" t="t" r="r" b="b"/>
              <a:pathLst>
                <a:path w="497840" h="348614">
                  <a:moveTo>
                    <a:pt x="43865" y="27876"/>
                  </a:moveTo>
                  <a:lnTo>
                    <a:pt x="39890" y="23901"/>
                  </a:lnTo>
                  <a:lnTo>
                    <a:pt x="30086" y="23901"/>
                  </a:lnTo>
                  <a:lnTo>
                    <a:pt x="26111" y="27876"/>
                  </a:lnTo>
                  <a:lnTo>
                    <a:pt x="26111" y="37680"/>
                  </a:lnTo>
                  <a:lnTo>
                    <a:pt x="30086" y="41656"/>
                  </a:lnTo>
                  <a:lnTo>
                    <a:pt x="39890" y="41656"/>
                  </a:lnTo>
                  <a:lnTo>
                    <a:pt x="43865" y="37680"/>
                  </a:lnTo>
                  <a:lnTo>
                    <a:pt x="43865" y="32778"/>
                  </a:lnTo>
                  <a:lnTo>
                    <a:pt x="43865" y="27876"/>
                  </a:lnTo>
                  <a:close/>
                </a:path>
                <a:path w="497840" h="348614">
                  <a:moveTo>
                    <a:pt x="72009" y="27876"/>
                  </a:moveTo>
                  <a:lnTo>
                    <a:pt x="68033" y="23901"/>
                  </a:lnTo>
                  <a:lnTo>
                    <a:pt x="58229" y="23901"/>
                  </a:lnTo>
                  <a:lnTo>
                    <a:pt x="54254" y="27876"/>
                  </a:lnTo>
                  <a:lnTo>
                    <a:pt x="54254" y="37680"/>
                  </a:lnTo>
                  <a:lnTo>
                    <a:pt x="58229" y="41656"/>
                  </a:lnTo>
                  <a:lnTo>
                    <a:pt x="68033" y="41656"/>
                  </a:lnTo>
                  <a:lnTo>
                    <a:pt x="72009" y="37680"/>
                  </a:lnTo>
                  <a:lnTo>
                    <a:pt x="72009" y="32778"/>
                  </a:lnTo>
                  <a:lnTo>
                    <a:pt x="72009" y="27876"/>
                  </a:lnTo>
                  <a:close/>
                </a:path>
                <a:path w="497840" h="348614">
                  <a:moveTo>
                    <a:pt x="100152" y="27876"/>
                  </a:moveTo>
                  <a:lnTo>
                    <a:pt x="96177" y="23901"/>
                  </a:lnTo>
                  <a:lnTo>
                    <a:pt x="86372" y="23901"/>
                  </a:lnTo>
                  <a:lnTo>
                    <a:pt x="82397" y="27876"/>
                  </a:lnTo>
                  <a:lnTo>
                    <a:pt x="82397" y="37680"/>
                  </a:lnTo>
                  <a:lnTo>
                    <a:pt x="86372" y="41656"/>
                  </a:lnTo>
                  <a:lnTo>
                    <a:pt x="96177" y="41656"/>
                  </a:lnTo>
                  <a:lnTo>
                    <a:pt x="100152" y="37680"/>
                  </a:lnTo>
                  <a:lnTo>
                    <a:pt x="100152" y="32778"/>
                  </a:lnTo>
                  <a:lnTo>
                    <a:pt x="100152" y="27876"/>
                  </a:lnTo>
                  <a:close/>
                </a:path>
                <a:path w="497840" h="348614">
                  <a:moveTo>
                    <a:pt x="497319" y="20205"/>
                  </a:moveTo>
                  <a:lnTo>
                    <a:pt x="495719" y="12357"/>
                  </a:lnTo>
                  <a:lnTo>
                    <a:pt x="495528" y="12052"/>
                  </a:lnTo>
                  <a:lnTo>
                    <a:pt x="491388" y="5930"/>
                  </a:lnTo>
                  <a:lnTo>
                    <a:pt x="485267" y="1803"/>
                  </a:lnTo>
                  <a:lnTo>
                    <a:pt x="485267" y="15709"/>
                  </a:lnTo>
                  <a:lnTo>
                    <a:pt x="485267" y="53505"/>
                  </a:lnTo>
                  <a:lnTo>
                    <a:pt x="485267" y="65557"/>
                  </a:lnTo>
                  <a:lnTo>
                    <a:pt x="485267" y="332613"/>
                  </a:lnTo>
                  <a:lnTo>
                    <a:pt x="481609" y="336270"/>
                  </a:lnTo>
                  <a:lnTo>
                    <a:pt x="15709" y="336270"/>
                  </a:lnTo>
                  <a:lnTo>
                    <a:pt x="12052" y="332613"/>
                  </a:lnTo>
                  <a:lnTo>
                    <a:pt x="12052" y="65557"/>
                  </a:lnTo>
                  <a:lnTo>
                    <a:pt x="485267" y="65557"/>
                  </a:lnTo>
                  <a:lnTo>
                    <a:pt x="485267" y="53505"/>
                  </a:lnTo>
                  <a:lnTo>
                    <a:pt x="12052" y="53505"/>
                  </a:lnTo>
                  <a:lnTo>
                    <a:pt x="12052" y="15709"/>
                  </a:lnTo>
                  <a:lnTo>
                    <a:pt x="15709" y="12052"/>
                  </a:lnTo>
                  <a:lnTo>
                    <a:pt x="481609" y="12052"/>
                  </a:lnTo>
                  <a:lnTo>
                    <a:pt x="485267" y="15709"/>
                  </a:lnTo>
                  <a:lnTo>
                    <a:pt x="485267" y="1803"/>
                  </a:lnTo>
                  <a:lnTo>
                    <a:pt x="484962" y="1587"/>
                  </a:lnTo>
                  <a:lnTo>
                    <a:pt x="477113" y="0"/>
                  </a:lnTo>
                  <a:lnTo>
                    <a:pt x="20193" y="0"/>
                  </a:lnTo>
                  <a:lnTo>
                    <a:pt x="12331" y="1587"/>
                  </a:lnTo>
                  <a:lnTo>
                    <a:pt x="5918" y="5930"/>
                  </a:lnTo>
                  <a:lnTo>
                    <a:pt x="1587" y="12357"/>
                  </a:lnTo>
                  <a:lnTo>
                    <a:pt x="0" y="20205"/>
                  </a:lnTo>
                  <a:lnTo>
                    <a:pt x="0" y="62852"/>
                  </a:lnTo>
                  <a:lnTo>
                    <a:pt x="0" y="328117"/>
                  </a:lnTo>
                  <a:lnTo>
                    <a:pt x="1587" y="335978"/>
                  </a:lnTo>
                  <a:lnTo>
                    <a:pt x="5918" y="342404"/>
                  </a:lnTo>
                  <a:lnTo>
                    <a:pt x="12331" y="346735"/>
                  </a:lnTo>
                  <a:lnTo>
                    <a:pt x="20193" y="348322"/>
                  </a:lnTo>
                  <a:lnTo>
                    <a:pt x="477113" y="348322"/>
                  </a:lnTo>
                  <a:lnTo>
                    <a:pt x="497319" y="328117"/>
                  </a:lnTo>
                  <a:lnTo>
                    <a:pt x="497319" y="20205"/>
                  </a:lnTo>
                  <a:close/>
                </a:path>
              </a:pathLst>
            </a:custGeom>
            <a:solidFill>
              <a:srgbClr val="6BA5B7"/>
            </a:solidFill>
          </p:spPr>
          <p:txBody>
            <a:bodyPr wrap="square" lIns="0" tIns="0" rIns="0" bIns="0" rtlCol="0"/>
            <a:lstStyle/>
            <a:p>
              <a:endParaRPr dirty="0"/>
            </a:p>
          </p:txBody>
        </p:sp>
        <p:sp>
          <p:nvSpPr>
            <p:cNvPr id="20" name="object 20"/>
            <p:cNvSpPr/>
            <p:nvPr/>
          </p:nvSpPr>
          <p:spPr>
            <a:xfrm>
              <a:off x="7026483" y="2309235"/>
              <a:ext cx="123863" cy="65620"/>
            </a:xfrm>
            <a:prstGeom prst="rect">
              <a:avLst/>
            </a:prstGeom>
            <a:blipFill>
              <a:blip r:embed="rId8" cstate="print"/>
              <a:stretch>
                <a:fillRect/>
              </a:stretch>
            </a:blipFill>
          </p:spPr>
          <p:txBody>
            <a:bodyPr wrap="square" lIns="0" tIns="0" rIns="0" bIns="0" rtlCol="0"/>
            <a:lstStyle/>
            <a:p>
              <a:endParaRPr dirty="0"/>
            </a:p>
          </p:txBody>
        </p:sp>
        <p:sp>
          <p:nvSpPr>
            <p:cNvPr id="21" name="object 21"/>
            <p:cNvSpPr/>
            <p:nvPr/>
          </p:nvSpPr>
          <p:spPr>
            <a:xfrm>
              <a:off x="6954888" y="2399004"/>
              <a:ext cx="267335" cy="68580"/>
            </a:xfrm>
            <a:custGeom>
              <a:avLst/>
              <a:gdLst/>
              <a:ahLst/>
              <a:cxnLst/>
              <a:rect l="l" t="t" r="r" b="b"/>
              <a:pathLst>
                <a:path w="267334" h="68580">
                  <a:moveTo>
                    <a:pt x="267030" y="58991"/>
                  </a:moveTo>
                  <a:lnTo>
                    <a:pt x="264337" y="56286"/>
                  </a:lnTo>
                  <a:lnTo>
                    <a:pt x="2705" y="56286"/>
                  </a:lnTo>
                  <a:lnTo>
                    <a:pt x="0" y="58991"/>
                  </a:lnTo>
                  <a:lnTo>
                    <a:pt x="0" y="65633"/>
                  </a:lnTo>
                  <a:lnTo>
                    <a:pt x="2705" y="68338"/>
                  </a:lnTo>
                  <a:lnTo>
                    <a:pt x="261010" y="68338"/>
                  </a:lnTo>
                  <a:lnTo>
                    <a:pt x="264337" y="68338"/>
                  </a:lnTo>
                  <a:lnTo>
                    <a:pt x="267030" y="65633"/>
                  </a:lnTo>
                  <a:lnTo>
                    <a:pt x="267030" y="58991"/>
                  </a:lnTo>
                  <a:close/>
                </a:path>
                <a:path w="267334" h="68580">
                  <a:moveTo>
                    <a:pt x="267030" y="30848"/>
                  </a:moveTo>
                  <a:lnTo>
                    <a:pt x="264337" y="28143"/>
                  </a:lnTo>
                  <a:lnTo>
                    <a:pt x="2705" y="28143"/>
                  </a:lnTo>
                  <a:lnTo>
                    <a:pt x="0" y="30848"/>
                  </a:lnTo>
                  <a:lnTo>
                    <a:pt x="0" y="37490"/>
                  </a:lnTo>
                  <a:lnTo>
                    <a:pt x="2705" y="40195"/>
                  </a:lnTo>
                  <a:lnTo>
                    <a:pt x="261010" y="40195"/>
                  </a:lnTo>
                  <a:lnTo>
                    <a:pt x="264337" y="40195"/>
                  </a:lnTo>
                  <a:lnTo>
                    <a:pt x="267030" y="37490"/>
                  </a:lnTo>
                  <a:lnTo>
                    <a:pt x="267030" y="30848"/>
                  </a:lnTo>
                  <a:close/>
                </a:path>
                <a:path w="267334" h="68580">
                  <a:moveTo>
                    <a:pt x="267030" y="2705"/>
                  </a:moveTo>
                  <a:lnTo>
                    <a:pt x="264337" y="0"/>
                  </a:lnTo>
                  <a:lnTo>
                    <a:pt x="2705" y="0"/>
                  </a:lnTo>
                  <a:lnTo>
                    <a:pt x="0" y="2705"/>
                  </a:lnTo>
                  <a:lnTo>
                    <a:pt x="0" y="9347"/>
                  </a:lnTo>
                  <a:lnTo>
                    <a:pt x="2705" y="12052"/>
                  </a:lnTo>
                  <a:lnTo>
                    <a:pt x="261010" y="12052"/>
                  </a:lnTo>
                  <a:lnTo>
                    <a:pt x="264337" y="12052"/>
                  </a:lnTo>
                  <a:lnTo>
                    <a:pt x="267030" y="9347"/>
                  </a:lnTo>
                  <a:lnTo>
                    <a:pt x="267030" y="2705"/>
                  </a:lnTo>
                  <a:close/>
                </a:path>
              </a:pathLst>
            </a:custGeom>
            <a:solidFill>
              <a:srgbClr val="6BA5B7"/>
            </a:solidFill>
          </p:spPr>
          <p:txBody>
            <a:bodyPr wrap="square" lIns="0" tIns="0" rIns="0" bIns="0" rtlCol="0"/>
            <a:lstStyle/>
            <a:p>
              <a:endParaRPr dirty="0"/>
            </a:p>
          </p:txBody>
        </p:sp>
      </p:grpSp>
      <p:sp>
        <p:nvSpPr>
          <p:cNvPr id="22" name="object 22"/>
          <p:cNvSpPr txBox="1"/>
          <p:nvPr/>
        </p:nvSpPr>
        <p:spPr>
          <a:xfrm>
            <a:off x="7687365" y="1897365"/>
            <a:ext cx="1452880" cy="952500"/>
          </a:xfrm>
          <a:prstGeom prst="rect">
            <a:avLst/>
          </a:prstGeom>
        </p:spPr>
        <p:txBody>
          <a:bodyPr vert="horz" wrap="square" lIns="0" tIns="24130" rIns="0" bIns="0" rtlCol="0">
            <a:spAutoFit/>
          </a:bodyPr>
          <a:lstStyle/>
          <a:p>
            <a:pPr marL="12700" marR="5080">
              <a:lnSpc>
                <a:spcPct val="114599"/>
              </a:lnSpc>
              <a:spcBef>
                <a:spcPts val="190"/>
              </a:spcBef>
            </a:pPr>
            <a:r>
              <a:rPr sz="1600" b="1" dirty="0">
                <a:solidFill>
                  <a:srgbClr val="569DB5"/>
                </a:solidFill>
                <a:latin typeface="OpenSans-Extrabold"/>
                <a:cs typeface="OpenSans-Extrabold"/>
              </a:rPr>
              <a:t>36%</a:t>
            </a:r>
            <a:r>
              <a:rPr sz="1600" b="1" spc="-70" dirty="0">
                <a:solidFill>
                  <a:srgbClr val="569DB5"/>
                </a:solidFill>
                <a:latin typeface="OpenSans-Extrabold"/>
                <a:cs typeface="OpenSans-Extrabold"/>
              </a:rPr>
              <a:t> </a:t>
            </a:r>
            <a:r>
              <a:rPr sz="1200" b="1" spc="-20" dirty="0">
                <a:solidFill>
                  <a:srgbClr val="569DB5"/>
                </a:solidFill>
                <a:latin typeface="Open Sans"/>
                <a:cs typeface="Open Sans"/>
              </a:rPr>
              <a:t>Information </a:t>
            </a:r>
            <a:r>
              <a:rPr lang="en-US" sz="1200" b="1" spc="-20" dirty="0">
                <a:solidFill>
                  <a:srgbClr val="569DB5"/>
                </a:solidFill>
                <a:latin typeface="Open Sans"/>
                <a:cs typeface="Open Sans"/>
              </a:rPr>
              <a:t>I </a:t>
            </a:r>
            <a:r>
              <a:rPr sz="1200" b="1" spc="-15" dirty="0">
                <a:solidFill>
                  <a:srgbClr val="569DB5"/>
                </a:solidFill>
                <a:latin typeface="Open Sans"/>
                <a:cs typeface="Open Sans"/>
              </a:rPr>
              <a:t>find myself</a:t>
            </a:r>
            <a:r>
              <a:rPr sz="1200" b="1" spc="-65" dirty="0">
                <a:solidFill>
                  <a:srgbClr val="569DB5"/>
                </a:solidFill>
                <a:latin typeface="Open Sans"/>
                <a:cs typeface="Open Sans"/>
              </a:rPr>
              <a:t> </a:t>
            </a:r>
            <a:r>
              <a:rPr sz="1200" b="1" spc="-20" dirty="0">
                <a:solidFill>
                  <a:srgbClr val="569DB5"/>
                </a:solidFill>
                <a:latin typeface="Open Sans"/>
                <a:cs typeface="Open Sans"/>
              </a:rPr>
              <a:t>online</a:t>
            </a:r>
            <a:endParaRPr sz="1200" dirty="0">
              <a:latin typeface="Open Sans"/>
              <a:cs typeface="Open Sans"/>
            </a:endParaRPr>
          </a:p>
          <a:p>
            <a:pPr marL="12700">
              <a:lnSpc>
                <a:spcPct val="100000"/>
              </a:lnSpc>
              <a:spcBef>
                <a:spcPts val="805"/>
              </a:spcBef>
            </a:pPr>
            <a:r>
              <a:rPr sz="900" b="1" spc="10" dirty="0">
                <a:solidFill>
                  <a:srgbClr val="FFFFFF"/>
                </a:solidFill>
                <a:latin typeface="OpenSans-Semibold"/>
                <a:cs typeface="OpenSans-Semibold"/>
              </a:rPr>
              <a:t>48% </a:t>
            </a:r>
            <a:r>
              <a:rPr sz="900" b="1" spc="-5" dirty="0">
                <a:solidFill>
                  <a:srgbClr val="FFFFFF"/>
                </a:solidFill>
                <a:latin typeface="OpenSans-Semibold"/>
                <a:cs typeface="OpenSans-Semibold"/>
              </a:rPr>
              <a:t>Interracial</a:t>
            </a:r>
            <a:r>
              <a:rPr sz="900" b="1" spc="-65" dirty="0">
                <a:solidFill>
                  <a:srgbClr val="FFFFFF"/>
                </a:solidFill>
                <a:latin typeface="OpenSans-Semibold"/>
                <a:cs typeface="OpenSans-Semibold"/>
              </a:rPr>
              <a:t> </a:t>
            </a:r>
            <a:r>
              <a:rPr sz="900" b="1" spc="-5" dirty="0">
                <a:solidFill>
                  <a:srgbClr val="FFFFFF"/>
                </a:solidFill>
                <a:latin typeface="OpenSans-Semibold"/>
                <a:cs typeface="OpenSans-Semibold"/>
              </a:rPr>
              <a:t>couple</a:t>
            </a:r>
            <a:endParaRPr sz="900" dirty="0">
              <a:latin typeface="OpenSans-Semibold"/>
              <a:cs typeface="OpenSans-Semibold"/>
            </a:endParaRPr>
          </a:p>
          <a:p>
            <a:pPr marL="12700">
              <a:lnSpc>
                <a:spcPct val="100000"/>
              </a:lnSpc>
              <a:spcBef>
                <a:spcPts val="320"/>
              </a:spcBef>
            </a:pPr>
            <a:r>
              <a:rPr sz="900" b="1" dirty="0">
                <a:solidFill>
                  <a:srgbClr val="FFFFFF"/>
                </a:solidFill>
                <a:latin typeface="OpenSans-Semibold"/>
                <a:cs typeface="OpenSans-Semibold"/>
              </a:rPr>
              <a:t>47%</a:t>
            </a:r>
            <a:r>
              <a:rPr sz="900" b="1" spc="-25" dirty="0">
                <a:solidFill>
                  <a:srgbClr val="FFFFFF"/>
                </a:solidFill>
                <a:latin typeface="OpenSans-Semibold"/>
                <a:cs typeface="OpenSans-Semibold"/>
              </a:rPr>
              <a:t> </a:t>
            </a:r>
            <a:r>
              <a:rPr sz="900" b="1" spc="-5" dirty="0">
                <a:solidFill>
                  <a:srgbClr val="FFFFFF"/>
                </a:solidFill>
                <a:latin typeface="OpenSans-Semibold"/>
                <a:cs typeface="OpenSans-Semibold"/>
              </a:rPr>
              <a:t>Multilingual</a:t>
            </a:r>
            <a:endParaRPr sz="900" dirty="0">
              <a:latin typeface="OpenSans-Semibold"/>
              <a:cs typeface="OpenSans-Semibold"/>
            </a:endParaRPr>
          </a:p>
        </p:txBody>
      </p:sp>
      <p:sp>
        <p:nvSpPr>
          <p:cNvPr id="23" name="object 23"/>
          <p:cNvSpPr txBox="1"/>
          <p:nvPr/>
        </p:nvSpPr>
        <p:spPr>
          <a:xfrm>
            <a:off x="7691668" y="3102087"/>
            <a:ext cx="1888489" cy="1841500"/>
          </a:xfrm>
          <a:prstGeom prst="rect">
            <a:avLst/>
          </a:prstGeom>
        </p:spPr>
        <p:txBody>
          <a:bodyPr vert="horz" wrap="square" lIns="0" tIns="24130" rIns="0" bIns="0" rtlCol="0">
            <a:spAutoFit/>
          </a:bodyPr>
          <a:lstStyle/>
          <a:p>
            <a:pPr marL="12700" marR="334010">
              <a:lnSpc>
                <a:spcPct val="114599"/>
              </a:lnSpc>
              <a:spcBef>
                <a:spcPts val="190"/>
              </a:spcBef>
            </a:pPr>
            <a:r>
              <a:rPr sz="1600" b="1" dirty="0">
                <a:solidFill>
                  <a:srgbClr val="569DB5"/>
                </a:solidFill>
                <a:latin typeface="OpenSans-Extrabold"/>
                <a:cs typeface="OpenSans-Extrabold"/>
              </a:rPr>
              <a:t>15% </a:t>
            </a:r>
            <a:r>
              <a:rPr sz="1200" b="1" spc="-5" dirty="0">
                <a:solidFill>
                  <a:srgbClr val="569DB5"/>
                </a:solidFill>
                <a:latin typeface="Open Sans"/>
                <a:cs typeface="Open Sans"/>
              </a:rPr>
              <a:t>My</a:t>
            </a:r>
            <a:r>
              <a:rPr sz="1200" b="1" spc="-120" dirty="0">
                <a:solidFill>
                  <a:srgbClr val="569DB5"/>
                </a:solidFill>
                <a:latin typeface="Open Sans"/>
                <a:cs typeface="Open Sans"/>
              </a:rPr>
              <a:t> </a:t>
            </a:r>
            <a:r>
              <a:rPr sz="1200" b="1" spc="-15" dirty="0">
                <a:solidFill>
                  <a:srgbClr val="569DB5"/>
                </a:solidFill>
                <a:latin typeface="Open Sans"/>
                <a:cs typeface="Open Sans"/>
              </a:rPr>
              <a:t>colleagues  at</a:t>
            </a:r>
            <a:r>
              <a:rPr sz="1200" b="1" spc="-30" dirty="0">
                <a:solidFill>
                  <a:srgbClr val="569DB5"/>
                </a:solidFill>
                <a:latin typeface="Open Sans"/>
                <a:cs typeface="Open Sans"/>
              </a:rPr>
              <a:t> </a:t>
            </a:r>
            <a:r>
              <a:rPr sz="1200" b="1" spc="-20" dirty="0">
                <a:solidFill>
                  <a:srgbClr val="569DB5"/>
                </a:solidFill>
                <a:latin typeface="Open Sans"/>
                <a:cs typeface="Open Sans"/>
              </a:rPr>
              <a:t>work</a:t>
            </a:r>
            <a:endParaRPr sz="1200" dirty="0">
              <a:latin typeface="Open Sans"/>
              <a:cs typeface="Open Sans"/>
            </a:endParaRPr>
          </a:p>
          <a:p>
            <a:pPr marL="12700">
              <a:lnSpc>
                <a:spcPct val="100000"/>
              </a:lnSpc>
              <a:spcBef>
                <a:spcPts val="805"/>
              </a:spcBef>
            </a:pPr>
            <a:r>
              <a:rPr sz="900" b="1" spc="10" dirty="0">
                <a:solidFill>
                  <a:srgbClr val="FFFFFF"/>
                </a:solidFill>
                <a:latin typeface="OpenSans-Semibold"/>
                <a:cs typeface="OpenSans-Semibold"/>
              </a:rPr>
              <a:t>30%</a:t>
            </a:r>
            <a:r>
              <a:rPr sz="900" b="1" spc="-25" dirty="0">
                <a:solidFill>
                  <a:srgbClr val="FFFFFF"/>
                </a:solidFill>
                <a:latin typeface="OpenSans-Semibold"/>
                <a:cs typeface="OpenSans-Semibold"/>
              </a:rPr>
              <a:t> </a:t>
            </a:r>
            <a:r>
              <a:rPr sz="900" b="1" spc="-5" dirty="0">
                <a:solidFill>
                  <a:srgbClr val="FFFFFF"/>
                </a:solidFill>
                <a:latin typeface="OpenSans-Semibold"/>
                <a:cs typeface="OpenSans-Semibold"/>
              </a:rPr>
              <a:t>Multilingual</a:t>
            </a:r>
            <a:endParaRPr sz="900" dirty="0">
              <a:latin typeface="OpenSans-Semibold"/>
              <a:cs typeface="OpenSans-Semibold"/>
            </a:endParaRPr>
          </a:p>
          <a:p>
            <a:pPr marL="12700">
              <a:lnSpc>
                <a:spcPct val="100000"/>
              </a:lnSpc>
              <a:spcBef>
                <a:spcPts val="320"/>
              </a:spcBef>
            </a:pPr>
            <a:r>
              <a:rPr sz="900" b="1" spc="5" dirty="0">
                <a:solidFill>
                  <a:srgbClr val="FFFFFF"/>
                </a:solidFill>
                <a:latin typeface="OpenSans-Semibold"/>
                <a:cs typeface="OpenSans-Semibold"/>
              </a:rPr>
              <a:t>28% </a:t>
            </a:r>
            <a:r>
              <a:rPr sz="900" b="1" spc="-5" dirty="0">
                <a:solidFill>
                  <a:srgbClr val="FFFFFF"/>
                </a:solidFill>
                <a:latin typeface="OpenSans-Semibold"/>
                <a:cs typeface="OpenSans-Semibold"/>
              </a:rPr>
              <a:t>First-generation</a:t>
            </a:r>
            <a:r>
              <a:rPr sz="900" b="1" spc="-55" dirty="0">
                <a:solidFill>
                  <a:srgbClr val="FFFFFF"/>
                </a:solidFill>
                <a:latin typeface="OpenSans-Semibold"/>
                <a:cs typeface="OpenSans-Semibold"/>
              </a:rPr>
              <a:t> </a:t>
            </a:r>
            <a:r>
              <a:rPr sz="900" b="1" dirty="0">
                <a:solidFill>
                  <a:srgbClr val="FFFFFF"/>
                </a:solidFill>
                <a:latin typeface="OpenSans-Semibold"/>
                <a:cs typeface="OpenSans-Semibold"/>
              </a:rPr>
              <a:t>American</a:t>
            </a:r>
            <a:endParaRPr sz="900" dirty="0">
              <a:latin typeface="OpenSans-Semibold"/>
              <a:cs typeface="OpenSans-Semibold"/>
            </a:endParaRPr>
          </a:p>
          <a:p>
            <a:pPr marL="12700">
              <a:lnSpc>
                <a:spcPct val="100000"/>
              </a:lnSpc>
              <a:spcBef>
                <a:spcPts val="320"/>
              </a:spcBef>
            </a:pPr>
            <a:r>
              <a:rPr sz="900" b="1" spc="5" dirty="0">
                <a:solidFill>
                  <a:srgbClr val="FFFFFF"/>
                </a:solidFill>
                <a:latin typeface="OpenSans-Semibold"/>
                <a:cs typeface="OpenSans-Semibold"/>
              </a:rPr>
              <a:t>28% </a:t>
            </a:r>
            <a:r>
              <a:rPr sz="900" b="1" spc="-5" dirty="0">
                <a:solidFill>
                  <a:srgbClr val="FFFFFF"/>
                </a:solidFill>
                <a:latin typeface="OpenSans-Semibold"/>
                <a:cs typeface="OpenSans-Semibold"/>
              </a:rPr>
              <a:t>Hispanic</a:t>
            </a:r>
            <a:r>
              <a:rPr sz="900" b="1" spc="-50" dirty="0">
                <a:solidFill>
                  <a:srgbClr val="FFFFFF"/>
                </a:solidFill>
                <a:latin typeface="OpenSans-Semibold"/>
                <a:cs typeface="OpenSans-Semibold"/>
              </a:rPr>
              <a:t> </a:t>
            </a:r>
            <a:r>
              <a:rPr sz="900" b="1" spc="-5" dirty="0">
                <a:solidFill>
                  <a:srgbClr val="FFFFFF"/>
                </a:solidFill>
                <a:latin typeface="OpenSans-Semibold"/>
                <a:cs typeface="OpenSans-Semibold"/>
              </a:rPr>
              <a:t>male</a:t>
            </a:r>
            <a:endParaRPr sz="900" dirty="0">
              <a:latin typeface="OpenSans-Semibold"/>
              <a:cs typeface="OpenSans-Semibold"/>
            </a:endParaRPr>
          </a:p>
          <a:p>
            <a:pPr marL="12700">
              <a:lnSpc>
                <a:spcPct val="100000"/>
              </a:lnSpc>
              <a:spcBef>
                <a:spcPts val="320"/>
              </a:spcBef>
            </a:pPr>
            <a:r>
              <a:rPr sz="900" b="1" spc="5" dirty="0">
                <a:solidFill>
                  <a:srgbClr val="FFFFFF"/>
                </a:solidFill>
                <a:latin typeface="OpenSans-Semibold"/>
                <a:cs typeface="OpenSans-Semibold"/>
              </a:rPr>
              <a:t>28% </a:t>
            </a:r>
            <a:r>
              <a:rPr sz="900" b="1" spc="-5" dirty="0">
                <a:solidFill>
                  <a:srgbClr val="FFFFFF"/>
                </a:solidFill>
                <a:latin typeface="OpenSans-Semibold"/>
                <a:cs typeface="OpenSans-Semibold"/>
              </a:rPr>
              <a:t>Hispanic</a:t>
            </a:r>
            <a:r>
              <a:rPr sz="900" b="1" spc="-50" dirty="0">
                <a:solidFill>
                  <a:srgbClr val="FFFFFF"/>
                </a:solidFill>
                <a:latin typeface="OpenSans-Semibold"/>
                <a:cs typeface="OpenSans-Semibold"/>
              </a:rPr>
              <a:t> </a:t>
            </a:r>
            <a:r>
              <a:rPr sz="900" b="1" spc="-5" dirty="0">
                <a:solidFill>
                  <a:srgbClr val="FFFFFF"/>
                </a:solidFill>
                <a:latin typeface="OpenSans-Semibold"/>
                <a:cs typeface="OpenSans-Semibold"/>
              </a:rPr>
              <a:t>female</a:t>
            </a:r>
            <a:endParaRPr sz="900" dirty="0">
              <a:latin typeface="OpenSans-Semibold"/>
              <a:cs typeface="OpenSans-Semibold"/>
            </a:endParaRPr>
          </a:p>
          <a:p>
            <a:pPr marL="12700">
              <a:lnSpc>
                <a:spcPct val="100000"/>
              </a:lnSpc>
              <a:spcBef>
                <a:spcPts val="320"/>
              </a:spcBef>
            </a:pPr>
            <a:r>
              <a:rPr sz="900" b="1" spc="5" dirty="0">
                <a:solidFill>
                  <a:srgbClr val="FFFFFF"/>
                </a:solidFill>
                <a:latin typeface="OpenSans-Semibold"/>
                <a:cs typeface="OpenSans-Semibold"/>
              </a:rPr>
              <a:t>23% </a:t>
            </a:r>
            <a:r>
              <a:rPr sz="900" b="1" dirty="0">
                <a:solidFill>
                  <a:srgbClr val="FFFFFF"/>
                </a:solidFill>
                <a:latin typeface="OpenSans-Semibold"/>
                <a:cs typeface="OpenSans-Semibold"/>
              </a:rPr>
              <a:t>Asian</a:t>
            </a:r>
            <a:r>
              <a:rPr sz="900" b="1" spc="-50" dirty="0">
                <a:solidFill>
                  <a:srgbClr val="FFFFFF"/>
                </a:solidFill>
                <a:latin typeface="OpenSans-Semibold"/>
                <a:cs typeface="OpenSans-Semibold"/>
              </a:rPr>
              <a:t> </a:t>
            </a:r>
            <a:r>
              <a:rPr sz="900" b="1" spc="-5" dirty="0">
                <a:solidFill>
                  <a:srgbClr val="FFFFFF"/>
                </a:solidFill>
                <a:latin typeface="OpenSans-Semibold"/>
                <a:cs typeface="OpenSans-Semibold"/>
              </a:rPr>
              <a:t>female</a:t>
            </a:r>
            <a:endParaRPr sz="900" dirty="0">
              <a:latin typeface="OpenSans-Semibold"/>
              <a:cs typeface="OpenSans-Semibold"/>
            </a:endParaRPr>
          </a:p>
          <a:p>
            <a:pPr marL="12700">
              <a:lnSpc>
                <a:spcPct val="100000"/>
              </a:lnSpc>
              <a:spcBef>
                <a:spcPts val="320"/>
              </a:spcBef>
            </a:pPr>
            <a:r>
              <a:rPr sz="900" b="1" spc="5" dirty="0">
                <a:solidFill>
                  <a:srgbClr val="FFFFFF"/>
                </a:solidFill>
                <a:latin typeface="OpenSans-Semibold"/>
                <a:cs typeface="OpenSans-Semibold"/>
              </a:rPr>
              <a:t>23% </a:t>
            </a:r>
            <a:r>
              <a:rPr sz="900" b="1" dirty="0">
                <a:solidFill>
                  <a:srgbClr val="FFFFFF"/>
                </a:solidFill>
                <a:latin typeface="OpenSans-Semibold"/>
                <a:cs typeface="OpenSans-Semibold"/>
              </a:rPr>
              <a:t>Second-generation</a:t>
            </a:r>
            <a:r>
              <a:rPr sz="900" b="1" spc="-100" dirty="0">
                <a:solidFill>
                  <a:srgbClr val="FFFFFF"/>
                </a:solidFill>
                <a:latin typeface="OpenSans-Semibold"/>
                <a:cs typeface="OpenSans-Semibold"/>
              </a:rPr>
              <a:t> </a:t>
            </a:r>
            <a:r>
              <a:rPr sz="900" b="1" dirty="0">
                <a:solidFill>
                  <a:srgbClr val="FFFFFF"/>
                </a:solidFill>
                <a:latin typeface="OpenSans-Semibold"/>
                <a:cs typeface="OpenSans-Semibold"/>
              </a:rPr>
              <a:t>American</a:t>
            </a:r>
            <a:endParaRPr sz="900" dirty="0">
              <a:latin typeface="OpenSans-Semibold"/>
              <a:cs typeface="OpenSans-Semibold"/>
            </a:endParaRPr>
          </a:p>
          <a:p>
            <a:pPr marL="12700">
              <a:lnSpc>
                <a:spcPct val="100000"/>
              </a:lnSpc>
              <a:spcBef>
                <a:spcPts val="320"/>
              </a:spcBef>
            </a:pPr>
            <a:r>
              <a:rPr sz="900" b="1" spc="5" dirty="0">
                <a:solidFill>
                  <a:srgbClr val="FFFFFF"/>
                </a:solidFill>
                <a:latin typeface="OpenSans-Semibold"/>
                <a:cs typeface="OpenSans-Semibold"/>
              </a:rPr>
              <a:t>23% </a:t>
            </a:r>
            <a:r>
              <a:rPr sz="900" b="1" spc="-5" dirty="0">
                <a:solidFill>
                  <a:srgbClr val="FFFFFF"/>
                </a:solidFill>
                <a:latin typeface="OpenSans-Semibold"/>
                <a:cs typeface="OpenSans-Semibold"/>
              </a:rPr>
              <a:t>Interracial</a:t>
            </a:r>
            <a:r>
              <a:rPr sz="900" b="1" spc="-50" dirty="0">
                <a:solidFill>
                  <a:srgbClr val="FFFFFF"/>
                </a:solidFill>
                <a:latin typeface="OpenSans-Semibold"/>
                <a:cs typeface="OpenSans-Semibold"/>
              </a:rPr>
              <a:t> </a:t>
            </a:r>
            <a:r>
              <a:rPr sz="900" b="1" spc="-5" dirty="0">
                <a:solidFill>
                  <a:srgbClr val="FFFFFF"/>
                </a:solidFill>
                <a:latin typeface="OpenSans-Semibold"/>
                <a:cs typeface="OpenSans-Semibold"/>
              </a:rPr>
              <a:t>couple</a:t>
            </a:r>
            <a:endParaRPr sz="900" dirty="0">
              <a:latin typeface="OpenSans-Semibold"/>
              <a:cs typeface="OpenSans-Semibold"/>
            </a:endParaRPr>
          </a:p>
        </p:txBody>
      </p:sp>
      <p:grpSp>
        <p:nvGrpSpPr>
          <p:cNvPr id="24" name="object 24"/>
          <p:cNvGrpSpPr/>
          <p:nvPr/>
        </p:nvGrpSpPr>
        <p:grpSpPr>
          <a:xfrm>
            <a:off x="6730773" y="3209922"/>
            <a:ext cx="715645" cy="720725"/>
            <a:chOff x="6730773" y="3209922"/>
            <a:chExt cx="715645" cy="720725"/>
          </a:xfrm>
        </p:grpSpPr>
        <p:sp>
          <p:nvSpPr>
            <p:cNvPr id="25" name="object 25"/>
            <p:cNvSpPr/>
            <p:nvPr/>
          </p:nvSpPr>
          <p:spPr>
            <a:xfrm>
              <a:off x="6730773" y="3209922"/>
              <a:ext cx="715645" cy="720725"/>
            </a:xfrm>
            <a:custGeom>
              <a:avLst/>
              <a:gdLst/>
              <a:ahLst/>
              <a:cxnLst/>
              <a:rect l="l" t="t" r="r" b="b"/>
              <a:pathLst>
                <a:path w="715645" h="720725">
                  <a:moveTo>
                    <a:pt x="357644" y="0"/>
                  </a:moveTo>
                  <a:lnTo>
                    <a:pt x="309114" y="3288"/>
                  </a:lnTo>
                  <a:lnTo>
                    <a:pt x="262568" y="12866"/>
                  </a:lnTo>
                  <a:lnTo>
                    <a:pt x="218432" y="28306"/>
                  </a:lnTo>
                  <a:lnTo>
                    <a:pt x="177133" y="49177"/>
                  </a:lnTo>
                  <a:lnTo>
                    <a:pt x="139098" y="75052"/>
                  </a:lnTo>
                  <a:lnTo>
                    <a:pt x="104751" y="105500"/>
                  </a:lnTo>
                  <a:lnTo>
                    <a:pt x="74519" y="140093"/>
                  </a:lnTo>
                  <a:lnTo>
                    <a:pt x="48828" y="178402"/>
                  </a:lnTo>
                  <a:lnTo>
                    <a:pt x="28105" y="219997"/>
                  </a:lnTo>
                  <a:lnTo>
                    <a:pt x="12775" y="264449"/>
                  </a:lnTo>
                  <a:lnTo>
                    <a:pt x="3264" y="311330"/>
                  </a:lnTo>
                  <a:lnTo>
                    <a:pt x="0" y="360210"/>
                  </a:lnTo>
                  <a:lnTo>
                    <a:pt x="3264" y="409087"/>
                  </a:lnTo>
                  <a:lnTo>
                    <a:pt x="12775" y="455965"/>
                  </a:lnTo>
                  <a:lnTo>
                    <a:pt x="28105" y="500415"/>
                  </a:lnTo>
                  <a:lnTo>
                    <a:pt x="48828" y="542009"/>
                  </a:lnTo>
                  <a:lnTo>
                    <a:pt x="74519" y="580316"/>
                  </a:lnTo>
                  <a:lnTo>
                    <a:pt x="104751" y="614908"/>
                  </a:lnTo>
                  <a:lnTo>
                    <a:pt x="139098" y="645356"/>
                  </a:lnTo>
                  <a:lnTo>
                    <a:pt x="177133" y="671230"/>
                  </a:lnTo>
                  <a:lnTo>
                    <a:pt x="218432" y="692101"/>
                  </a:lnTo>
                  <a:lnTo>
                    <a:pt x="262568" y="707540"/>
                  </a:lnTo>
                  <a:lnTo>
                    <a:pt x="309114" y="717119"/>
                  </a:lnTo>
                  <a:lnTo>
                    <a:pt x="357644" y="720407"/>
                  </a:lnTo>
                  <a:lnTo>
                    <a:pt x="406175" y="717119"/>
                  </a:lnTo>
                  <a:lnTo>
                    <a:pt x="452721" y="707540"/>
                  </a:lnTo>
                  <a:lnTo>
                    <a:pt x="496856" y="692101"/>
                  </a:lnTo>
                  <a:lnTo>
                    <a:pt x="538155" y="671230"/>
                  </a:lnTo>
                  <a:lnTo>
                    <a:pt x="576191" y="645356"/>
                  </a:lnTo>
                  <a:lnTo>
                    <a:pt x="610538" y="614908"/>
                  </a:lnTo>
                  <a:lnTo>
                    <a:pt x="640770" y="580316"/>
                  </a:lnTo>
                  <a:lnTo>
                    <a:pt x="666460" y="542009"/>
                  </a:lnTo>
                  <a:lnTo>
                    <a:pt x="687184" y="500415"/>
                  </a:lnTo>
                  <a:lnTo>
                    <a:pt x="702514" y="455965"/>
                  </a:lnTo>
                  <a:lnTo>
                    <a:pt x="712024" y="409087"/>
                  </a:lnTo>
                  <a:lnTo>
                    <a:pt x="715289" y="360210"/>
                  </a:lnTo>
                  <a:lnTo>
                    <a:pt x="712024" y="311330"/>
                  </a:lnTo>
                  <a:lnTo>
                    <a:pt x="702514" y="264449"/>
                  </a:lnTo>
                  <a:lnTo>
                    <a:pt x="687184" y="219997"/>
                  </a:lnTo>
                  <a:lnTo>
                    <a:pt x="666460" y="178402"/>
                  </a:lnTo>
                  <a:lnTo>
                    <a:pt x="640770" y="140093"/>
                  </a:lnTo>
                  <a:lnTo>
                    <a:pt x="610538" y="105500"/>
                  </a:lnTo>
                  <a:lnTo>
                    <a:pt x="576191" y="75052"/>
                  </a:lnTo>
                  <a:lnTo>
                    <a:pt x="538155" y="49177"/>
                  </a:lnTo>
                  <a:lnTo>
                    <a:pt x="496856" y="28306"/>
                  </a:lnTo>
                  <a:lnTo>
                    <a:pt x="452721" y="12866"/>
                  </a:lnTo>
                  <a:lnTo>
                    <a:pt x="406175" y="3288"/>
                  </a:lnTo>
                  <a:lnTo>
                    <a:pt x="357644" y="0"/>
                  </a:lnTo>
                  <a:close/>
                </a:path>
              </a:pathLst>
            </a:custGeom>
            <a:solidFill>
              <a:srgbClr val="FFFFFF"/>
            </a:solidFill>
          </p:spPr>
          <p:txBody>
            <a:bodyPr wrap="square" lIns="0" tIns="0" rIns="0" bIns="0" rtlCol="0"/>
            <a:lstStyle/>
            <a:p>
              <a:endParaRPr dirty="0"/>
            </a:p>
          </p:txBody>
        </p:sp>
        <p:sp>
          <p:nvSpPr>
            <p:cNvPr id="26" name="object 26"/>
            <p:cNvSpPr/>
            <p:nvPr/>
          </p:nvSpPr>
          <p:spPr>
            <a:xfrm>
              <a:off x="7120588" y="3635843"/>
              <a:ext cx="123037" cy="149123"/>
            </a:xfrm>
            <a:prstGeom prst="rect">
              <a:avLst/>
            </a:prstGeom>
            <a:blipFill>
              <a:blip r:embed="rId9" cstate="print"/>
              <a:stretch>
                <a:fillRect/>
              </a:stretch>
            </a:blipFill>
          </p:spPr>
          <p:txBody>
            <a:bodyPr wrap="square" lIns="0" tIns="0" rIns="0" bIns="0" rtlCol="0"/>
            <a:lstStyle/>
            <a:p>
              <a:endParaRPr dirty="0"/>
            </a:p>
          </p:txBody>
        </p:sp>
        <p:sp>
          <p:nvSpPr>
            <p:cNvPr id="27" name="object 27"/>
            <p:cNvSpPr/>
            <p:nvPr/>
          </p:nvSpPr>
          <p:spPr>
            <a:xfrm>
              <a:off x="6843280" y="3348608"/>
              <a:ext cx="490855" cy="443230"/>
            </a:xfrm>
            <a:custGeom>
              <a:avLst/>
              <a:gdLst/>
              <a:ahLst/>
              <a:cxnLst/>
              <a:rect l="l" t="t" r="r" b="b"/>
              <a:pathLst>
                <a:path w="490854" h="443229">
                  <a:moveTo>
                    <a:pt x="224294" y="379742"/>
                  </a:moveTo>
                  <a:lnTo>
                    <a:pt x="221716" y="377202"/>
                  </a:lnTo>
                  <a:lnTo>
                    <a:pt x="105270" y="377202"/>
                  </a:lnTo>
                  <a:lnTo>
                    <a:pt x="102692" y="379742"/>
                  </a:lnTo>
                  <a:lnTo>
                    <a:pt x="102692" y="386029"/>
                  </a:lnTo>
                  <a:lnTo>
                    <a:pt x="105270" y="388569"/>
                  </a:lnTo>
                  <a:lnTo>
                    <a:pt x="218541" y="388569"/>
                  </a:lnTo>
                  <a:lnTo>
                    <a:pt x="221716" y="388569"/>
                  </a:lnTo>
                  <a:lnTo>
                    <a:pt x="224294" y="386029"/>
                  </a:lnTo>
                  <a:lnTo>
                    <a:pt x="224294" y="379742"/>
                  </a:lnTo>
                  <a:close/>
                </a:path>
                <a:path w="490854" h="443229">
                  <a:moveTo>
                    <a:pt x="224294" y="346773"/>
                  </a:moveTo>
                  <a:lnTo>
                    <a:pt x="221716" y="344233"/>
                  </a:lnTo>
                  <a:lnTo>
                    <a:pt x="77304" y="344233"/>
                  </a:lnTo>
                  <a:lnTo>
                    <a:pt x="74739" y="346773"/>
                  </a:lnTo>
                  <a:lnTo>
                    <a:pt x="74739" y="353060"/>
                  </a:lnTo>
                  <a:lnTo>
                    <a:pt x="77304" y="355600"/>
                  </a:lnTo>
                  <a:lnTo>
                    <a:pt x="218541" y="355600"/>
                  </a:lnTo>
                  <a:lnTo>
                    <a:pt x="221716" y="355600"/>
                  </a:lnTo>
                  <a:lnTo>
                    <a:pt x="224294" y="353060"/>
                  </a:lnTo>
                  <a:lnTo>
                    <a:pt x="224294" y="346773"/>
                  </a:lnTo>
                  <a:close/>
                </a:path>
                <a:path w="490854" h="443229">
                  <a:moveTo>
                    <a:pt x="224294" y="314236"/>
                  </a:moveTo>
                  <a:lnTo>
                    <a:pt x="221716" y="311696"/>
                  </a:lnTo>
                  <a:lnTo>
                    <a:pt x="77304" y="311696"/>
                  </a:lnTo>
                  <a:lnTo>
                    <a:pt x="74739" y="314236"/>
                  </a:lnTo>
                  <a:lnTo>
                    <a:pt x="74739" y="320522"/>
                  </a:lnTo>
                  <a:lnTo>
                    <a:pt x="77304" y="323062"/>
                  </a:lnTo>
                  <a:lnTo>
                    <a:pt x="218541" y="323062"/>
                  </a:lnTo>
                  <a:lnTo>
                    <a:pt x="221716" y="323062"/>
                  </a:lnTo>
                  <a:lnTo>
                    <a:pt x="224294" y="320522"/>
                  </a:lnTo>
                  <a:lnTo>
                    <a:pt x="224294" y="314236"/>
                  </a:lnTo>
                  <a:close/>
                </a:path>
                <a:path w="490854" h="443229">
                  <a:moveTo>
                    <a:pt x="388645" y="122910"/>
                  </a:moveTo>
                  <a:lnTo>
                    <a:pt x="386067" y="120370"/>
                  </a:lnTo>
                  <a:lnTo>
                    <a:pt x="269621" y="120370"/>
                  </a:lnTo>
                  <a:lnTo>
                    <a:pt x="267042" y="122910"/>
                  </a:lnTo>
                  <a:lnTo>
                    <a:pt x="267042" y="129197"/>
                  </a:lnTo>
                  <a:lnTo>
                    <a:pt x="269621" y="131737"/>
                  </a:lnTo>
                  <a:lnTo>
                    <a:pt x="382892" y="131737"/>
                  </a:lnTo>
                  <a:lnTo>
                    <a:pt x="386067" y="131737"/>
                  </a:lnTo>
                  <a:lnTo>
                    <a:pt x="388645" y="129197"/>
                  </a:lnTo>
                  <a:lnTo>
                    <a:pt x="388645" y="122910"/>
                  </a:lnTo>
                  <a:close/>
                </a:path>
                <a:path w="490854" h="443229">
                  <a:moveTo>
                    <a:pt x="416610" y="89928"/>
                  </a:moveTo>
                  <a:lnTo>
                    <a:pt x="414032" y="87388"/>
                  </a:lnTo>
                  <a:lnTo>
                    <a:pt x="269621" y="87388"/>
                  </a:lnTo>
                  <a:lnTo>
                    <a:pt x="267055" y="89928"/>
                  </a:lnTo>
                  <a:lnTo>
                    <a:pt x="267055" y="96215"/>
                  </a:lnTo>
                  <a:lnTo>
                    <a:pt x="269621" y="98755"/>
                  </a:lnTo>
                  <a:lnTo>
                    <a:pt x="410857" y="98755"/>
                  </a:lnTo>
                  <a:lnTo>
                    <a:pt x="414032" y="98755"/>
                  </a:lnTo>
                  <a:lnTo>
                    <a:pt x="416610" y="96215"/>
                  </a:lnTo>
                  <a:lnTo>
                    <a:pt x="416610" y="89928"/>
                  </a:lnTo>
                  <a:close/>
                </a:path>
                <a:path w="490854" h="443229">
                  <a:moveTo>
                    <a:pt x="416610" y="57391"/>
                  </a:moveTo>
                  <a:lnTo>
                    <a:pt x="414032" y="54851"/>
                  </a:lnTo>
                  <a:lnTo>
                    <a:pt x="269621" y="54851"/>
                  </a:lnTo>
                  <a:lnTo>
                    <a:pt x="267055" y="57391"/>
                  </a:lnTo>
                  <a:lnTo>
                    <a:pt x="267055" y="63677"/>
                  </a:lnTo>
                  <a:lnTo>
                    <a:pt x="269621" y="66217"/>
                  </a:lnTo>
                  <a:lnTo>
                    <a:pt x="410857" y="66217"/>
                  </a:lnTo>
                  <a:lnTo>
                    <a:pt x="414032" y="66217"/>
                  </a:lnTo>
                  <a:lnTo>
                    <a:pt x="416610" y="63677"/>
                  </a:lnTo>
                  <a:lnTo>
                    <a:pt x="416610" y="57391"/>
                  </a:lnTo>
                  <a:close/>
                </a:path>
                <a:path w="490854" h="443229">
                  <a:moveTo>
                    <a:pt x="490258" y="348665"/>
                  </a:moveTo>
                  <a:lnTo>
                    <a:pt x="483044" y="312661"/>
                  </a:lnTo>
                  <a:lnTo>
                    <a:pt x="478751" y="306222"/>
                  </a:lnTo>
                  <a:lnTo>
                    <a:pt x="478751" y="348665"/>
                  </a:lnTo>
                  <a:lnTo>
                    <a:pt x="472147" y="380949"/>
                  </a:lnTo>
                  <a:lnTo>
                    <a:pt x="454113" y="407339"/>
                  </a:lnTo>
                  <a:lnTo>
                    <a:pt x="427405" y="425145"/>
                  </a:lnTo>
                  <a:lnTo>
                    <a:pt x="394728" y="431685"/>
                  </a:lnTo>
                  <a:lnTo>
                    <a:pt x="95516" y="431685"/>
                  </a:lnTo>
                  <a:lnTo>
                    <a:pt x="62852" y="425145"/>
                  </a:lnTo>
                  <a:lnTo>
                    <a:pt x="36131" y="407339"/>
                  </a:lnTo>
                  <a:lnTo>
                    <a:pt x="18110" y="380949"/>
                  </a:lnTo>
                  <a:lnTo>
                    <a:pt x="11493" y="348665"/>
                  </a:lnTo>
                  <a:lnTo>
                    <a:pt x="18110" y="316382"/>
                  </a:lnTo>
                  <a:lnTo>
                    <a:pt x="36131" y="289991"/>
                  </a:lnTo>
                  <a:lnTo>
                    <a:pt x="62852" y="272173"/>
                  </a:lnTo>
                  <a:lnTo>
                    <a:pt x="95516" y="265645"/>
                  </a:lnTo>
                  <a:lnTo>
                    <a:pt x="342138" y="265645"/>
                  </a:lnTo>
                  <a:lnTo>
                    <a:pt x="363575" y="219849"/>
                  </a:lnTo>
                  <a:lnTo>
                    <a:pt x="391477" y="265645"/>
                  </a:lnTo>
                  <a:lnTo>
                    <a:pt x="394728" y="265645"/>
                  </a:lnTo>
                  <a:lnTo>
                    <a:pt x="427405" y="272173"/>
                  </a:lnTo>
                  <a:lnTo>
                    <a:pt x="454113" y="289991"/>
                  </a:lnTo>
                  <a:lnTo>
                    <a:pt x="472147" y="316382"/>
                  </a:lnTo>
                  <a:lnTo>
                    <a:pt x="478751" y="348665"/>
                  </a:lnTo>
                  <a:lnTo>
                    <a:pt x="478751" y="306222"/>
                  </a:lnTo>
                  <a:lnTo>
                    <a:pt x="463321" y="283032"/>
                  </a:lnTo>
                  <a:lnTo>
                    <a:pt x="434022" y="262623"/>
                  </a:lnTo>
                  <a:lnTo>
                    <a:pt x="398018" y="254330"/>
                  </a:lnTo>
                  <a:lnTo>
                    <a:pt x="377012" y="219849"/>
                  </a:lnTo>
                  <a:lnTo>
                    <a:pt x="369747" y="207924"/>
                  </a:lnTo>
                  <a:lnTo>
                    <a:pt x="366331" y="206260"/>
                  </a:lnTo>
                  <a:lnTo>
                    <a:pt x="362851" y="206349"/>
                  </a:lnTo>
                  <a:lnTo>
                    <a:pt x="359295" y="206540"/>
                  </a:lnTo>
                  <a:lnTo>
                    <a:pt x="356158" y="208648"/>
                  </a:lnTo>
                  <a:lnTo>
                    <a:pt x="334784" y="254279"/>
                  </a:lnTo>
                  <a:lnTo>
                    <a:pt x="95516" y="254279"/>
                  </a:lnTo>
                  <a:lnTo>
                    <a:pt x="58381" y="261708"/>
                  </a:lnTo>
                  <a:lnTo>
                    <a:pt x="28016" y="281952"/>
                  </a:lnTo>
                  <a:lnTo>
                    <a:pt x="7518" y="311962"/>
                  </a:lnTo>
                  <a:lnTo>
                    <a:pt x="0" y="348665"/>
                  </a:lnTo>
                  <a:lnTo>
                    <a:pt x="7518" y="385368"/>
                  </a:lnTo>
                  <a:lnTo>
                    <a:pt x="28016" y="415378"/>
                  </a:lnTo>
                  <a:lnTo>
                    <a:pt x="58381" y="435622"/>
                  </a:lnTo>
                  <a:lnTo>
                    <a:pt x="95516" y="443052"/>
                  </a:lnTo>
                  <a:lnTo>
                    <a:pt x="394728" y="443052"/>
                  </a:lnTo>
                  <a:lnTo>
                    <a:pt x="431888" y="435622"/>
                  </a:lnTo>
                  <a:lnTo>
                    <a:pt x="437794" y="431685"/>
                  </a:lnTo>
                  <a:lnTo>
                    <a:pt x="462254" y="415378"/>
                  </a:lnTo>
                  <a:lnTo>
                    <a:pt x="482739" y="385368"/>
                  </a:lnTo>
                  <a:lnTo>
                    <a:pt x="490258" y="348665"/>
                  </a:lnTo>
                  <a:close/>
                </a:path>
                <a:path w="490854" h="443229">
                  <a:moveTo>
                    <a:pt x="490270" y="94386"/>
                  </a:moveTo>
                  <a:lnTo>
                    <a:pt x="482739" y="57683"/>
                  </a:lnTo>
                  <a:lnTo>
                    <a:pt x="478764" y="51866"/>
                  </a:lnTo>
                  <a:lnTo>
                    <a:pt x="478764" y="94386"/>
                  </a:lnTo>
                  <a:lnTo>
                    <a:pt x="472147" y="126669"/>
                  </a:lnTo>
                  <a:lnTo>
                    <a:pt x="454126" y="153060"/>
                  </a:lnTo>
                  <a:lnTo>
                    <a:pt x="427405" y="170878"/>
                  </a:lnTo>
                  <a:lnTo>
                    <a:pt x="394741" y="177406"/>
                  </a:lnTo>
                  <a:lnTo>
                    <a:pt x="148120" y="177406"/>
                  </a:lnTo>
                  <a:lnTo>
                    <a:pt x="126682" y="223189"/>
                  </a:lnTo>
                  <a:lnTo>
                    <a:pt x="98780" y="177406"/>
                  </a:lnTo>
                  <a:lnTo>
                    <a:pt x="95529" y="177406"/>
                  </a:lnTo>
                  <a:lnTo>
                    <a:pt x="62852" y="170878"/>
                  </a:lnTo>
                  <a:lnTo>
                    <a:pt x="36144" y="153060"/>
                  </a:lnTo>
                  <a:lnTo>
                    <a:pt x="18110" y="126669"/>
                  </a:lnTo>
                  <a:lnTo>
                    <a:pt x="11506" y="94386"/>
                  </a:lnTo>
                  <a:lnTo>
                    <a:pt x="18110" y="62103"/>
                  </a:lnTo>
                  <a:lnTo>
                    <a:pt x="36144" y="35712"/>
                  </a:lnTo>
                  <a:lnTo>
                    <a:pt x="62852" y="17907"/>
                  </a:lnTo>
                  <a:lnTo>
                    <a:pt x="95529" y="11366"/>
                  </a:lnTo>
                  <a:lnTo>
                    <a:pt x="394741" y="11366"/>
                  </a:lnTo>
                  <a:lnTo>
                    <a:pt x="427405" y="17907"/>
                  </a:lnTo>
                  <a:lnTo>
                    <a:pt x="454126" y="35712"/>
                  </a:lnTo>
                  <a:lnTo>
                    <a:pt x="472147" y="62103"/>
                  </a:lnTo>
                  <a:lnTo>
                    <a:pt x="478764" y="94386"/>
                  </a:lnTo>
                  <a:lnTo>
                    <a:pt x="478764" y="51866"/>
                  </a:lnTo>
                  <a:lnTo>
                    <a:pt x="462254" y="27673"/>
                  </a:lnTo>
                  <a:lnTo>
                    <a:pt x="437781" y="11366"/>
                  </a:lnTo>
                  <a:lnTo>
                    <a:pt x="431876" y="7429"/>
                  </a:lnTo>
                  <a:lnTo>
                    <a:pt x="394741" y="0"/>
                  </a:lnTo>
                  <a:lnTo>
                    <a:pt x="95529" y="0"/>
                  </a:lnTo>
                  <a:lnTo>
                    <a:pt x="58369" y="7429"/>
                  </a:lnTo>
                  <a:lnTo>
                    <a:pt x="28003" y="27673"/>
                  </a:lnTo>
                  <a:lnTo>
                    <a:pt x="7518" y="57683"/>
                  </a:lnTo>
                  <a:lnTo>
                    <a:pt x="0" y="94386"/>
                  </a:lnTo>
                  <a:lnTo>
                    <a:pt x="7213" y="130378"/>
                  </a:lnTo>
                  <a:lnTo>
                    <a:pt x="26936" y="160020"/>
                  </a:lnTo>
                  <a:lnTo>
                    <a:pt x="56235" y="180416"/>
                  </a:lnTo>
                  <a:lnTo>
                    <a:pt x="92240" y="188709"/>
                  </a:lnTo>
                  <a:lnTo>
                    <a:pt x="120421" y="234975"/>
                  </a:lnTo>
                  <a:lnTo>
                    <a:pt x="123532" y="236702"/>
                  </a:lnTo>
                  <a:lnTo>
                    <a:pt x="127241" y="236702"/>
                  </a:lnTo>
                  <a:lnTo>
                    <a:pt x="130975" y="236499"/>
                  </a:lnTo>
                  <a:lnTo>
                    <a:pt x="134112" y="234403"/>
                  </a:lnTo>
                  <a:lnTo>
                    <a:pt x="139357" y="223189"/>
                  </a:lnTo>
                  <a:lnTo>
                    <a:pt x="155473" y="188772"/>
                  </a:lnTo>
                  <a:lnTo>
                    <a:pt x="394741" y="188772"/>
                  </a:lnTo>
                  <a:lnTo>
                    <a:pt x="431876" y="181343"/>
                  </a:lnTo>
                  <a:lnTo>
                    <a:pt x="462254" y="161099"/>
                  </a:lnTo>
                  <a:lnTo>
                    <a:pt x="482739" y="131089"/>
                  </a:lnTo>
                  <a:lnTo>
                    <a:pt x="490270" y="94386"/>
                  </a:lnTo>
                  <a:close/>
                </a:path>
              </a:pathLst>
            </a:custGeom>
            <a:solidFill>
              <a:srgbClr val="6BA5B7"/>
            </a:solidFill>
          </p:spPr>
          <p:txBody>
            <a:bodyPr wrap="square" lIns="0" tIns="0" rIns="0" bIns="0" rtlCol="0"/>
            <a:lstStyle/>
            <a:p>
              <a:endParaRPr dirty="0"/>
            </a:p>
          </p:txBody>
        </p:sp>
        <p:sp>
          <p:nvSpPr>
            <p:cNvPr id="28" name="object 28"/>
            <p:cNvSpPr/>
            <p:nvPr/>
          </p:nvSpPr>
          <p:spPr>
            <a:xfrm>
              <a:off x="6908765" y="3382145"/>
              <a:ext cx="123037" cy="149123"/>
            </a:xfrm>
            <a:prstGeom prst="rect">
              <a:avLst/>
            </a:prstGeom>
            <a:blipFill>
              <a:blip r:embed="rId10" cstate="print"/>
              <a:stretch>
                <a:fillRect/>
              </a:stretch>
            </a:blipFill>
          </p:spPr>
          <p:txBody>
            <a:bodyPr wrap="square" lIns="0" tIns="0" rIns="0" bIns="0" rtlCol="0"/>
            <a:lstStyle/>
            <a:p>
              <a:endParaRPr dirty="0"/>
            </a:p>
          </p:txBody>
        </p:sp>
      </p:grpSp>
      <p:sp>
        <p:nvSpPr>
          <p:cNvPr id="29" name="object 29"/>
          <p:cNvSpPr txBox="1"/>
          <p:nvPr/>
        </p:nvSpPr>
        <p:spPr>
          <a:xfrm>
            <a:off x="1413794" y="3102087"/>
            <a:ext cx="1889760" cy="952500"/>
          </a:xfrm>
          <a:prstGeom prst="rect">
            <a:avLst/>
          </a:prstGeom>
        </p:spPr>
        <p:txBody>
          <a:bodyPr vert="horz" wrap="square" lIns="0" tIns="24130" rIns="0" bIns="0" rtlCol="0">
            <a:spAutoFit/>
          </a:bodyPr>
          <a:lstStyle/>
          <a:p>
            <a:pPr marL="12700" marR="758190">
              <a:lnSpc>
                <a:spcPct val="114599"/>
              </a:lnSpc>
              <a:spcBef>
                <a:spcPts val="190"/>
              </a:spcBef>
            </a:pPr>
            <a:r>
              <a:rPr sz="1600" b="1" dirty="0">
                <a:solidFill>
                  <a:srgbClr val="569DB5"/>
                </a:solidFill>
                <a:latin typeface="OpenSans-Extrabold"/>
                <a:cs typeface="OpenSans-Extrabold"/>
              </a:rPr>
              <a:t>24%</a:t>
            </a:r>
            <a:r>
              <a:rPr sz="1600" b="1" spc="-95" dirty="0">
                <a:solidFill>
                  <a:srgbClr val="569DB5"/>
                </a:solidFill>
                <a:latin typeface="OpenSans-Extrabold"/>
                <a:cs typeface="OpenSans-Extrabold"/>
              </a:rPr>
              <a:t> </a:t>
            </a:r>
            <a:r>
              <a:rPr sz="1200" b="1" spc="-15" dirty="0">
                <a:solidFill>
                  <a:srgbClr val="569DB5"/>
                </a:solidFill>
                <a:latin typeface="Open Sans"/>
                <a:cs typeface="Open Sans"/>
              </a:rPr>
              <a:t>Through  my</a:t>
            </a:r>
            <a:r>
              <a:rPr sz="1200" b="1" spc="-40" dirty="0">
                <a:solidFill>
                  <a:srgbClr val="569DB5"/>
                </a:solidFill>
                <a:latin typeface="Open Sans"/>
                <a:cs typeface="Open Sans"/>
              </a:rPr>
              <a:t> </a:t>
            </a:r>
            <a:r>
              <a:rPr sz="1200" b="1" spc="-20" dirty="0">
                <a:solidFill>
                  <a:srgbClr val="569DB5"/>
                </a:solidFill>
                <a:latin typeface="Open Sans"/>
                <a:cs typeface="Open Sans"/>
              </a:rPr>
              <a:t>employer</a:t>
            </a:r>
            <a:endParaRPr sz="1200" dirty="0">
              <a:latin typeface="Open Sans"/>
              <a:cs typeface="Open Sans"/>
            </a:endParaRPr>
          </a:p>
          <a:p>
            <a:pPr marL="12700">
              <a:lnSpc>
                <a:spcPct val="100000"/>
              </a:lnSpc>
              <a:spcBef>
                <a:spcPts val="805"/>
              </a:spcBef>
            </a:pPr>
            <a:r>
              <a:rPr sz="900" b="1" spc="10" dirty="0">
                <a:solidFill>
                  <a:srgbClr val="FFFFFF"/>
                </a:solidFill>
                <a:latin typeface="OpenSans-Semibold"/>
                <a:cs typeface="OpenSans-Semibold"/>
              </a:rPr>
              <a:t>48% </a:t>
            </a:r>
            <a:r>
              <a:rPr sz="900" b="1" dirty="0">
                <a:solidFill>
                  <a:srgbClr val="FFFFFF"/>
                </a:solidFill>
                <a:latin typeface="OpenSans-Semibold"/>
                <a:cs typeface="OpenSans-Semibold"/>
              </a:rPr>
              <a:t>Second-generation</a:t>
            </a:r>
            <a:r>
              <a:rPr sz="900" b="1" spc="-110" dirty="0">
                <a:solidFill>
                  <a:srgbClr val="FFFFFF"/>
                </a:solidFill>
                <a:latin typeface="OpenSans-Semibold"/>
                <a:cs typeface="OpenSans-Semibold"/>
              </a:rPr>
              <a:t> </a:t>
            </a:r>
            <a:r>
              <a:rPr sz="900" b="1" dirty="0">
                <a:solidFill>
                  <a:srgbClr val="FFFFFF"/>
                </a:solidFill>
                <a:latin typeface="OpenSans-Semibold"/>
                <a:cs typeface="OpenSans-Semibold"/>
              </a:rPr>
              <a:t>American</a:t>
            </a:r>
            <a:endParaRPr sz="900" dirty="0">
              <a:latin typeface="OpenSans-Semibold"/>
              <a:cs typeface="OpenSans-Semibold"/>
            </a:endParaRPr>
          </a:p>
          <a:p>
            <a:pPr marL="12700">
              <a:lnSpc>
                <a:spcPct val="100000"/>
              </a:lnSpc>
              <a:spcBef>
                <a:spcPts val="320"/>
              </a:spcBef>
            </a:pPr>
            <a:r>
              <a:rPr sz="900" b="1" spc="10" dirty="0">
                <a:solidFill>
                  <a:srgbClr val="FFFFFF"/>
                </a:solidFill>
                <a:latin typeface="OpenSans-Semibold"/>
                <a:cs typeface="OpenSans-Semibold"/>
              </a:rPr>
              <a:t>40% </a:t>
            </a:r>
            <a:r>
              <a:rPr sz="900" b="1" spc="-5" dirty="0">
                <a:solidFill>
                  <a:srgbClr val="FFFFFF"/>
                </a:solidFill>
                <a:latin typeface="OpenSans-Semibold"/>
                <a:cs typeface="OpenSans-Semibold"/>
              </a:rPr>
              <a:t>Interracial</a:t>
            </a:r>
            <a:r>
              <a:rPr sz="900" b="1" spc="-55" dirty="0">
                <a:solidFill>
                  <a:srgbClr val="FFFFFF"/>
                </a:solidFill>
                <a:latin typeface="OpenSans-Semibold"/>
                <a:cs typeface="OpenSans-Semibold"/>
              </a:rPr>
              <a:t> </a:t>
            </a:r>
            <a:r>
              <a:rPr sz="900" b="1" spc="-5" dirty="0">
                <a:solidFill>
                  <a:srgbClr val="FFFFFF"/>
                </a:solidFill>
                <a:latin typeface="OpenSans-Semibold"/>
                <a:cs typeface="OpenSans-Semibold"/>
              </a:rPr>
              <a:t>couple</a:t>
            </a:r>
            <a:endParaRPr sz="900" dirty="0">
              <a:latin typeface="OpenSans-Semibold"/>
              <a:cs typeface="OpenSans-Semibold"/>
            </a:endParaRPr>
          </a:p>
        </p:txBody>
      </p:sp>
      <p:grpSp>
        <p:nvGrpSpPr>
          <p:cNvPr id="30" name="object 30"/>
          <p:cNvGrpSpPr/>
          <p:nvPr/>
        </p:nvGrpSpPr>
        <p:grpSpPr>
          <a:xfrm>
            <a:off x="457202" y="3209922"/>
            <a:ext cx="715645" cy="720725"/>
            <a:chOff x="457202" y="3209922"/>
            <a:chExt cx="715645" cy="720725"/>
          </a:xfrm>
        </p:grpSpPr>
        <p:sp>
          <p:nvSpPr>
            <p:cNvPr id="31" name="object 31"/>
            <p:cNvSpPr/>
            <p:nvPr/>
          </p:nvSpPr>
          <p:spPr>
            <a:xfrm>
              <a:off x="457202" y="3209922"/>
              <a:ext cx="715645" cy="720725"/>
            </a:xfrm>
            <a:custGeom>
              <a:avLst/>
              <a:gdLst/>
              <a:ahLst/>
              <a:cxnLst/>
              <a:rect l="l" t="t" r="r" b="b"/>
              <a:pathLst>
                <a:path w="715644" h="720725">
                  <a:moveTo>
                    <a:pt x="357644" y="0"/>
                  </a:moveTo>
                  <a:lnTo>
                    <a:pt x="309114" y="3288"/>
                  </a:lnTo>
                  <a:lnTo>
                    <a:pt x="262568" y="12866"/>
                  </a:lnTo>
                  <a:lnTo>
                    <a:pt x="218432" y="28306"/>
                  </a:lnTo>
                  <a:lnTo>
                    <a:pt x="177133" y="49177"/>
                  </a:lnTo>
                  <a:lnTo>
                    <a:pt x="139098" y="75052"/>
                  </a:lnTo>
                  <a:lnTo>
                    <a:pt x="104751" y="105500"/>
                  </a:lnTo>
                  <a:lnTo>
                    <a:pt x="74519" y="140093"/>
                  </a:lnTo>
                  <a:lnTo>
                    <a:pt x="48828" y="178402"/>
                  </a:lnTo>
                  <a:lnTo>
                    <a:pt x="28105" y="219997"/>
                  </a:lnTo>
                  <a:lnTo>
                    <a:pt x="12775" y="264449"/>
                  </a:lnTo>
                  <a:lnTo>
                    <a:pt x="3264" y="311330"/>
                  </a:lnTo>
                  <a:lnTo>
                    <a:pt x="0" y="360210"/>
                  </a:lnTo>
                  <a:lnTo>
                    <a:pt x="3264" y="409087"/>
                  </a:lnTo>
                  <a:lnTo>
                    <a:pt x="12775" y="455965"/>
                  </a:lnTo>
                  <a:lnTo>
                    <a:pt x="28105" y="500415"/>
                  </a:lnTo>
                  <a:lnTo>
                    <a:pt x="48828" y="542009"/>
                  </a:lnTo>
                  <a:lnTo>
                    <a:pt x="74519" y="580316"/>
                  </a:lnTo>
                  <a:lnTo>
                    <a:pt x="104751" y="614908"/>
                  </a:lnTo>
                  <a:lnTo>
                    <a:pt x="139098" y="645356"/>
                  </a:lnTo>
                  <a:lnTo>
                    <a:pt x="177133" y="671230"/>
                  </a:lnTo>
                  <a:lnTo>
                    <a:pt x="218432" y="692101"/>
                  </a:lnTo>
                  <a:lnTo>
                    <a:pt x="262568" y="707540"/>
                  </a:lnTo>
                  <a:lnTo>
                    <a:pt x="309114" y="717119"/>
                  </a:lnTo>
                  <a:lnTo>
                    <a:pt x="357644" y="720407"/>
                  </a:lnTo>
                  <a:lnTo>
                    <a:pt x="406175" y="717119"/>
                  </a:lnTo>
                  <a:lnTo>
                    <a:pt x="452721" y="707540"/>
                  </a:lnTo>
                  <a:lnTo>
                    <a:pt x="496856" y="692101"/>
                  </a:lnTo>
                  <a:lnTo>
                    <a:pt x="538155" y="671230"/>
                  </a:lnTo>
                  <a:lnTo>
                    <a:pt x="576191" y="645356"/>
                  </a:lnTo>
                  <a:lnTo>
                    <a:pt x="610538" y="614908"/>
                  </a:lnTo>
                  <a:lnTo>
                    <a:pt x="640770" y="580316"/>
                  </a:lnTo>
                  <a:lnTo>
                    <a:pt x="666460" y="542009"/>
                  </a:lnTo>
                  <a:lnTo>
                    <a:pt x="687184" y="500415"/>
                  </a:lnTo>
                  <a:lnTo>
                    <a:pt x="702514" y="455965"/>
                  </a:lnTo>
                  <a:lnTo>
                    <a:pt x="712024" y="409087"/>
                  </a:lnTo>
                  <a:lnTo>
                    <a:pt x="715289" y="360210"/>
                  </a:lnTo>
                  <a:lnTo>
                    <a:pt x="712024" y="311330"/>
                  </a:lnTo>
                  <a:lnTo>
                    <a:pt x="702514" y="264449"/>
                  </a:lnTo>
                  <a:lnTo>
                    <a:pt x="687184" y="219997"/>
                  </a:lnTo>
                  <a:lnTo>
                    <a:pt x="666460" y="178402"/>
                  </a:lnTo>
                  <a:lnTo>
                    <a:pt x="640770" y="140093"/>
                  </a:lnTo>
                  <a:lnTo>
                    <a:pt x="610538" y="105500"/>
                  </a:lnTo>
                  <a:lnTo>
                    <a:pt x="576191" y="75052"/>
                  </a:lnTo>
                  <a:lnTo>
                    <a:pt x="538155" y="49177"/>
                  </a:lnTo>
                  <a:lnTo>
                    <a:pt x="496856" y="28306"/>
                  </a:lnTo>
                  <a:lnTo>
                    <a:pt x="452721" y="12866"/>
                  </a:lnTo>
                  <a:lnTo>
                    <a:pt x="406175" y="3288"/>
                  </a:lnTo>
                  <a:lnTo>
                    <a:pt x="357644" y="0"/>
                  </a:lnTo>
                  <a:close/>
                </a:path>
              </a:pathLst>
            </a:custGeom>
            <a:solidFill>
              <a:srgbClr val="FFFFFF"/>
            </a:solidFill>
          </p:spPr>
          <p:txBody>
            <a:bodyPr wrap="square" lIns="0" tIns="0" rIns="0" bIns="0" rtlCol="0"/>
            <a:lstStyle/>
            <a:p>
              <a:endParaRPr dirty="0"/>
            </a:p>
          </p:txBody>
        </p:sp>
        <p:sp>
          <p:nvSpPr>
            <p:cNvPr id="32" name="object 32"/>
            <p:cNvSpPr/>
            <p:nvPr/>
          </p:nvSpPr>
          <p:spPr>
            <a:xfrm>
              <a:off x="586498" y="3427793"/>
              <a:ext cx="457200" cy="363220"/>
            </a:xfrm>
            <a:custGeom>
              <a:avLst/>
              <a:gdLst/>
              <a:ahLst/>
              <a:cxnLst/>
              <a:rect l="l" t="t" r="r" b="b"/>
              <a:pathLst>
                <a:path w="457200" h="363220">
                  <a:moveTo>
                    <a:pt x="456666" y="144703"/>
                  </a:moveTo>
                  <a:lnTo>
                    <a:pt x="454698" y="141846"/>
                  </a:lnTo>
                  <a:lnTo>
                    <a:pt x="448805" y="139712"/>
                  </a:lnTo>
                  <a:lnTo>
                    <a:pt x="445528" y="140665"/>
                  </a:lnTo>
                  <a:lnTo>
                    <a:pt x="443572" y="143154"/>
                  </a:lnTo>
                  <a:lnTo>
                    <a:pt x="441934" y="144678"/>
                  </a:lnTo>
                  <a:lnTo>
                    <a:pt x="441934" y="165569"/>
                  </a:lnTo>
                  <a:lnTo>
                    <a:pt x="441909" y="317220"/>
                  </a:lnTo>
                  <a:lnTo>
                    <a:pt x="440423" y="331749"/>
                  </a:lnTo>
                  <a:lnTo>
                    <a:pt x="435483" y="341160"/>
                  </a:lnTo>
                  <a:lnTo>
                    <a:pt x="426326" y="346240"/>
                  </a:lnTo>
                  <a:lnTo>
                    <a:pt x="412203" y="347751"/>
                  </a:lnTo>
                  <a:lnTo>
                    <a:pt x="44450" y="347751"/>
                  </a:lnTo>
                  <a:lnTo>
                    <a:pt x="30314" y="346240"/>
                  </a:lnTo>
                  <a:lnTo>
                    <a:pt x="21158" y="341160"/>
                  </a:lnTo>
                  <a:lnTo>
                    <a:pt x="16217" y="331749"/>
                  </a:lnTo>
                  <a:lnTo>
                    <a:pt x="14744" y="317220"/>
                  </a:lnTo>
                  <a:lnTo>
                    <a:pt x="14744" y="165569"/>
                  </a:lnTo>
                  <a:lnTo>
                    <a:pt x="34302" y="176631"/>
                  </a:lnTo>
                  <a:lnTo>
                    <a:pt x="55981" y="183007"/>
                  </a:lnTo>
                  <a:lnTo>
                    <a:pt x="78371" y="185953"/>
                  </a:lnTo>
                  <a:lnTo>
                    <a:pt x="100088" y="186651"/>
                  </a:lnTo>
                  <a:lnTo>
                    <a:pt x="178955" y="186651"/>
                  </a:lnTo>
                  <a:lnTo>
                    <a:pt x="178955" y="246367"/>
                  </a:lnTo>
                  <a:lnTo>
                    <a:pt x="180289" y="255905"/>
                  </a:lnTo>
                  <a:lnTo>
                    <a:pt x="184302" y="262737"/>
                  </a:lnTo>
                  <a:lnTo>
                    <a:pt x="190944" y="266852"/>
                  </a:lnTo>
                  <a:lnTo>
                    <a:pt x="200228" y="268224"/>
                  </a:lnTo>
                  <a:lnTo>
                    <a:pt x="256425" y="268224"/>
                  </a:lnTo>
                  <a:lnTo>
                    <a:pt x="265709" y="266852"/>
                  </a:lnTo>
                  <a:lnTo>
                    <a:pt x="272376" y="262737"/>
                  </a:lnTo>
                  <a:lnTo>
                    <a:pt x="276377" y="255905"/>
                  </a:lnTo>
                  <a:lnTo>
                    <a:pt x="276771" y="253098"/>
                  </a:lnTo>
                  <a:lnTo>
                    <a:pt x="277723" y="246367"/>
                  </a:lnTo>
                  <a:lnTo>
                    <a:pt x="277723" y="186651"/>
                  </a:lnTo>
                  <a:lnTo>
                    <a:pt x="356577" y="186651"/>
                  </a:lnTo>
                  <a:lnTo>
                    <a:pt x="378282" y="185953"/>
                  </a:lnTo>
                  <a:lnTo>
                    <a:pt x="400685" y="183007"/>
                  </a:lnTo>
                  <a:lnTo>
                    <a:pt x="422363" y="176631"/>
                  </a:lnTo>
                  <a:lnTo>
                    <a:pt x="441934" y="165569"/>
                  </a:lnTo>
                  <a:lnTo>
                    <a:pt x="441934" y="144678"/>
                  </a:lnTo>
                  <a:lnTo>
                    <a:pt x="429755" y="155981"/>
                  </a:lnTo>
                  <a:lnTo>
                    <a:pt x="411213" y="164807"/>
                  </a:lnTo>
                  <a:lnTo>
                    <a:pt x="387096" y="169887"/>
                  </a:lnTo>
                  <a:lnTo>
                    <a:pt x="356577" y="171526"/>
                  </a:lnTo>
                  <a:lnTo>
                    <a:pt x="266293" y="171526"/>
                  </a:lnTo>
                  <a:lnTo>
                    <a:pt x="262991" y="174904"/>
                  </a:lnTo>
                  <a:lnTo>
                    <a:pt x="262991" y="252463"/>
                  </a:lnTo>
                  <a:lnTo>
                    <a:pt x="262382" y="253098"/>
                  </a:lnTo>
                  <a:lnTo>
                    <a:pt x="194297" y="253098"/>
                  </a:lnTo>
                  <a:lnTo>
                    <a:pt x="193687" y="252463"/>
                  </a:lnTo>
                  <a:lnTo>
                    <a:pt x="193687" y="174904"/>
                  </a:lnTo>
                  <a:lnTo>
                    <a:pt x="190398" y="171526"/>
                  </a:lnTo>
                  <a:lnTo>
                    <a:pt x="100088" y="171526"/>
                  </a:lnTo>
                  <a:lnTo>
                    <a:pt x="69557" y="169887"/>
                  </a:lnTo>
                  <a:lnTo>
                    <a:pt x="49098" y="165569"/>
                  </a:lnTo>
                  <a:lnTo>
                    <a:pt x="45453" y="164807"/>
                  </a:lnTo>
                  <a:lnTo>
                    <a:pt x="26911" y="155981"/>
                  </a:lnTo>
                  <a:lnTo>
                    <a:pt x="13106" y="143154"/>
                  </a:lnTo>
                  <a:lnTo>
                    <a:pt x="11150" y="140665"/>
                  </a:lnTo>
                  <a:lnTo>
                    <a:pt x="7874" y="139712"/>
                  </a:lnTo>
                  <a:lnTo>
                    <a:pt x="1981" y="141846"/>
                  </a:lnTo>
                  <a:lnTo>
                    <a:pt x="12" y="144703"/>
                  </a:lnTo>
                  <a:lnTo>
                    <a:pt x="12" y="317220"/>
                  </a:lnTo>
                  <a:lnTo>
                    <a:pt x="2628" y="337680"/>
                  </a:lnTo>
                  <a:lnTo>
                    <a:pt x="10706" y="351904"/>
                  </a:lnTo>
                  <a:lnTo>
                    <a:pt x="24536" y="360197"/>
                  </a:lnTo>
                  <a:lnTo>
                    <a:pt x="44450" y="362889"/>
                  </a:lnTo>
                  <a:lnTo>
                    <a:pt x="412203" y="362889"/>
                  </a:lnTo>
                  <a:lnTo>
                    <a:pt x="432104" y="360197"/>
                  </a:lnTo>
                  <a:lnTo>
                    <a:pt x="445947" y="351904"/>
                  </a:lnTo>
                  <a:lnTo>
                    <a:pt x="448297" y="347751"/>
                  </a:lnTo>
                  <a:lnTo>
                    <a:pt x="454012" y="337680"/>
                  </a:lnTo>
                  <a:lnTo>
                    <a:pt x="456641" y="317220"/>
                  </a:lnTo>
                  <a:lnTo>
                    <a:pt x="456653" y="165569"/>
                  </a:lnTo>
                  <a:lnTo>
                    <a:pt x="456666" y="144703"/>
                  </a:lnTo>
                  <a:close/>
                </a:path>
                <a:path w="457200" h="363220">
                  <a:moveTo>
                    <a:pt x="456679" y="45669"/>
                  </a:moveTo>
                  <a:lnTo>
                    <a:pt x="454050" y="25209"/>
                  </a:lnTo>
                  <a:lnTo>
                    <a:pt x="448335" y="15138"/>
                  </a:lnTo>
                  <a:lnTo>
                    <a:pt x="445985" y="11010"/>
                  </a:lnTo>
                  <a:lnTo>
                    <a:pt x="441947" y="8597"/>
                  </a:lnTo>
                  <a:lnTo>
                    <a:pt x="441947" y="45669"/>
                  </a:lnTo>
                  <a:lnTo>
                    <a:pt x="441947" y="79133"/>
                  </a:lnTo>
                  <a:lnTo>
                    <a:pt x="435178" y="106819"/>
                  </a:lnTo>
                  <a:lnTo>
                    <a:pt x="420128" y="124764"/>
                  </a:lnTo>
                  <a:lnTo>
                    <a:pt x="394652" y="134454"/>
                  </a:lnTo>
                  <a:lnTo>
                    <a:pt x="356590" y="137350"/>
                  </a:lnTo>
                  <a:lnTo>
                    <a:pt x="100088" y="137350"/>
                  </a:lnTo>
                  <a:lnTo>
                    <a:pt x="62039" y="134454"/>
                  </a:lnTo>
                  <a:lnTo>
                    <a:pt x="21513" y="106807"/>
                  </a:lnTo>
                  <a:lnTo>
                    <a:pt x="14732" y="45669"/>
                  </a:lnTo>
                  <a:lnTo>
                    <a:pt x="16217" y="31153"/>
                  </a:lnTo>
                  <a:lnTo>
                    <a:pt x="21158" y="21729"/>
                  </a:lnTo>
                  <a:lnTo>
                    <a:pt x="30314" y="16662"/>
                  </a:lnTo>
                  <a:lnTo>
                    <a:pt x="44437" y="15138"/>
                  </a:lnTo>
                  <a:lnTo>
                    <a:pt x="412229" y="15163"/>
                  </a:lnTo>
                  <a:lnTo>
                    <a:pt x="426364" y="16687"/>
                  </a:lnTo>
                  <a:lnTo>
                    <a:pt x="435533" y="21755"/>
                  </a:lnTo>
                  <a:lnTo>
                    <a:pt x="440474" y="31178"/>
                  </a:lnTo>
                  <a:lnTo>
                    <a:pt x="441947" y="45669"/>
                  </a:lnTo>
                  <a:lnTo>
                    <a:pt x="441947" y="8597"/>
                  </a:lnTo>
                  <a:lnTo>
                    <a:pt x="432155" y="2717"/>
                  </a:lnTo>
                  <a:lnTo>
                    <a:pt x="412229" y="25"/>
                  </a:lnTo>
                  <a:lnTo>
                    <a:pt x="44437" y="0"/>
                  </a:lnTo>
                  <a:lnTo>
                    <a:pt x="24536" y="2692"/>
                  </a:lnTo>
                  <a:lnTo>
                    <a:pt x="10693" y="10985"/>
                  </a:lnTo>
                  <a:lnTo>
                    <a:pt x="2628" y="25234"/>
                  </a:lnTo>
                  <a:lnTo>
                    <a:pt x="0" y="45669"/>
                  </a:lnTo>
                  <a:lnTo>
                    <a:pt x="50" y="80289"/>
                  </a:lnTo>
                  <a:lnTo>
                    <a:pt x="10134" y="116928"/>
                  </a:lnTo>
                  <a:lnTo>
                    <a:pt x="30797" y="138938"/>
                  </a:lnTo>
                  <a:lnTo>
                    <a:pt x="61099" y="149656"/>
                  </a:lnTo>
                  <a:lnTo>
                    <a:pt x="100088" y="152488"/>
                  </a:lnTo>
                  <a:lnTo>
                    <a:pt x="356590" y="152488"/>
                  </a:lnTo>
                  <a:lnTo>
                    <a:pt x="395592" y="149656"/>
                  </a:lnTo>
                  <a:lnTo>
                    <a:pt x="425894" y="138938"/>
                  </a:lnTo>
                  <a:lnTo>
                    <a:pt x="427380" y="137350"/>
                  </a:lnTo>
                  <a:lnTo>
                    <a:pt x="446570" y="116928"/>
                  </a:lnTo>
                  <a:lnTo>
                    <a:pt x="456641" y="80289"/>
                  </a:lnTo>
                  <a:lnTo>
                    <a:pt x="456679" y="45669"/>
                  </a:lnTo>
                  <a:close/>
                </a:path>
              </a:pathLst>
            </a:custGeom>
            <a:solidFill>
              <a:srgbClr val="6BA5B7"/>
            </a:solidFill>
          </p:spPr>
          <p:txBody>
            <a:bodyPr wrap="square" lIns="0" tIns="0" rIns="0" bIns="0" rtlCol="0"/>
            <a:lstStyle/>
            <a:p>
              <a:endParaRPr dirty="0"/>
            </a:p>
          </p:txBody>
        </p:sp>
        <p:sp>
          <p:nvSpPr>
            <p:cNvPr id="33" name="object 33"/>
            <p:cNvSpPr/>
            <p:nvPr/>
          </p:nvSpPr>
          <p:spPr>
            <a:xfrm>
              <a:off x="724566" y="3349570"/>
              <a:ext cx="180517" cy="63933"/>
            </a:xfrm>
            <a:prstGeom prst="rect">
              <a:avLst/>
            </a:prstGeom>
            <a:blipFill>
              <a:blip r:embed="rId11" cstate="print"/>
              <a:stretch>
                <a:fillRect/>
              </a:stretch>
            </a:blipFill>
          </p:spPr>
          <p:txBody>
            <a:bodyPr wrap="square" lIns="0" tIns="0" rIns="0" bIns="0" rtlCol="0"/>
            <a:lstStyle/>
            <a:p>
              <a:endParaRPr dirty="0"/>
            </a:p>
          </p:txBody>
        </p:sp>
      </p:grpSp>
      <p:sp>
        <p:nvSpPr>
          <p:cNvPr id="34" name="object 34"/>
          <p:cNvSpPr txBox="1"/>
          <p:nvPr/>
        </p:nvSpPr>
        <p:spPr>
          <a:xfrm>
            <a:off x="1413908" y="1848087"/>
            <a:ext cx="1887220" cy="913130"/>
          </a:xfrm>
          <a:prstGeom prst="rect">
            <a:avLst/>
          </a:prstGeom>
        </p:spPr>
        <p:txBody>
          <a:bodyPr vert="horz" wrap="square" lIns="0" tIns="109220" rIns="0" bIns="0" rtlCol="0">
            <a:spAutoFit/>
          </a:bodyPr>
          <a:lstStyle/>
          <a:p>
            <a:pPr marL="12700">
              <a:lnSpc>
                <a:spcPct val="100000"/>
              </a:lnSpc>
              <a:spcBef>
                <a:spcPts val="860"/>
              </a:spcBef>
            </a:pPr>
            <a:r>
              <a:rPr sz="1600" b="1" dirty="0">
                <a:solidFill>
                  <a:srgbClr val="569DB5"/>
                </a:solidFill>
                <a:latin typeface="OpenSans-Extrabold"/>
                <a:cs typeface="OpenSans-Extrabold"/>
              </a:rPr>
              <a:t>44% </a:t>
            </a:r>
            <a:r>
              <a:rPr sz="1200" b="1" spc="-5" dirty="0">
                <a:solidFill>
                  <a:srgbClr val="569DB5"/>
                </a:solidFill>
                <a:latin typeface="Open Sans"/>
                <a:cs typeface="Open Sans"/>
              </a:rPr>
              <a:t>My</a:t>
            </a:r>
            <a:r>
              <a:rPr sz="1200" b="1" spc="-40" dirty="0">
                <a:solidFill>
                  <a:srgbClr val="569DB5"/>
                </a:solidFill>
                <a:latin typeface="Open Sans"/>
                <a:cs typeface="Open Sans"/>
              </a:rPr>
              <a:t> </a:t>
            </a:r>
            <a:r>
              <a:rPr sz="1200" b="1" spc="-20" dirty="0">
                <a:solidFill>
                  <a:srgbClr val="569DB5"/>
                </a:solidFill>
                <a:latin typeface="Open Sans"/>
                <a:cs typeface="Open Sans"/>
              </a:rPr>
              <a:t>family</a:t>
            </a:r>
            <a:endParaRPr sz="1200" dirty="0">
              <a:latin typeface="Open Sans"/>
              <a:cs typeface="Open Sans"/>
            </a:endParaRPr>
          </a:p>
          <a:p>
            <a:pPr marL="12700">
              <a:lnSpc>
                <a:spcPct val="100000"/>
              </a:lnSpc>
              <a:spcBef>
                <a:spcPts val="430"/>
              </a:spcBef>
            </a:pPr>
            <a:r>
              <a:rPr sz="900" b="1" spc="5" dirty="0">
                <a:solidFill>
                  <a:srgbClr val="FFFFFF"/>
                </a:solidFill>
                <a:latin typeface="OpenSans-Semibold"/>
                <a:cs typeface="OpenSans-Semibold"/>
              </a:rPr>
              <a:t>69% </a:t>
            </a:r>
            <a:r>
              <a:rPr sz="900" b="1" dirty="0">
                <a:solidFill>
                  <a:srgbClr val="FFFFFF"/>
                </a:solidFill>
                <a:latin typeface="OpenSans-Semibold"/>
                <a:cs typeface="OpenSans-Semibold"/>
              </a:rPr>
              <a:t>Asian</a:t>
            </a:r>
            <a:r>
              <a:rPr sz="900" b="1" spc="-50" dirty="0">
                <a:solidFill>
                  <a:srgbClr val="FFFFFF"/>
                </a:solidFill>
                <a:latin typeface="OpenSans-Semibold"/>
                <a:cs typeface="OpenSans-Semibold"/>
              </a:rPr>
              <a:t> </a:t>
            </a:r>
            <a:r>
              <a:rPr sz="900" b="1" spc="-5" dirty="0">
                <a:solidFill>
                  <a:srgbClr val="FFFFFF"/>
                </a:solidFill>
                <a:latin typeface="OpenSans-Semibold"/>
                <a:cs typeface="OpenSans-Semibold"/>
              </a:rPr>
              <a:t>female</a:t>
            </a:r>
            <a:endParaRPr sz="900" dirty="0">
              <a:latin typeface="OpenSans-Semibold"/>
              <a:cs typeface="OpenSans-Semibold"/>
            </a:endParaRPr>
          </a:p>
          <a:p>
            <a:pPr marL="12700">
              <a:lnSpc>
                <a:spcPct val="100000"/>
              </a:lnSpc>
              <a:spcBef>
                <a:spcPts val="320"/>
              </a:spcBef>
            </a:pPr>
            <a:r>
              <a:rPr sz="900" b="1" spc="5" dirty="0">
                <a:solidFill>
                  <a:srgbClr val="FFFFFF"/>
                </a:solidFill>
                <a:latin typeface="OpenSans-Semibold"/>
                <a:cs typeface="OpenSans-Semibold"/>
              </a:rPr>
              <a:t>68%</a:t>
            </a:r>
            <a:r>
              <a:rPr sz="900" b="1" spc="-25" dirty="0">
                <a:solidFill>
                  <a:srgbClr val="FFFFFF"/>
                </a:solidFill>
                <a:latin typeface="OpenSans-Semibold"/>
                <a:cs typeface="OpenSans-Semibold"/>
              </a:rPr>
              <a:t> </a:t>
            </a:r>
            <a:r>
              <a:rPr sz="900" b="1" spc="-5" dirty="0">
                <a:solidFill>
                  <a:srgbClr val="FFFFFF"/>
                </a:solidFill>
                <a:latin typeface="OpenSans-Semibold"/>
                <a:cs typeface="OpenSans-Semibold"/>
              </a:rPr>
              <a:t>Multilingual</a:t>
            </a:r>
            <a:endParaRPr sz="900" dirty="0">
              <a:latin typeface="OpenSans-Semibold"/>
              <a:cs typeface="OpenSans-Semibold"/>
            </a:endParaRPr>
          </a:p>
          <a:p>
            <a:pPr marL="12700">
              <a:lnSpc>
                <a:spcPct val="100000"/>
              </a:lnSpc>
              <a:spcBef>
                <a:spcPts val="320"/>
              </a:spcBef>
            </a:pPr>
            <a:r>
              <a:rPr sz="900" b="1" dirty="0">
                <a:solidFill>
                  <a:srgbClr val="FFFFFF"/>
                </a:solidFill>
                <a:latin typeface="OpenSans-Semibold"/>
                <a:cs typeface="OpenSans-Semibold"/>
              </a:rPr>
              <a:t>67% Second-generation</a:t>
            </a:r>
            <a:r>
              <a:rPr sz="900" b="1" spc="-95" dirty="0">
                <a:solidFill>
                  <a:srgbClr val="FFFFFF"/>
                </a:solidFill>
                <a:latin typeface="OpenSans-Semibold"/>
                <a:cs typeface="OpenSans-Semibold"/>
              </a:rPr>
              <a:t> </a:t>
            </a:r>
            <a:r>
              <a:rPr sz="900" b="1" dirty="0">
                <a:solidFill>
                  <a:srgbClr val="FFFFFF"/>
                </a:solidFill>
                <a:latin typeface="OpenSans-Semibold"/>
                <a:cs typeface="OpenSans-Semibold"/>
              </a:rPr>
              <a:t>American</a:t>
            </a:r>
            <a:endParaRPr sz="900" dirty="0">
              <a:latin typeface="OpenSans-Semibold"/>
              <a:cs typeface="OpenSans-Semibold"/>
            </a:endParaRPr>
          </a:p>
        </p:txBody>
      </p:sp>
      <p:grpSp>
        <p:nvGrpSpPr>
          <p:cNvPr id="35" name="object 35"/>
          <p:cNvGrpSpPr/>
          <p:nvPr/>
        </p:nvGrpSpPr>
        <p:grpSpPr>
          <a:xfrm>
            <a:off x="457316" y="2005200"/>
            <a:ext cx="715645" cy="720725"/>
            <a:chOff x="457316" y="2005200"/>
            <a:chExt cx="715645" cy="720725"/>
          </a:xfrm>
        </p:grpSpPr>
        <p:sp>
          <p:nvSpPr>
            <p:cNvPr id="36" name="object 36"/>
            <p:cNvSpPr/>
            <p:nvPr/>
          </p:nvSpPr>
          <p:spPr>
            <a:xfrm>
              <a:off x="457316" y="2005200"/>
              <a:ext cx="715645" cy="720725"/>
            </a:xfrm>
            <a:custGeom>
              <a:avLst/>
              <a:gdLst/>
              <a:ahLst/>
              <a:cxnLst/>
              <a:rect l="l" t="t" r="r" b="b"/>
              <a:pathLst>
                <a:path w="715644" h="720725">
                  <a:moveTo>
                    <a:pt x="357644" y="0"/>
                  </a:moveTo>
                  <a:lnTo>
                    <a:pt x="309114" y="3288"/>
                  </a:lnTo>
                  <a:lnTo>
                    <a:pt x="262568" y="12866"/>
                  </a:lnTo>
                  <a:lnTo>
                    <a:pt x="218432" y="28306"/>
                  </a:lnTo>
                  <a:lnTo>
                    <a:pt x="177133" y="49177"/>
                  </a:lnTo>
                  <a:lnTo>
                    <a:pt x="139098" y="75052"/>
                  </a:lnTo>
                  <a:lnTo>
                    <a:pt x="104751" y="105500"/>
                  </a:lnTo>
                  <a:lnTo>
                    <a:pt x="74519" y="140093"/>
                  </a:lnTo>
                  <a:lnTo>
                    <a:pt x="48828" y="178402"/>
                  </a:lnTo>
                  <a:lnTo>
                    <a:pt x="28105" y="219997"/>
                  </a:lnTo>
                  <a:lnTo>
                    <a:pt x="12775" y="264449"/>
                  </a:lnTo>
                  <a:lnTo>
                    <a:pt x="3264" y="311330"/>
                  </a:lnTo>
                  <a:lnTo>
                    <a:pt x="0" y="360210"/>
                  </a:lnTo>
                  <a:lnTo>
                    <a:pt x="3264" y="409087"/>
                  </a:lnTo>
                  <a:lnTo>
                    <a:pt x="12775" y="455965"/>
                  </a:lnTo>
                  <a:lnTo>
                    <a:pt x="28105" y="500415"/>
                  </a:lnTo>
                  <a:lnTo>
                    <a:pt x="48828" y="542009"/>
                  </a:lnTo>
                  <a:lnTo>
                    <a:pt x="74519" y="580316"/>
                  </a:lnTo>
                  <a:lnTo>
                    <a:pt x="104751" y="614908"/>
                  </a:lnTo>
                  <a:lnTo>
                    <a:pt x="139098" y="645356"/>
                  </a:lnTo>
                  <a:lnTo>
                    <a:pt x="177133" y="671230"/>
                  </a:lnTo>
                  <a:lnTo>
                    <a:pt x="218432" y="692101"/>
                  </a:lnTo>
                  <a:lnTo>
                    <a:pt x="262568" y="707540"/>
                  </a:lnTo>
                  <a:lnTo>
                    <a:pt x="309114" y="717119"/>
                  </a:lnTo>
                  <a:lnTo>
                    <a:pt x="357644" y="720407"/>
                  </a:lnTo>
                  <a:lnTo>
                    <a:pt x="406175" y="717119"/>
                  </a:lnTo>
                  <a:lnTo>
                    <a:pt x="452721" y="707540"/>
                  </a:lnTo>
                  <a:lnTo>
                    <a:pt x="496856" y="692101"/>
                  </a:lnTo>
                  <a:lnTo>
                    <a:pt x="538155" y="671230"/>
                  </a:lnTo>
                  <a:lnTo>
                    <a:pt x="576191" y="645356"/>
                  </a:lnTo>
                  <a:lnTo>
                    <a:pt x="610538" y="614908"/>
                  </a:lnTo>
                  <a:lnTo>
                    <a:pt x="640770" y="580316"/>
                  </a:lnTo>
                  <a:lnTo>
                    <a:pt x="666460" y="542009"/>
                  </a:lnTo>
                  <a:lnTo>
                    <a:pt x="687184" y="500415"/>
                  </a:lnTo>
                  <a:lnTo>
                    <a:pt x="702514" y="455965"/>
                  </a:lnTo>
                  <a:lnTo>
                    <a:pt x="712024" y="409087"/>
                  </a:lnTo>
                  <a:lnTo>
                    <a:pt x="715289" y="360210"/>
                  </a:lnTo>
                  <a:lnTo>
                    <a:pt x="712024" y="311330"/>
                  </a:lnTo>
                  <a:lnTo>
                    <a:pt x="702514" y="264449"/>
                  </a:lnTo>
                  <a:lnTo>
                    <a:pt x="687184" y="219997"/>
                  </a:lnTo>
                  <a:lnTo>
                    <a:pt x="666460" y="178402"/>
                  </a:lnTo>
                  <a:lnTo>
                    <a:pt x="640770" y="140093"/>
                  </a:lnTo>
                  <a:lnTo>
                    <a:pt x="610538" y="105500"/>
                  </a:lnTo>
                  <a:lnTo>
                    <a:pt x="576191" y="75052"/>
                  </a:lnTo>
                  <a:lnTo>
                    <a:pt x="538155" y="49177"/>
                  </a:lnTo>
                  <a:lnTo>
                    <a:pt x="496856" y="28306"/>
                  </a:lnTo>
                  <a:lnTo>
                    <a:pt x="452721" y="12866"/>
                  </a:lnTo>
                  <a:lnTo>
                    <a:pt x="406175" y="3288"/>
                  </a:lnTo>
                  <a:lnTo>
                    <a:pt x="357644" y="0"/>
                  </a:lnTo>
                  <a:close/>
                </a:path>
              </a:pathLst>
            </a:custGeom>
            <a:solidFill>
              <a:srgbClr val="FFFFFF"/>
            </a:solidFill>
          </p:spPr>
          <p:txBody>
            <a:bodyPr wrap="square" lIns="0" tIns="0" rIns="0" bIns="0" rtlCol="0"/>
            <a:lstStyle/>
            <a:p>
              <a:endParaRPr dirty="0"/>
            </a:p>
          </p:txBody>
        </p:sp>
        <p:sp>
          <p:nvSpPr>
            <p:cNvPr id="37" name="object 37"/>
            <p:cNvSpPr/>
            <p:nvPr/>
          </p:nvSpPr>
          <p:spPr>
            <a:xfrm>
              <a:off x="586623" y="2264738"/>
              <a:ext cx="457200" cy="323850"/>
            </a:xfrm>
            <a:custGeom>
              <a:avLst/>
              <a:gdLst/>
              <a:ahLst/>
              <a:cxnLst/>
              <a:rect l="l" t="t" r="r" b="b"/>
              <a:pathLst>
                <a:path w="457200" h="323850">
                  <a:moveTo>
                    <a:pt x="239445" y="111036"/>
                  </a:moveTo>
                  <a:lnTo>
                    <a:pt x="217233" y="111036"/>
                  </a:lnTo>
                  <a:lnTo>
                    <a:pt x="193202" y="115900"/>
                  </a:lnTo>
                  <a:lnTo>
                    <a:pt x="173556" y="129157"/>
                  </a:lnTo>
                  <a:lnTo>
                    <a:pt x="160299" y="148803"/>
                  </a:lnTo>
                  <a:lnTo>
                    <a:pt x="155435" y="172834"/>
                  </a:lnTo>
                  <a:lnTo>
                    <a:pt x="155435" y="320636"/>
                  </a:lnTo>
                  <a:lnTo>
                    <a:pt x="158254" y="323456"/>
                  </a:lnTo>
                  <a:lnTo>
                    <a:pt x="298424" y="323456"/>
                  </a:lnTo>
                  <a:lnTo>
                    <a:pt x="301244" y="320636"/>
                  </a:lnTo>
                  <a:lnTo>
                    <a:pt x="301244" y="310883"/>
                  </a:lnTo>
                  <a:lnTo>
                    <a:pt x="168008" y="310883"/>
                  </a:lnTo>
                  <a:lnTo>
                    <a:pt x="168008" y="172834"/>
                  </a:lnTo>
                  <a:lnTo>
                    <a:pt x="171883" y="153693"/>
                  </a:lnTo>
                  <a:lnTo>
                    <a:pt x="182443" y="138044"/>
                  </a:lnTo>
                  <a:lnTo>
                    <a:pt x="198092" y="127483"/>
                  </a:lnTo>
                  <a:lnTo>
                    <a:pt x="217233" y="123609"/>
                  </a:lnTo>
                  <a:lnTo>
                    <a:pt x="274900" y="123609"/>
                  </a:lnTo>
                  <a:lnTo>
                    <a:pt x="263476" y="115900"/>
                  </a:lnTo>
                  <a:lnTo>
                    <a:pt x="239445" y="111036"/>
                  </a:lnTo>
                  <a:close/>
                </a:path>
                <a:path w="457200" h="323850">
                  <a:moveTo>
                    <a:pt x="274900" y="123609"/>
                  </a:moveTo>
                  <a:lnTo>
                    <a:pt x="239445" y="123609"/>
                  </a:lnTo>
                  <a:lnTo>
                    <a:pt x="258586" y="127483"/>
                  </a:lnTo>
                  <a:lnTo>
                    <a:pt x="274235" y="138044"/>
                  </a:lnTo>
                  <a:lnTo>
                    <a:pt x="284796" y="153693"/>
                  </a:lnTo>
                  <a:lnTo>
                    <a:pt x="288671" y="172834"/>
                  </a:lnTo>
                  <a:lnTo>
                    <a:pt x="288671" y="310883"/>
                  </a:lnTo>
                  <a:lnTo>
                    <a:pt x="301244" y="310883"/>
                  </a:lnTo>
                  <a:lnTo>
                    <a:pt x="301244" y="172834"/>
                  </a:lnTo>
                  <a:lnTo>
                    <a:pt x="296379" y="148803"/>
                  </a:lnTo>
                  <a:lnTo>
                    <a:pt x="283122" y="129157"/>
                  </a:lnTo>
                  <a:lnTo>
                    <a:pt x="274900" y="123609"/>
                  </a:lnTo>
                  <a:close/>
                </a:path>
                <a:path w="457200" h="323850">
                  <a:moveTo>
                    <a:pt x="394881" y="111036"/>
                  </a:moveTo>
                  <a:lnTo>
                    <a:pt x="372668" y="111036"/>
                  </a:lnTo>
                  <a:lnTo>
                    <a:pt x="348637" y="115900"/>
                  </a:lnTo>
                  <a:lnTo>
                    <a:pt x="328991" y="129157"/>
                  </a:lnTo>
                  <a:lnTo>
                    <a:pt x="315734" y="148803"/>
                  </a:lnTo>
                  <a:lnTo>
                    <a:pt x="310870" y="172834"/>
                  </a:lnTo>
                  <a:lnTo>
                    <a:pt x="310870" y="305587"/>
                  </a:lnTo>
                  <a:lnTo>
                    <a:pt x="313690" y="308406"/>
                  </a:lnTo>
                  <a:lnTo>
                    <a:pt x="394881" y="308406"/>
                  </a:lnTo>
                  <a:lnTo>
                    <a:pt x="418912" y="303542"/>
                  </a:lnTo>
                  <a:lnTo>
                    <a:pt x="430353" y="295821"/>
                  </a:lnTo>
                  <a:lnTo>
                    <a:pt x="323443" y="295821"/>
                  </a:lnTo>
                  <a:lnTo>
                    <a:pt x="323443" y="172834"/>
                  </a:lnTo>
                  <a:lnTo>
                    <a:pt x="327318" y="153693"/>
                  </a:lnTo>
                  <a:lnTo>
                    <a:pt x="337878" y="138044"/>
                  </a:lnTo>
                  <a:lnTo>
                    <a:pt x="353527" y="127483"/>
                  </a:lnTo>
                  <a:lnTo>
                    <a:pt x="372668" y="123609"/>
                  </a:lnTo>
                  <a:lnTo>
                    <a:pt x="430335" y="123609"/>
                  </a:lnTo>
                  <a:lnTo>
                    <a:pt x="418912" y="115900"/>
                  </a:lnTo>
                  <a:lnTo>
                    <a:pt x="394881" y="111036"/>
                  </a:lnTo>
                  <a:close/>
                </a:path>
                <a:path w="457200" h="323850">
                  <a:moveTo>
                    <a:pt x="430335" y="123609"/>
                  </a:moveTo>
                  <a:lnTo>
                    <a:pt x="394881" y="123609"/>
                  </a:lnTo>
                  <a:lnTo>
                    <a:pt x="414022" y="127483"/>
                  </a:lnTo>
                  <a:lnTo>
                    <a:pt x="429671" y="138044"/>
                  </a:lnTo>
                  <a:lnTo>
                    <a:pt x="440231" y="153693"/>
                  </a:lnTo>
                  <a:lnTo>
                    <a:pt x="444106" y="172834"/>
                  </a:lnTo>
                  <a:lnTo>
                    <a:pt x="444106" y="246595"/>
                  </a:lnTo>
                  <a:lnTo>
                    <a:pt x="440231" y="265742"/>
                  </a:lnTo>
                  <a:lnTo>
                    <a:pt x="429671" y="281390"/>
                  </a:lnTo>
                  <a:lnTo>
                    <a:pt x="414022" y="291947"/>
                  </a:lnTo>
                  <a:lnTo>
                    <a:pt x="394881" y="295821"/>
                  </a:lnTo>
                  <a:lnTo>
                    <a:pt x="430353" y="295821"/>
                  </a:lnTo>
                  <a:lnTo>
                    <a:pt x="438557" y="290283"/>
                  </a:lnTo>
                  <a:lnTo>
                    <a:pt x="451815" y="270634"/>
                  </a:lnTo>
                  <a:lnTo>
                    <a:pt x="456679" y="246595"/>
                  </a:lnTo>
                  <a:lnTo>
                    <a:pt x="456679" y="172834"/>
                  </a:lnTo>
                  <a:lnTo>
                    <a:pt x="451815" y="148803"/>
                  </a:lnTo>
                  <a:lnTo>
                    <a:pt x="438557" y="129157"/>
                  </a:lnTo>
                  <a:lnTo>
                    <a:pt x="430335" y="123609"/>
                  </a:lnTo>
                  <a:close/>
                </a:path>
                <a:path w="457200" h="323850">
                  <a:moveTo>
                    <a:pt x="84010" y="111036"/>
                  </a:moveTo>
                  <a:lnTo>
                    <a:pt x="61798" y="111036"/>
                  </a:lnTo>
                  <a:lnTo>
                    <a:pt x="37767" y="115900"/>
                  </a:lnTo>
                  <a:lnTo>
                    <a:pt x="18121" y="129157"/>
                  </a:lnTo>
                  <a:lnTo>
                    <a:pt x="4864" y="148803"/>
                  </a:lnTo>
                  <a:lnTo>
                    <a:pt x="0" y="172834"/>
                  </a:lnTo>
                  <a:lnTo>
                    <a:pt x="0" y="246595"/>
                  </a:lnTo>
                  <a:lnTo>
                    <a:pt x="4864" y="270634"/>
                  </a:lnTo>
                  <a:lnTo>
                    <a:pt x="18121" y="290283"/>
                  </a:lnTo>
                  <a:lnTo>
                    <a:pt x="37767" y="303542"/>
                  </a:lnTo>
                  <a:lnTo>
                    <a:pt x="61798" y="308406"/>
                  </a:lnTo>
                  <a:lnTo>
                    <a:pt x="142989" y="308406"/>
                  </a:lnTo>
                  <a:lnTo>
                    <a:pt x="145808" y="305587"/>
                  </a:lnTo>
                  <a:lnTo>
                    <a:pt x="145808" y="295821"/>
                  </a:lnTo>
                  <a:lnTo>
                    <a:pt x="61798" y="295821"/>
                  </a:lnTo>
                  <a:lnTo>
                    <a:pt x="42657" y="291947"/>
                  </a:lnTo>
                  <a:lnTo>
                    <a:pt x="27008" y="281390"/>
                  </a:lnTo>
                  <a:lnTo>
                    <a:pt x="16447" y="265742"/>
                  </a:lnTo>
                  <a:lnTo>
                    <a:pt x="12573" y="246595"/>
                  </a:lnTo>
                  <a:lnTo>
                    <a:pt x="12573" y="172834"/>
                  </a:lnTo>
                  <a:lnTo>
                    <a:pt x="16447" y="153693"/>
                  </a:lnTo>
                  <a:lnTo>
                    <a:pt x="27008" y="138044"/>
                  </a:lnTo>
                  <a:lnTo>
                    <a:pt x="42657" y="127483"/>
                  </a:lnTo>
                  <a:lnTo>
                    <a:pt x="61798" y="123609"/>
                  </a:lnTo>
                  <a:lnTo>
                    <a:pt x="119465" y="123609"/>
                  </a:lnTo>
                  <a:lnTo>
                    <a:pt x="108041" y="115900"/>
                  </a:lnTo>
                  <a:lnTo>
                    <a:pt x="84010" y="111036"/>
                  </a:lnTo>
                  <a:close/>
                </a:path>
                <a:path w="457200" h="323850">
                  <a:moveTo>
                    <a:pt x="119465" y="123609"/>
                  </a:moveTo>
                  <a:lnTo>
                    <a:pt x="84010" y="123609"/>
                  </a:lnTo>
                  <a:lnTo>
                    <a:pt x="103151" y="127483"/>
                  </a:lnTo>
                  <a:lnTo>
                    <a:pt x="118800" y="138044"/>
                  </a:lnTo>
                  <a:lnTo>
                    <a:pt x="129360" y="153693"/>
                  </a:lnTo>
                  <a:lnTo>
                    <a:pt x="133235" y="172834"/>
                  </a:lnTo>
                  <a:lnTo>
                    <a:pt x="133235" y="295821"/>
                  </a:lnTo>
                  <a:lnTo>
                    <a:pt x="145808" y="295821"/>
                  </a:lnTo>
                  <a:lnTo>
                    <a:pt x="145808" y="172834"/>
                  </a:lnTo>
                  <a:lnTo>
                    <a:pt x="140944" y="148803"/>
                  </a:lnTo>
                  <a:lnTo>
                    <a:pt x="127687" y="129157"/>
                  </a:lnTo>
                  <a:lnTo>
                    <a:pt x="119465" y="123609"/>
                  </a:lnTo>
                  <a:close/>
                </a:path>
                <a:path w="457200" h="323850">
                  <a:moveTo>
                    <a:pt x="383781" y="0"/>
                  </a:moveTo>
                  <a:lnTo>
                    <a:pt x="364061" y="3990"/>
                  </a:lnTo>
                  <a:lnTo>
                    <a:pt x="347945" y="14866"/>
                  </a:lnTo>
                  <a:lnTo>
                    <a:pt x="337071" y="30984"/>
                  </a:lnTo>
                  <a:lnTo>
                    <a:pt x="333082" y="50698"/>
                  </a:lnTo>
                  <a:lnTo>
                    <a:pt x="337071" y="70419"/>
                  </a:lnTo>
                  <a:lnTo>
                    <a:pt x="347945" y="86540"/>
                  </a:lnTo>
                  <a:lnTo>
                    <a:pt x="364061" y="97418"/>
                  </a:lnTo>
                  <a:lnTo>
                    <a:pt x="383781" y="101409"/>
                  </a:lnTo>
                  <a:lnTo>
                    <a:pt x="403495" y="97418"/>
                  </a:lnTo>
                  <a:lnTo>
                    <a:pt x="416230" y="88823"/>
                  </a:lnTo>
                  <a:lnTo>
                    <a:pt x="383781" y="88823"/>
                  </a:lnTo>
                  <a:lnTo>
                    <a:pt x="368951" y="85824"/>
                  </a:lnTo>
                  <a:lnTo>
                    <a:pt x="356831" y="77647"/>
                  </a:lnTo>
                  <a:lnTo>
                    <a:pt x="348655" y="65528"/>
                  </a:lnTo>
                  <a:lnTo>
                    <a:pt x="345655" y="50698"/>
                  </a:lnTo>
                  <a:lnTo>
                    <a:pt x="348655" y="35874"/>
                  </a:lnTo>
                  <a:lnTo>
                    <a:pt x="356831" y="23753"/>
                  </a:lnTo>
                  <a:lnTo>
                    <a:pt x="368951" y="15574"/>
                  </a:lnTo>
                  <a:lnTo>
                    <a:pt x="383781" y="12573"/>
                  </a:lnTo>
                  <a:lnTo>
                    <a:pt x="416213" y="12573"/>
                  </a:lnTo>
                  <a:lnTo>
                    <a:pt x="403495" y="3990"/>
                  </a:lnTo>
                  <a:lnTo>
                    <a:pt x="383781" y="0"/>
                  </a:lnTo>
                  <a:close/>
                </a:path>
                <a:path w="457200" h="323850">
                  <a:moveTo>
                    <a:pt x="416213" y="12573"/>
                  </a:moveTo>
                  <a:lnTo>
                    <a:pt x="383781" y="12573"/>
                  </a:lnTo>
                  <a:lnTo>
                    <a:pt x="398605" y="15574"/>
                  </a:lnTo>
                  <a:lnTo>
                    <a:pt x="410725" y="23753"/>
                  </a:lnTo>
                  <a:lnTo>
                    <a:pt x="418905" y="35874"/>
                  </a:lnTo>
                  <a:lnTo>
                    <a:pt x="421906" y="50698"/>
                  </a:lnTo>
                  <a:lnTo>
                    <a:pt x="418905" y="65528"/>
                  </a:lnTo>
                  <a:lnTo>
                    <a:pt x="410725" y="77647"/>
                  </a:lnTo>
                  <a:lnTo>
                    <a:pt x="398605" y="85824"/>
                  </a:lnTo>
                  <a:lnTo>
                    <a:pt x="383781" y="88823"/>
                  </a:lnTo>
                  <a:lnTo>
                    <a:pt x="416230" y="88823"/>
                  </a:lnTo>
                  <a:lnTo>
                    <a:pt x="419612" y="86540"/>
                  </a:lnTo>
                  <a:lnTo>
                    <a:pt x="430488" y="70419"/>
                  </a:lnTo>
                  <a:lnTo>
                    <a:pt x="434479" y="50698"/>
                  </a:lnTo>
                  <a:lnTo>
                    <a:pt x="430488" y="30984"/>
                  </a:lnTo>
                  <a:lnTo>
                    <a:pt x="419612" y="14866"/>
                  </a:lnTo>
                  <a:lnTo>
                    <a:pt x="416213" y="12573"/>
                  </a:lnTo>
                  <a:close/>
                </a:path>
                <a:path w="457200" h="323850">
                  <a:moveTo>
                    <a:pt x="228333" y="0"/>
                  </a:moveTo>
                  <a:lnTo>
                    <a:pt x="208619" y="3990"/>
                  </a:lnTo>
                  <a:lnTo>
                    <a:pt x="192501" y="14866"/>
                  </a:lnTo>
                  <a:lnTo>
                    <a:pt x="181625" y="30984"/>
                  </a:lnTo>
                  <a:lnTo>
                    <a:pt x="177634" y="50698"/>
                  </a:lnTo>
                  <a:lnTo>
                    <a:pt x="181625" y="70419"/>
                  </a:lnTo>
                  <a:lnTo>
                    <a:pt x="192501" y="86540"/>
                  </a:lnTo>
                  <a:lnTo>
                    <a:pt x="208619" y="97418"/>
                  </a:lnTo>
                  <a:lnTo>
                    <a:pt x="228333" y="101409"/>
                  </a:lnTo>
                  <a:lnTo>
                    <a:pt x="248054" y="97418"/>
                  </a:lnTo>
                  <a:lnTo>
                    <a:pt x="260792" y="88823"/>
                  </a:lnTo>
                  <a:lnTo>
                    <a:pt x="228333" y="88823"/>
                  </a:lnTo>
                  <a:lnTo>
                    <a:pt x="213511" y="85824"/>
                  </a:lnTo>
                  <a:lnTo>
                    <a:pt x="201395" y="77647"/>
                  </a:lnTo>
                  <a:lnTo>
                    <a:pt x="193219" y="65528"/>
                  </a:lnTo>
                  <a:lnTo>
                    <a:pt x="190220" y="50698"/>
                  </a:lnTo>
                  <a:lnTo>
                    <a:pt x="193219" y="35874"/>
                  </a:lnTo>
                  <a:lnTo>
                    <a:pt x="201395" y="23753"/>
                  </a:lnTo>
                  <a:lnTo>
                    <a:pt x="213511" y="15574"/>
                  </a:lnTo>
                  <a:lnTo>
                    <a:pt x="228333" y="12573"/>
                  </a:lnTo>
                  <a:lnTo>
                    <a:pt x="260775" y="12573"/>
                  </a:lnTo>
                  <a:lnTo>
                    <a:pt x="248054" y="3990"/>
                  </a:lnTo>
                  <a:lnTo>
                    <a:pt x="228333" y="0"/>
                  </a:lnTo>
                  <a:close/>
                </a:path>
                <a:path w="457200" h="323850">
                  <a:moveTo>
                    <a:pt x="260775" y="12573"/>
                  </a:moveTo>
                  <a:lnTo>
                    <a:pt x="228333" y="12573"/>
                  </a:lnTo>
                  <a:lnTo>
                    <a:pt x="243162" y="15574"/>
                  </a:lnTo>
                  <a:lnTo>
                    <a:pt x="255282" y="23753"/>
                  </a:lnTo>
                  <a:lnTo>
                    <a:pt x="263459" y="35874"/>
                  </a:lnTo>
                  <a:lnTo>
                    <a:pt x="266458" y="50698"/>
                  </a:lnTo>
                  <a:lnTo>
                    <a:pt x="263459" y="65528"/>
                  </a:lnTo>
                  <a:lnTo>
                    <a:pt x="255282" y="77647"/>
                  </a:lnTo>
                  <a:lnTo>
                    <a:pt x="243162" y="85824"/>
                  </a:lnTo>
                  <a:lnTo>
                    <a:pt x="228333" y="88823"/>
                  </a:lnTo>
                  <a:lnTo>
                    <a:pt x="260792" y="88823"/>
                  </a:lnTo>
                  <a:lnTo>
                    <a:pt x="264175" y="86540"/>
                  </a:lnTo>
                  <a:lnTo>
                    <a:pt x="275053" y="70419"/>
                  </a:lnTo>
                  <a:lnTo>
                    <a:pt x="279044" y="50698"/>
                  </a:lnTo>
                  <a:lnTo>
                    <a:pt x="275053" y="30984"/>
                  </a:lnTo>
                  <a:lnTo>
                    <a:pt x="264175" y="14866"/>
                  </a:lnTo>
                  <a:lnTo>
                    <a:pt x="260775" y="12573"/>
                  </a:lnTo>
                  <a:close/>
                </a:path>
                <a:path w="457200" h="323850">
                  <a:moveTo>
                    <a:pt x="72898" y="0"/>
                  </a:moveTo>
                  <a:lnTo>
                    <a:pt x="53183" y="3990"/>
                  </a:lnTo>
                  <a:lnTo>
                    <a:pt x="37066" y="14866"/>
                  </a:lnTo>
                  <a:lnTo>
                    <a:pt x="26190" y="30984"/>
                  </a:lnTo>
                  <a:lnTo>
                    <a:pt x="22199" y="50698"/>
                  </a:lnTo>
                  <a:lnTo>
                    <a:pt x="26190" y="70419"/>
                  </a:lnTo>
                  <a:lnTo>
                    <a:pt x="37066" y="86540"/>
                  </a:lnTo>
                  <a:lnTo>
                    <a:pt x="53183" y="97418"/>
                  </a:lnTo>
                  <a:lnTo>
                    <a:pt x="72898" y="101409"/>
                  </a:lnTo>
                  <a:lnTo>
                    <a:pt x="92617" y="97418"/>
                  </a:lnTo>
                  <a:lnTo>
                    <a:pt x="105351" y="88823"/>
                  </a:lnTo>
                  <a:lnTo>
                    <a:pt x="72898" y="88823"/>
                  </a:lnTo>
                  <a:lnTo>
                    <a:pt x="58073" y="85824"/>
                  </a:lnTo>
                  <a:lnTo>
                    <a:pt x="45953" y="77647"/>
                  </a:lnTo>
                  <a:lnTo>
                    <a:pt x="37773" y="65528"/>
                  </a:lnTo>
                  <a:lnTo>
                    <a:pt x="34772" y="50698"/>
                  </a:lnTo>
                  <a:lnTo>
                    <a:pt x="37773" y="35874"/>
                  </a:lnTo>
                  <a:lnTo>
                    <a:pt x="45953" y="23753"/>
                  </a:lnTo>
                  <a:lnTo>
                    <a:pt x="58073" y="15574"/>
                  </a:lnTo>
                  <a:lnTo>
                    <a:pt x="72898" y="12573"/>
                  </a:lnTo>
                  <a:lnTo>
                    <a:pt x="105334" y="12573"/>
                  </a:lnTo>
                  <a:lnTo>
                    <a:pt x="92617" y="3990"/>
                  </a:lnTo>
                  <a:lnTo>
                    <a:pt x="72898" y="0"/>
                  </a:lnTo>
                  <a:close/>
                </a:path>
                <a:path w="457200" h="323850">
                  <a:moveTo>
                    <a:pt x="105334" y="12573"/>
                  </a:moveTo>
                  <a:lnTo>
                    <a:pt x="72898" y="12573"/>
                  </a:lnTo>
                  <a:lnTo>
                    <a:pt x="87727" y="15574"/>
                  </a:lnTo>
                  <a:lnTo>
                    <a:pt x="99847" y="23753"/>
                  </a:lnTo>
                  <a:lnTo>
                    <a:pt x="108023" y="35874"/>
                  </a:lnTo>
                  <a:lnTo>
                    <a:pt x="111023" y="50698"/>
                  </a:lnTo>
                  <a:lnTo>
                    <a:pt x="108023" y="65528"/>
                  </a:lnTo>
                  <a:lnTo>
                    <a:pt x="99847" y="77647"/>
                  </a:lnTo>
                  <a:lnTo>
                    <a:pt x="87727" y="85824"/>
                  </a:lnTo>
                  <a:lnTo>
                    <a:pt x="72898" y="88823"/>
                  </a:lnTo>
                  <a:lnTo>
                    <a:pt x="105351" y="88823"/>
                  </a:lnTo>
                  <a:lnTo>
                    <a:pt x="108734" y="86540"/>
                  </a:lnTo>
                  <a:lnTo>
                    <a:pt x="119607" y="70419"/>
                  </a:lnTo>
                  <a:lnTo>
                    <a:pt x="123596" y="50698"/>
                  </a:lnTo>
                  <a:lnTo>
                    <a:pt x="119607" y="30984"/>
                  </a:lnTo>
                  <a:lnTo>
                    <a:pt x="108734" y="14866"/>
                  </a:lnTo>
                  <a:lnTo>
                    <a:pt x="105334" y="12573"/>
                  </a:lnTo>
                  <a:close/>
                </a:path>
              </a:pathLst>
            </a:custGeom>
            <a:solidFill>
              <a:srgbClr val="6BA5B7"/>
            </a:solidFill>
          </p:spPr>
          <p:txBody>
            <a:bodyPr wrap="square" lIns="0" tIns="0" rIns="0" bIns="0" rtlCol="0"/>
            <a:lstStyle/>
            <a:p>
              <a:endParaRPr dirty="0"/>
            </a:p>
          </p:txBody>
        </p:sp>
        <p:sp>
          <p:nvSpPr>
            <p:cNvPr id="38" name="object 38"/>
            <p:cNvSpPr/>
            <p:nvPr/>
          </p:nvSpPr>
          <p:spPr>
            <a:xfrm>
              <a:off x="660746" y="2142613"/>
              <a:ext cx="307975" cy="100965"/>
            </a:xfrm>
            <a:custGeom>
              <a:avLst/>
              <a:gdLst/>
              <a:ahLst/>
              <a:cxnLst/>
              <a:rect l="l" t="t" r="r" b="b"/>
              <a:pathLst>
                <a:path w="307975" h="100964">
                  <a:moveTo>
                    <a:pt x="154216" y="0"/>
                  </a:moveTo>
                  <a:lnTo>
                    <a:pt x="107621" y="6367"/>
                  </a:lnTo>
                  <a:lnTo>
                    <a:pt x="65235" y="24612"/>
                  </a:lnTo>
                  <a:lnTo>
                    <a:pt x="29195" y="53449"/>
                  </a:lnTo>
                  <a:lnTo>
                    <a:pt x="1638" y="91592"/>
                  </a:lnTo>
                  <a:lnTo>
                    <a:pt x="0" y="94653"/>
                  </a:lnTo>
                  <a:lnTo>
                    <a:pt x="1155" y="98463"/>
                  </a:lnTo>
                  <a:lnTo>
                    <a:pt x="5156" y="100596"/>
                  </a:lnTo>
                  <a:lnTo>
                    <a:pt x="7175" y="100837"/>
                  </a:lnTo>
                  <a:lnTo>
                    <a:pt x="9423" y="100837"/>
                  </a:lnTo>
                  <a:lnTo>
                    <a:pt x="11595" y="99631"/>
                  </a:lnTo>
                  <a:lnTo>
                    <a:pt x="12725" y="97510"/>
                  </a:lnTo>
                  <a:lnTo>
                    <a:pt x="38283" y="62138"/>
                  </a:lnTo>
                  <a:lnTo>
                    <a:pt x="71707" y="35396"/>
                  </a:lnTo>
                  <a:lnTo>
                    <a:pt x="111012" y="18477"/>
                  </a:lnTo>
                  <a:lnTo>
                    <a:pt x="154216" y="12572"/>
                  </a:lnTo>
                  <a:lnTo>
                    <a:pt x="197094" y="18403"/>
                  </a:lnTo>
                  <a:lnTo>
                    <a:pt x="236191" y="35112"/>
                  </a:lnTo>
                  <a:lnTo>
                    <a:pt x="269530" y="61521"/>
                  </a:lnTo>
                  <a:lnTo>
                    <a:pt x="295135" y="96456"/>
                  </a:lnTo>
                  <a:lnTo>
                    <a:pt x="296786" y="99504"/>
                  </a:lnTo>
                  <a:lnTo>
                    <a:pt x="300609" y="100634"/>
                  </a:lnTo>
                  <a:lnTo>
                    <a:pt x="306705" y="97320"/>
                  </a:lnTo>
                  <a:lnTo>
                    <a:pt x="307835" y="93497"/>
                  </a:lnTo>
                  <a:lnTo>
                    <a:pt x="306184" y="90449"/>
                  </a:lnTo>
                  <a:lnTo>
                    <a:pt x="278569" y="52779"/>
                  </a:lnTo>
                  <a:lnTo>
                    <a:pt x="242616" y="24303"/>
                  </a:lnTo>
                  <a:lnTo>
                    <a:pt x="200455" y="6287"/>
                  </a:lnTo>
                  <a:lnTo>
                    <a:pt x="154216" y="0"/>
                  </a:lnTo>
                  <a:close/>
                </a:path>
              </a:pathLst>
            </a:custGeom>
            <a:solidFill>
              <a:srgbClr val="BA0C2D"/>
            </a:solidFill>
          </p:spPr>
          <p:txBody>
            <a:bodyPr wrap="square" lIns="0" tIns="0" rIns="0" bIns="0" rtlCol="0"/>
            <a:lstStyle/>
            <a:p>
              <a:endParaRPr dirty="0"/>
            </a:p>
          </p:txBody>
        </p:sp>
      </p:grpSp>
      <p:sp>
        <p:nvSpPr>
          <p:cNvPr id="39" name="object 39"/>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40" name="object 40"/>
          <p:cNvSpPr/>
          <p:nvPr/>
        </p:nvSpPr>
        <p:spPr>
          <a:xfrm>
            <a:off x="8972550" y="5083441"/>
            <a:ext cx="628650" cy="323215"/>
          </a:xfrm>
          <a:custGeom>
            <a:avLst/>
            <a:gdLst/>
            <a:ahLst/>
            <a:cxnLst/>
            <a:rect l="l" t="t" r="r" b="b"/>
            <a:pathLst>
              <a:path w="628650" h="323214">
                <a:moveTo>
                  <a:pt x="61607" y="242671"/>
                </a:moveTo>
                <a:lnTo>
                  <a:pt x="17691" y="242671"/>
                </a:lnTo>
                <a:lnTo>
                  <a:pt x="17691" y="225679"/>
                </a:lnTo>
                <a:lnTo>
                  <a:pt x="55829" y="225679"/>
                </a:lnTo>
                <a:lnTo>
                  <a:pt x="55829" y="209842"/>
                </a:lnTo>
                <a:lnTo>
                  <a:pt x="17691" y="209842"/>
                </a:lnTo>
                <a:lnTo>
                  <a:pt x="17691" y="193433"/>
                </a:lnTo>
                <a:lnTo>
                  <a:pt x="61036" y="193433"/>
                </a:lnTo>
                <a:lnTo>
                  <a:pt x="61036" y="177596"/>
                </a:lnTo>
                <a:lnTo>
                  <a:pt x="0" y="177596"/>
                </a:lnTo>
                <a:lnTo>
                  <a:pt x="0" y="258508"/>
                </a:lnTo>
                <a:lnTo>
                  <a:pt x="61607" y="258508"/>
                </a:lnTo>
                <a:lnTo>
                  <a:pt x="61607" y="242671"/>
                </a:lnTo>
                <a:close/>
              </a:path>
              <a:path w="628650" h="323214">
                <a:moveTo>
                  <a:pt x="155613" y="177596"/>
                </a:moveTo>
                <a:lnTo>
                  <a:pt x="136423" y="177596"/>
                </a:lnTo>
                <a:lnTo>
                  <a:pt x="115163" y="211810"/>
                </a:lnTo>
                <a:lnTo>
                  <a:pt x="93891" y="177596"/>
                </a:lnTo>
                <a:lnTo>
                  <a:pt x="74701" y="177596"/>
                </a:lnTo>
                <a:lnTo>
                  <a:pt x="74701" y="258508"/>
                </a:lnTo>
                <a:lnTo>
                  <a:pt x="92151" y="258508"/>
                </a:lnTo>
                <a:lnTo>
                  <a:pt x="92151" y="206032"/>
                </a:lnTo>
                <a:lnTo>
                  <a:pt x="114693" y="240245"/>
                </a:lnTo>
                <a:lnTo>
                  <a:pt x="115163" y="240245"/>
                </a:lnTo>
                <a:lnTo>
                  <a:pt x="137934" y="205689"/>
                </a:lnTo>
                <a:lnTo>
                  <a:pt x="137934" y="258508"/>
                </a:lnTo>
                <a:lnTo>
                  <a:pt x="155613" y="258508"/>
                </a:lnTo>
                <a:lnTo>
                  <a:pt x="155613" y="177596"/>
                </a:lnTo>
                <a:close/>
              </a:path>
              <a:path w="628650" h="323214">
                <a:moveTo>
                  <a:pt x="235839" y="205562"/>
                </a:moveTo>
                <a:lnTo>
                  <a:pt x="233718" y="194221"/>
                </a:lnTo>
                <a:lnTo>
                  <a:pt x="233337" y="193662"/>
                </a:lnTo>
                <a:lnTo>
                  <a:pt x="227596" y="185381"/>
                </a:lnTo>
                <a:lnTo>
                  <a:pt x="217855" y="179641"/>
                </a:lnTo>
                <a:lnTo>
                  <a:pt x="217805" y="197942"/>
                </a:lnTo>
                <a:lnTo>
                  <a:pt x="217805" y="213080"/>
                </a:lnTo>
                <a:lnTo>
                  <a:pt x="212610" y="218401"/>
                </a:lnTo>
                <a:lnTo>
                  <a:pt x="189611" y="218401"/>
                </a:lnTo>
                <a:lnTo>
                  <a:pt x="189611" y="193662"/>
                </a:lnTo>
                <a:lnTo>
                  <a:pt x="212267" y="193662"/>
                </a:lnTo>
                <a:lnTo>
                  <a:pt x="217805" y="197942"/>
                </a:lnTo>
                <a:lnTo>
                  <a:pt x="217805" y="179641"/>
                </a:lnTo>
                <a:lnTo>
                  <a:pt x="204863" y="177596"/>
                </a:lnTo>
                <a:lnTo>
                  <a:pt x="171805" y="177596"/>
                </a:lnTo>
                <a:lnTo>
                  <a:pt x="171805" y="258508"/>
                </a:lnTo>
                <a:lnTo>
                  <a:pt x="189611" y="258508"/>
                </a:lnTo>
                <a:lnTo>
                  <a:pt x="189611" y="234226"/>
                </a:lnTo>
                <a:lnTo>
                  <a:pt x="203123" y="234226"/>
                </a:lnTo>
                <a:lnTo>
                  <a:pt x="235839" y="205803"/>
                </a:lnTo>
                <a:lnTo>
                  <a:pt x="235839" y="205562"/>
                </a:lnTo>
                <a:close/>
              </a:path>
              <a:path w="628650" h="323214">
                <a:moveTo>
                  <a:pt x="327914" y="217805"/>
                </a:moveTo>
                <a:lnTo>
                  <a:pt x="324713" y="201612"/>
                </a:lnTo>
                <a:lnTo>
                  <a:pt x="318668" y="192608"/>
                </a:lnTo>
                <a:lnTo>
                  <a:pt x="315823" y="188379"/>
                </a:lnTo>
                <a:lnTo>
                  <a:pt x="309295" y="184099"/>
                </a:lnTo>
                <a:lnTo>
                  <a:pt x="309295" y="218274"/>
                </a:lnTo>
                <a:lnTo>
                  <a:pt x="307517" y="228066"/>
                </a:lnTo>
                <a:lnTo>
                  <a:pt x="302526" y="236080"/>
                </a:lnTo>
                <a:lnTo>
                  <a:pt x="294855" y="241490"/>
                </a:lnTo>
                <a:lnTo>
                  <a:pt x="285026" y="243471"/>
                </a:lnTo>
                <a:lnTo>
                  <a:pt x="275145" y="241452"/>
                </a:lnTo>
                <a:lnTo>
                  <a:pt x="267385" y="235966"/>
                </a:lnTo>
                <a:lnTo>
                  <a:pt x="262318" y="227876"/>
                </a:lnTo>
                <a:lnTo>
                  <a:pt x="260553" y="218274"/>
                </a:lnTo>
                <a:lnTo>
                  <a:pt x="260515" y="217805"/>
                </a:lnTo>
                <a:lnTo>
                  <a:pt x="262293" y="208026"/>
                </a:lnTo>
                <a:lnTo>
                  <a:pt x="267271" y="200012"/>
                </a:lnTo>
                <a:lnTo>
                  <a:pt x="274942" y="194602"/>
                </a:lnTo>
                <a:lnTo>
                  <a:pt x="284784" y="192608"/>
                </a:lnTo>
                <a:lnTo>
                  <a:pt x="294652" y="194640"/>
                </a:lnTo>
                <a:lnTo>
                  <a:pt x="302412" y="200126"/>
                </a:lnTo>
                <a:lnTo>
                  <a:pt x="307479" y="208229"/>
                </a:lnTo>
                <a:lnTo>
                  <a:pt x="309245" y="217805"/>
                </a:lnTo>
                <a:lnTo>
                  <a:pt x="309295" y="218274"/>
                </a:lnTo>
                <a:lnTo>
                  <a:pt x="309295" y="184099"/>
                </a:lnTo>
                <a:lnTo>
                  <a:pt x="302260" y="179476"/>
                </a:lnTo>
                <a:lnTo>
                  <a:pt x="285026" y="176199"/>
                </a:lnTo>
                <a:lnTo>
                  <a:pt x="267754" y="179514"/>
                </a:lnTo>
                <a:lnTo>
                  <a:pt x="254101" y="188506"/>
                </a:lnTo>
                <a:lnTo>
                  <a:pt x="245135" y="201815"/>
                </a:lnTo>
                <a:lnTo>
                  <a:pt x="241947" y="217805"/>
                </a:lnTo>
                <a:lnTo>
                  <a:pt x="241909" y="218274"/>
                </a:lnTo>
                <a:lnTo>
                  <a:pt x="245097" y="234492"/>
                </a:lnTo>
                <a:lnTo>
                  <a:pt x="253974" y="247713"/>
                </a:lnTo>
                <a:lnTo>
                  <a:pt x="267550" y="256628"/>
                </a:lnTo>
                <a:lnTo>
                  <a:pt x="284784" y="259892"/>
                </a:lnTo>
                <a:lnTo>
                  <a:pt x="302056" y="256590"/>
                </a:lnTo>
                <a:lnTo>
                  <a:pt x="315709" y="247599"/>
                </a:lnTo>
                <a:lnTo>
                  <a:pt x="318490" y="243471"/>
                </a:lnTo>
                <a:lnTo>
                  <a:pt x="324675" y="234289"/>
                </a:lnTo>
                <a:lnTo>
                  <a:pt x="327863" y="218274"/>
                </a:lnTo>
                <a:lnTo>
                  <a:pt x="327914" y="217805"/>
                </a:lnTo>
                <a:close/>
              </a:path>
              <a:path w="628650" h="323214">
                <a:moveTo>
                  <a:pt x="346773" y="285673"/>
                </a:moveTo>
                <a:lnTo>
                  <a:pt x="340372" y="285673"/>
                </a:lnTo>
                <a:lnTo>
                  <a:pt x="340372" y="322084"/>
                </a:lnTo>
                <a:lnTo>
                  <a:pt x="346773" y="322084"/>
                </a:lnTo>
                <a:lnTo>
                  <a:pt x="346773" y="285673"/>
                </a:lnTo>
                <a:close/>
              </a:path>
              <a:path w="628650" h="323214">
                <a:moveTo>
                  <a:pt x="387400" y="285673"/>
                </a:moveTo>
                <a:lnTo>
                  <a:pt x="381114" y="285673"/>
                </a:lnTo>
                <a:lnTo>
                  <a:pt x="381114" y="310857"/>
                </a:lnTo>
                <a:lnTo>
                  <a:pt x="361607" y="285673"/>
                </a:lnTo>
                <a:lnTo>
                  <a:pt x="355676" y="285673"/>
                </a:lnTo>
                <a:lnTo>
                  <a:pt x="355676" y="322084"/>
                </a:lnTo>
                <a:lnTo>
                  <a:pt x="361975" y="322084"/>
                </a:lnTo>
                <a:lnTo>
                  <a:pt x="361975" y="296176"/>
                </a:lnTo>
                <a:lnTo>
                  <a:pt x="382054" y="322084"/>
                </a:lnTo>
                <a:lnTo>
                  <a:pt x="387400" y="322084"/>
                </a:lnTo>
                <a:lnTo>
                  <a:pt x="387400" y="285673"/>
                </a:lnTo>
                <a:close/>
              </a:path>
              <a:path w="628650" h="323214">
                <a:moveTo>
                  <a:pt x="421716" y="305587"/>
                </a:moveTo>
                <a:lnTo>
                  <a:pt x="417766" y="302831"/>
                </a:lnTo>
                <a:lnTo>
                  <a:pt x="403034" y="299288"/>
                </a:lnTo>
                <a:lnTo>
                  <a:pt x="401370" y="298043"/>
                </a:lnTo>
                <a:lnTo>
                  <a:pt x="401370" y="292747"/>
                </a:lnTo>
                <a:lnTo>
                  <a:pt x="403567" y="290817"/>
                </a:lnTo>
                <a:lnTo>
                  <a:pt x="410641" y="290817"/>
                </a:lnTo>
                <a:lnTo>
                  <a:pt x="413918" y="292112"/>
                </a:lnTo>
                <a:lnTo>
                  <a:pt x="417195" y="294563"/>
                </a:lnTo>
                <a:lnTo>
                  <a:pt x="420624" y="289725"/>
                </a:lnTo>
                <a:lnTo>
                  <a:pt x="416928" y="286766"/>
                </a:lnTo>
                <a:lnTo>
                  <a:pt x="412724" y="285140"/>
                </a:lnTo>
                <a:lnTo>
                  <a:pt x="400177" y="285140"/>
                </a:lnTo>
                <a:lnTo>
                  <a:pt x="394982" y="289458"/>
                </a:lnTo>
                <a:lnTo>
                  <a:pt x="394982" y="302526"/>
                </a:lnTo>
                <a:lnTo>
                  <a:pt x="399351" y="304812"/>
                </a:lnTo>
                <a:lnTo>
                  <a:pt x="413867" y="308241"/>
                </a:lnTo>
                <a:lnTo>
                  <a:pt x="415328" y="309651"/>
                </a:lnTo>
                <a:lnTo>
                  <a:pt x="415328" y="315061"/>
                </a:lnTo>
                <a:lnTo>
                  <a:pt x="412826" y="316928"/>
                </a:lnTo>
                <a:lnTo>
                  <a:pt x="404393" y="316928"/>
                </a:lnTo>
                <a:lnTo>
                  <a:pt x="400862" y="315214"/>
                </a:lnTo>
                <a:lnTo>
                  <a:pt x="397370" y="312191"/>
                </a:lnTo>
                <a:lnTo>
                  <a:pt x="393522" y="316776"/>
                </a:lnTo>
                <a:lnTo>
                  <a:pt x="397891" y="320675"/>
                </a:lnTo>
                <a:lnTo>
                  <a:pt x="403148" y="322605"/>
                </a:lnTo>
                <a:lnTo>
                  <a:pt x="416356" y="322605"/>
                </a:lnTo>
                <a:lnTo>
                  <a:pt x="421716" y="318541"/>
                </a:lnTo>
                <a:lnTo>
                  <a:pt x="421716" y="305587"/>
                </a:lnTo>
                <a:close/>
              </a:path>
              <a:path w="628650" h="323214">
                <a:moveTo>
                  <a:pt x="451739" y="177596"/>
                </a:moveTo>
                <a:lnTo>
                  <a:pt x="433133" y="177596"/>
                </a:lnTo>
                <a:lnTo>
                  <a:pt x="416369" y="231813"/>
                </a:lnTo>
                <a:lnTo>
                  <a:pt x="398221" y="177596"/>
                </a:lnTo>
                <a:lnTo>
                  <a:pt x="382968" y="177596"/>
                </a:lnTo>
                <a:lnTo>
                  <a:pt x="364820" y="231813"/>
                </a:lnTo>
                <a:lnTo>
                  <a:pt x="348056" y="177596"/>
                </a:lnTo>
                <a:lnTo>
                  <a:pt x="328980" y="177596"/>
                </a:lnTo>
                <a:lnTo>
                  <a:pt x="356603" y="258508"/>
                </a:lnTo>
                <a:lnTo>
                  <a:pt x="372097" y="258508"/>
                </a:lnTo>
                <a:lnTo>
                  <a:pt x="390359" y="206387"/>
                </a:lnTo>
                <a:lnTo>
                  <a:pt x="408622" y="258508"/>
                </a:lnTo>
                <a:lnTo>
                  <a:pt x="424116" y="258508"/>
                </a:lnTo>
                <a:lnTo>
                  <a:pt x="451739" y="177596"/>
                </a:lnTo>
                <a:close/>
              </a:path>
              <a:path w="628650" h="323214">
                <a:moveTo>
                  <a:pt x="454101" y="285673"/>
                </a:moveTo>
                <a:lnTo>
                  <a:pt x="424548" y="285673"/>
                </a:lnTo>
                <a:lnTo>
                  <a:pt x="424548" y="291604"/>
                </a:lnTo>
                <a:lnTo>
                  <a:pt x="436105" y="291604"/>
                </a:lnTo>
                <a:lnTo>
                  <a:pt x="436105" y="322084"/>
                </a:lnTo>
                <a:lnTo>
                  <a:pt x="442556" y="322084"/>
                </a:lnTo>
                <a:lnTo>
                  <a:pt x="442556" y="291604"/>
                </a:lnTo>
                <a:lnTo>
                  <a:pt x="454101" y="291604"/>
                </a:lnTo>
                <a:lnTo>
                  <a:pt x="454101" y="285673"/>
                </a:lnTo>
                <a:close/>
              </a:path>
              <a:path w="628650" h="323214">
                <a:moveTo>
                  <a:pt x="466204" y="285673"/>
                </a:moveTo>
                <a:lnTo>
                  <a:pt x="459803" y="285673"/>
                </a:lnTo>
                <a:lnTo>
                  <a:pt x="459803" y="322084"/>
                </a:lnTo>
                <a:lnTo>
                  <a:pt x="466204" y="322084"/>
                </a:lnTo>
                <a:lnTo>
                  <a:pt x="466204" y="285673"/>
                </a:lnTo>
                <a:close/>
              </a:path>
              <a:path w="628650" h="323214">
                <a:moveTo>
                  <a:pt x="501421" y="285673"/>
                </a:moveTo>
                <a:lnTo>
                  <a:pt x="471868" y="285673"/>
                </a:lnTo>
                <a:lnTo>
                  <a:pt x="471868" y="291604"/>
                </a:lnTo>
                <a:lnTo>
                  <a:pt x="483425" y="291604"/>
                </a:lnTo>
                <a:lnTo>
                  <a:pt x="483425" y="322084"/>
                </a:lnTo>
                <a:lnTo>
                  <a:pt x="489877" y="322084"/>
                </a:lnTo>
                <a:lnTo>
                  <a:pt x="489877" y="291604"/>
                </a:lnTo>
                <a:lnTo>
                  <a:pt x="501421" y="291604"/>
                </a:lnTo>
                <a:lnTo>
                  <a:pt x="501421" y="285673"/>
                </a:lnTo>
                <a:close/>
              </a:path>
              <a:path w="628650" h="323214">
                <a:moveTo>
                  <a:pt x="521512" y="242671"/>
                </a:moveTo>
                <a:lnTo>
                  <a:pt x="477583" y="242671"/>
                </a:lnTo>
                <a:lnTo>
                  <a:pt x="477583" y="225679"/>
                </a:lnTo>
                <a:lnTo>
                  <a:pt x="515734" y="225679"/>
                </a:lnTo>
                <a:lnTo>
                  <a:pt x="515734" y="209842"/>
                </a:lnTo>
                <a:lnTo>
                  <a:pt x="477583" y="209842"/>
                </a:lnTo>
                <a:lnTo>
                  <a:pt x="477583" y="193433"/>
                </a:lnTo>
                <a:lnTo>
                  <a:pt x="520941" y="193433"/>
                </a:lnTo>
                <a:lnTo>
                  <a:pt x="520941" y="177596"/>
                </a:lnTo>
                <a:lnTo>
                  <a:pt x="459905" y="177596"/>
                </a:lnTo>
                <a:lnTo>
                  <a:pt x="459905" y="258508"/>
                </a:lnTo>
                <a:lnTo>
                  <a:pt x="521512" y="258508"/>
                </a:lnTo>
                <a:lnTo>
                  <a:pt x="521512" y="242671"/>
                </a:lnTo>
                <a:close/>
              </a:path>
              <a:path w="628650" h="323214">
                <a:moveTo>
                  <a:pt x="537667" y="285661"/>
                </a:moveTo>
                <a:lnTo>
                  <a:pt x="531266" y="285661"/>
                </a:lnTo>
                <a:lnTo>
                  <a:pt x="531266" y="313334"/>
                </a:lnTo>
                <a:lnTo>
                  <a:pt x="527773" y="316725"/>
                </a:lnTo>
                <a:lnTo>
                  <a:pt x="516382" y="316725"/>
                </a:lnTo>
                <a:lnTo>
                  <a:pt x="512902" y="313131"/>
                </a:lnTo>
                <a:lnTo>
                  <a:pt x="512902" y="285661"/>
                </a:lnTo>
                <a:lnTo>
                  <a:pt x="506501" y="285661"/>
                </a:lnTo>
                <a:lnTo>
                  <a:pt x="506501" y="306628"/>
                </a:lnTo>
                <a:lnTo>
                  <a:pt x="506501" y="317195"/>
                </a:lnTo>
                <a:lnTo>
                  <a:pt x="512533" y="322656"/>
                </a:lnTo>
                <a:lnTo>
                  <a:pt x="531520" y="322656"/>
                </a:lnTo>
                <a:lnTo>
                  <a:pt x="537667" y="317195"/>
                </a:lnTo>
                <a:lnTo>
                  <a:pt x="537667" y="285661"/>
                </a:lnTo>
                <a:close/>
              </a:path>
              <a:path w="628650" h="323214">
                <a:moveTo>
                  <a:pt x="572274" y="285673"/>
                </a:moveTo>
                <a:lnTo>
                  <a:pt x="542721" y="285673"/>
                </a:lnTo>
                <a:lnTo>
                  <a:pt x="542721" y="291604"/>
                </a:lnTo>
                <a:lnTo>
                  <a:pt x="554278" y="291604"/>
                </a:lnTo>
                <a:lnTo>
                  <a:pt x="554278" y="322084"/>
                </a:lnTo>
                <a:lnTo>
                  <a:pt x="560730" y="322084"/>
                </a:lnTo>
                <a:lnTo>
                  <a:pt x="560730" y="291604"/>
                </a:lnTo>
                <a:lnTo>
                  <a:pt x="572274" y="291604"/>
                </a:lnTo>
                <a:lnTo>
                  <a:pt x="572274" y="285673"/>
                </a:lnTo>
                <a:close/>
              </a:path>
              <a:path w="628650" h="323214">
                <a:moveTo>
                  <a:pt x="604418" y="102755"/>
                </a:moveTo>
                <a:lnTo>
                  <a:pt x="574319" y="97358"/>
                </a:lnTo>
                <a:lnTo>
                  <a:pt x="539178" y="95465"/>
                </a:lnTo>
                <a:lnTo>
                  <a:pt x="496189" y="99288"/>
                </a:lnTo>
                <a:lnTo>
                  <a:pt x="442582" y="111010"/>
                </a:lnTo>
                <a:lnTo>
                  <a:pt x="383882" y="123177"/>
                </a:lnTo>
                <a:lnTo>
                  <a:pt x="339915" y="124853"/>
                </a:lnTo>
                <a:lnTo>
                  <a:pt x="305739" y="119570"/>
                </a:lnTo>
                <a:lnTo>
                  <a:pt x="247103" y="102146"/>
                </a:lnTo>
                <a:lnTo>
                  <a:pt x="212788" y="97028"/>
                </a:lnTo>
                <a:lnTo>
                  <a:pt x="168567" y="98996"/>
                </a:lnTo>
                <a:lnTo>
                  <a:pt x="115404" y="123736"/>
                </a:lnTo>
                <a:lnTo>
                  <a:pt x="158711" y="122008"/>
                </a:lnTo>
                <a:lnTo>
                  <a:pt x="193192" y="127177"/>
                </a:lnTo>
                <a:lnTo>
                  <a:pt x="253822" y="144538"/>
                </a:lnTo>
                <a:lnTo>
                  <a:pt x="289026" y="149898"/>
                </a:lnTo>
                <a:lnTo>
                  <a:pt x="333540" y="148475"/>
                </a:lnTo>
                <a:lnTo>
                  <a:pt x="391896" y="136867"/>
                </a:lnTo>
                <a:lnTo>
                  <a:pt x="465836" y="122732"/>
                </a:lnTo>
                <a:lnTo>
                  <a:pt x="520090" y="122593"/>
                </a:lnTo>
                <a:lnTo>
                  <a:pt x="563384" y="130467"/>
                </a:lnTo>
                <a:lnTo>
                  <a:pt x="604418" y="140347"/>
                </a:lnTo>
                <a:lnTo>
                  <a:pt x="604418" y="102755"/>
                </a:lnTo>
                <a:close/>
              </a:path>
              <a:path w="628650" h="323214">
                <a:moveTo>
                  <a:pt x="604418" y="48933"/>
                </a:moveTo>
                <a:lnTo>
                  <a:pt x="589978" y="50965"/>
                </a:lnTo>
                <a:lnTo>
                  <a:pt x="574471" y="53746"/>
                </a:lnTo>
                <a:lnTo>
                  <a:pt x="557834" y="57378"/>
                </a:lnTo>
                <a:lnTo>
                  <a:pt x="539991" y="62026"/>
                </a:lnTo>
                <a:lnTo>
                  <a:pt x="482244" y="74269"/>
                </a:lnTo>
                <a:lnTo>
                  <a:pt x="439191" y="75869"/>
                </a:lnTo>
                <a:lnTo>
                  <a:pt x="405955" y="70434"/>
                </a:lnTo>
                <a:lnTo>
                  <a:pt x="349402" y="52768"/>
                </a:lnTo>
                <a:lnTo>
                  <a:pt x="316318" y="47739"/>
                </a:lnTo>
                <a:lnTo>
                  <a:pt x="273519" y="50012"/>
                </a:lnTo>
                <a:lnTo>
                  <a:pt x="220357" y="74752"/>
                </a:lnTo>
                <a:lnTo>
                  <a:pt x="262712" y="72898"/>
                </a:lnTo>
                <a:lnTo>
                  <a:pt x="296341" y="78054"/>
                </a:lnTo>
                <a:lnTo>
                  <a:pt x="355333" y="95580"/>
                </a:lnTo>
                <a:lnTo>
                  <a:pt x="389661" y="101003"/>
                </a:lnTo>
                <a:lnTo>
                  <a:pt x="433184" y="99606"/>
                </a:lnTo>
                <a:lnTo>
                  <a:pt x="490372" y="87896"/>
                </a:lnTo>
                <a:lnTo>
                  <a:pt x="525157" y="79413"/>
                </a:lnTo>
                <a:lnTo>
                  <a:pt x="555256" y="74218"/>
                </a:lnTo>
                <a:lnTo>
                  <a:pt x="581418" y="71932"/>
                </a:lnTo>
                <a:lnTo>
                  <a:pt x="604418" y="72136"/>
                </a:lnTo>
                <a:lnTo>
                  <a:pt x="604418" y="48933"/>
                </a:lnTo>
                <a:close/>
              </a:path>
              <a:path w="628650" h="323214">
                <a:moveTo>
                  <a:pt x="604418" y="20142"/>
                </a:moveTo>
                <a:lnTo>
                  <a:pt x="552297" y="27876"/>
                </a:lnTo>
                <a:lnTo>
                  <a:pt x="514451" y="25196"/>
                </a:lnTo>
                <a:lnTo>
                  <a:pt x="484517" y="16624"/>
                </a:lnTo>
                <a:lnTo>
                  <a:pt x="456145" y="6718"/>
                </a:lnTo>
                <a:lnTo>
                  <a:pt x="422973" y="0"/>
                </a:lnTo>
                <a:lnTo>
                  <a:pt x="378663" y="1028"/>
                </a:lnTo>
                <a:lnTo>
                  <a:pt x="325399" y="25768"/>
                </a:lnTo>
                <a:lnTo>
                  <a:pt x="366496" y="22567"/>
                </a:lnTo>
                <a:lnTo>
                  <a:pt x="398881" y="27190"/>
                </a:lnTo>
                <a:lnTo>
                  <a:pt x="426999" y="35966"/>
                </a:lnTo>
                <a:lnTo>
                  <a:pt x="455256" y="45199"/>
                </a:lnTo>
                <a:lnTo>
                  <a:pt x="488073" y="51219"/>
                </a:lnTo>
                <a:lnTo>
                  <a:pt x="529882" y="50342"/>
                </a:lnTo>
                <a:lnTo>
                  <a:pt x="585089" y="38912"/>
                </a:lnTo>
                <a:lnTo>
                  <a:pt x="604418" y="33591"/>
                </a:lnTo>
                <a:lnTo>
                  <a:pt x="604418" y="20142"/>
                </a:lnTo>
                <a:close/>
              </a:path>
              <a:path w="628650" h="323214">
                <a:moveTo>
                  <a:pt x="604545" y="258508"/>
                </a:moveTo>
                <a:lnTo>
                  <a:pt x="586841" y="232613"/>
                </a:lnTo>
                <a:lnTo>
                  <a:pt x="584784" y="229603"/>
                </a:lnTo>
                <a:lnTo>
                  <a:pt x="591832" y="225920"/>
                </a:lnTo>
                <a:lnTo>
                  <a:pt x="597306" y="220535"/>
                </a:lnTo>
                <a:lnTo>
                  <a:pt x="599122" y="216890"/>
                </a:lnTo>
                <a:lnTo>
                  <a:pt x="600849" y="213423"/>
                </a:lnTo>
                <a:lnTo>
                  <a:pt x="602119" y="204520"/>
                </a:lnTo>
                <a:lnTo>
                  <a:pt x="602119" y="196659"/>
                </a:lnTo>
                <a:lnTo>
                  <a:pt x="600976" y="193662"/>
                </a:lnTo>
                <a:lnTo>
                  <a:pt x="599694" y="190296"/>
                </a:lnTo>
                <a:lnTo>
                  <a:pt x="589864" y="180479"/>
                </a:lnTo>
                <a:lnTo>
                  <a:pt x="584085" y="178396"/>
                </a:lnTo>
                <a:lnTo>
                  <a:pt x="584085" y="197586"/>
                </a:lnTo>
                <a:lnTo>
                  <a:pt x="584085" y="212267"/>
                </a:lnTo>
                <a:lnTo>
                  <a:pt x="579120" y="216890"/>
                </a:lnTo>
                <a:lnTo>
                  <a:pt x="552411" y="216890"/>
                </a:lnTo>
                <a:lnTo>
                  <a:pt x="552411" y="193662"/>
                </a:lnTo>
                <a:lnTo>
                  <a:pt x="578764" y="193662"/>
                </a:lnTo>
                <a:lnTo>
                  <a:pt x="584085" y="197586"/>
                </a:lnTo>
                <a:lnTo>
                  <a:pt x="584085" y="178396"/>
                </a:lnTo>
                <a:lnTo>
                  <a:pt x="581888" y="177596"/>
                </a:lnTo>
                <a:lnTo>
                  <a:pt x="534606" y="177596"/>
                </a:lnTo>
                <a:lnTo>
                  <a:pt x="534606" y="258508"/>
                </a:lnTo>
                <a:lnTo>
                  <a:pt x="552411" y="258508"/>
                </a:lnTo>
                <a:lnTo>
                  <a:pt x="552411" y="232613"/>
                </a:lnTo>
                <a:lnTo>
                  <a:pt x="566394" y="232613"/>
                </a:lnTo>
                <a:lnTo>
                  <a:pt x="583742" y="258508"/>
                </a:lnTo>
                <a:lnTo>
                  <a:pt x="604545" y="258508"/>
                </a:lnTo>
                <a:close/>
              </a:path>
              <a:path w="628650" h="323214">
                <a:moveTo>
                  <a:pt x="604723" y="316369"/>
                </a:moveTo>
                <a:lnTo>
                  <a:pt x="583857" y="316369"/>
                </a:lnTo>
                <a:lnTo>
                  <a:pt x="583857" y="306578"/>
                </a:lnTo>
                <a:lnTo>
                  <a:pt x="602119" y="306578"/>
                </a:lnTo>
                <a:lnTo>
                  <a:pt x="602119" y="300863"/>
                </a:lnTo>
                <a:lnTo>
                  <a:pt x="583857" y="300863"/>
                </a:lnTo>
                <a:lnTo>
                  <a:pt x="583857" y="291401"/>
                </a:lnTo>
                <a:lnTo>
                  <a:pt x="604456" y="291401"/>
                </a:lnTo>
                <a:lnTo>
                  <a:pt x="604456" y="285673"/>
                </a:lnTo>
                <a:lnTo>
                  <a:pt x="577456" y="285673"/>
                </a:lnTo>
                <a:lnTo>
                  <a:pt x="577456" y="322084"/>
                </a:lnTo>
                <a:lnTo>
                  <a:pt x="604723" y="322084"/>
                </a:lnTo>
                <a:lnTo>
                  <a:pt x="604723" y="316369"/>
                </a:lnTo>
                <a:close/>
              </a:path>
              <a:path w="628650" h="323214">
                <a:moveTo>
                  <a:pt x="616153" y="310680"/>
                </a:moveTo>
                <a:lnTo>
                  <a:pt x="607758" y="310680"/>
                </a:lnTo>
                <a:lnTo>
                  <a:pt x="607758" y="311797"/>
                </a:lnTo>
                <a:lnTo>
                  <a:pt x="611352" y="311797"/>
                </a:lnTo>
                <a:lnTo>
                  <a:pt x="611352" y="321373"/>
                </a:lnTo>
                <a:lnTo>
                  <a:pt x="612571" y="321373"/>
                </a:lnTo>
                <a:lnTo>
                  <a:pt x="612571" y="311797"/>
                </a:lnTo>
                <a:lnTo>
                  <a:pt x="616153" y="311797"/>
                </a:lnTo>
                <a:lnTo>
                  <a:pt x="616153" y="310680"/>
                </a:lnTo>
                <a:close/>
              </a:path>
              <a:path w="628650" h="323214">
                <a:moveTo>
                  <a:pt x="628637" y="310680"/>
                </a:moveTo>
                <a:lnTo>
                  <a:pt x="627418" y="310680"/>
                </a:lnTo>
                <a:lnTo>
                  <a:pt x="623531" y="316509"/>
                </a:lnTo>
                <a:lnTo>
                  <a:pt x="619633" y="310680"/>
                </a:lnTo>
                <a:lnTo>
                  <a:pt x="618413" y="310680"/>
                </a:lnTo>
                <a:lnTo>
                  <a:pt x="618413" y="321373"/>
                </a:lnTo>
                <a:lnTo>
                  <a:pt x="619582" y="321373"/>
                </a:lnTo>
                <a:lnTo>
                  <a:pt x="619582" y="312724"/>
                </a:lnTo>
                <a:lnTo>
                  <a:pt x="623481" y="318439"/>
                </a:lnTo>
                <a:lnTo>
                  <a:pt x="627430" y="312712"/>
                </a:lnTo>
                <a:lnTo>
                  <a:pt x="627430" y="321373"/>
                </a:lnTo>
                <a:lnTo>
                  <a:pt x="628637" y="321373"/>
                </a:lnTo>
                <a:lnTo>
                  <a:pt x="628637" y="310680"/>
                </a:lnTo>
                <a:close/>
              </a:path>
            </a:pathLst>
          </a:custGeom>
          <a:solidFill>
            <a:srgbClr val="FFFFFF"/>
          </a:solidFill>
        </p:spPr>
        <p:txBody>
          <a:bodyPr wrap="square" lIns="0" tIns="0" rIns="0" bIns="0" rtlCol="0"/>
          <a:lstStyle/>
          <a:p>
            <a:endParaRPr dirty="0"/>
          </a:p>
        </p:txBody>
      </p:sp>
      <p:sp>
        <p:nvSpPr>
          <p:cNvPr id="41" name="object 41"/>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solidFill>
                  <a:schemeClr val="bg1"/>
                </a:solidFill>
              </a:rPr>
              <a:t>LEVERAGING </a:t>
            </a:r>
            <a:r>
              <a:rPr spc="35" dirty="0">
                <a:solidFill>
                  <a:schemeClr val="bg1"/>
                </a:solidFill>
              </a:rPr>
              <a:t>ADVICE </a:t>
            </a:r>
            <a:r>
              <a:rPr spc="10" dirty="0">
                <a:solidFill>
                  <a:schemeClr val="bg1"/>
                </a:solidFill>
              </a:rPr>
              <a:t>TO </a:t>
            </a:r>
            <a:r>
              <a:rPr spc="35" dirty="0">
                <a:solidFill>
                  <a:schemeClr val="bg1"/>
                </a:solidFill>
              </a:rPr>
              <a:t>BUILD </a:t>
            </a:r>
            <a:r>
              <a:rPr dirty="0">
                <a:solidFill>
                  <a:schemeClr val="bg1"/>
                </a:solidFill>
              </a:rPr>
              <a:t>A </a:t>
            </a:r>
            <a:r>
              <a:rPr spc="35" dirty="0">
                <a:solidFill>
                  <a:schemeClr val="bg1"/>
                </a:solidFill>
              </a:rPr>
              <a:t>BRIGHTER </a:t>
            </a:r>
            <a:r>
              <a:rPr spc="40" dirty="0">
                <a:solidFill>
                  <a:schemeClr val="bg1"/>
                </a:solidFill>
              </a:rPr>
              <a:t>FUTURE  </a:t>
            </a:r>
            <a:endParaRPr lang="en-US" spc="40" dirty="0">
              <a:solidFill>
                <a:schemeClr val="bg1"/>
              </a:solidFill>
            </a:endParaRPr>
          </a:p>
          <a:p>
            <a:pPr marL="12700" marR="5080">
              <a:lnSpc>
                <a:spcPts val="1290"/>
              </a:lnSpc>
              <a:spcBef>
                <a:spcPts val="30"/>
              </a:spcBef>
            </a:pPr>
            <a:r>
              <a:rPr spc="35" dirty="0">
                <a:solidFill>
                  <a:schemeClr val="bg1"/>
                </a:solidFill>
              </a:rPr>
              <a:t>FOR </a:t>
            </a:r>
            <a:r>
              <a:rPr spc="45" dirty="0">
                <a:solidFill>
                  <a:schemeClr val="bg1"/>
                </a:solidFill>
              </a:rPr>
              <a:t>FINANCIAL </a:t>
            </a:r>
            <a:r>
              <a:rPr spc="40" dirty="0">
                <a:solidFill>
                  <a:schemeClr val="bg1"/>
                </a:solidFill>
              </a:rPr>
              <a:t>PROFESSIONAL </a:t>
            </a:r>
            <a:r>
              <a:rPr spc="20" dirty="0">
                <a:solidFill>
                  <a:schemeClr val="bg1"/>
                </a:solidFill>
              </a:rPr>
              <a:t>USE</a:t>
            </a:r>
            <a:r>
              <a:rPr spc="145" dirty="0">
                <a:solidFill>
                  <a:schemeClr val="bg1"/>
                </a:solidFill>
              </a:rPr>
              <a:t> </a:t>
            </a:r>
            <a:r>
              <a:rPr spc="15" dirty="0">
                <a:solidFill>
                  <a:schemeClr val="bg1"/>
                </a:solidFill>
              </a:rPr>
              <a:t>ONLY</a:t>
            </a:r>
            <a:r>
              <a:rPr lang="en-US" spc="15" dirty="0">
                <a:solidFill>
                  <a:schemeClr val="bg1"/>
                </a:solidFill>
              </a:rPr>
              <a:t>.</a:t>
            </a:r>
            <a:endParaRPr spc="15" dirty="0">
              <a:solidFill>
                <a:schemeClr val="bg1"/>
              </a:solidFill>
            </a:endParaRPr>
          </a:p>
        </p:txBody>
      </p:sp>
      <p:sp>
        <p:nvSpPr>
          <p:cNvPr id="42" name="object 42"/>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11</a:t>
            </a:fld>
            <a:endParaRPr dirty="0"/>
          </a:p>
        </p:txBody>
      </p:sp>
      <p:sp>
        <p:nvSpPr>
          <p:cNvPr id="43" name="object 3">
            <a:extLst>
              <a:ext uri="{FF2B5EF4-FFF2-40B4-BE49-F238E27FC236}">
                <a16:creationId xmlns:a16="http://schemas.microsoft.com/office/drawing/2014/main" id="{90C61818-9D2F-49B9-9232-BF132EC660AE}"/>
              </a:ext>
            </a:extLst>
          </p:cNvPr>
          <p:cNvSpPr txBox="1"/>
          <p:nvPr/>
        </p:nvSpPr>
        <p:spPr>
          <a:xfrm>
            <a:off x="444500" y="4828664"/>
            <a:ext cx="4624146"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chemeClr val="bg1"/>
                </a:solidFill>
                <a:latin typeface="Open Sans"/>
                <a:cs typeface="Open Sans"/>
              </a:rPr>
              <a:t>Source</a:t>
            </a:r>
            <a:r>
              <a:rPr lang="en-US" sz="900" i="1" spc="-10" dirty="0">
                <a:solidFill>
                  <a:schemeClr val="bg1"/>
                </a:solidFill>
                <a:latin typeface="Open Sans"/>
                <a:cs typeface="Open Sans"/>
              </a:rPr>
              <a:t>: Empower Institute, State of Financial Inclusion, January 2021.</a:t>
            </a:r>
            <a:endParaRPr sz="900" dirty="0">
              <a:solidFill>
                <a:schemeClr val="bg1"/>
              </a:solidFill>
              <a:latin typeface="Open Sans"/>
              <a:cs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4590" cy="5657850"/>
          </a:xfrm>
          <a:custGeom>
            <a:avLst/>
            <a:gdLst/>
            <a:ahLst/>
            <a:cxnLst/>
            <a:rect l="l" t="t" r="r" b="b"/>
            <a:pathLst>
              <a:path w="10054590" h="5657850">
                <a:moveTo>
                  <a:pt x="10054424" y="0"/>
                </a:moveTo>
                <a:lnTo>
                  <a:pt x="0" y="0"/>
                </a:lnTo>
                <a:lnTo>
                  <a:pt x="0" y="5657850"/>
                </a:lnTo>
                <a:lnTo>
                  <a:pt x="10054424" y="5657850"/>
                </a:lnTo>
                <a:lnTo>
                  <a:pt x="10054424" y="0"/>
                </a:lnTo>
                <a:close/>
              </a:path>
            </a:pathLst>
          </a:custGeom>
          <a:solidFill>
            <a:srgbClr val="17214D"/>
          </a:solidFill>
        </p:spPr>
        <p:txBody>
          <a:bodyPr wrap="square" lIns="0" tIns="0" rIns="0" bIns="0" rtlCol="0"/>
          <a:lstStyle/>
          <a:p>
            <a:endParaRPr dirty="0"/>
          </a:p>
        </p:txBody>
      </p:sp>
      <p:sp>
        <p:nvSpPr>
          <p:cNvPr id="3" name="object 3"/>
          <p:cNvSpPr/>
          <p:nvPr/>
        </p:nvSpPr>
        <p:spPr>
          <a:xfrm>
            <a:off x="10054411" y="0"/>
            <a:ext cx="0" cy="5657850"/>
          </a:xfrm>
          <a:custGeom>
            <a:avLst/>
            <a:gdLst/>
            <a:ahLst/>
            <a:cxnLst/>
            <a:rect l="l" t="t" r="r" b="b"/>
            <a:pathLst>
              <a:path h="5657850">
                <a:moveTo>
                  <a:pt x="0" y="5657849"/>
                </a:moveTo>
                <a:lnTo>
                  <a:pt x="0" y="0"/>
                </a:lnTo>
              </a:path>
            </a:pathLst>
          </a:custGeom>
          <a:ln w="12700">
            <a:solidFill>
              <a:srgbClr val="FFFFFF"/>
            </a:solidFill>
          </a:ln>
        </p:spPr>
        <p:txBody>
          <a:bodyPr wrap="square" lIns="0" tIns="0" rIns="0" bIns="0" rtlCol="0"/>
          <a:lstStyle/>
          <a:p>
            <a:endParaRPr dirty="0"/>
          </a:p>
        </p:txBody>
      </p:sp>
      <p:sp>
        <p:nvSpPr>
          <p:cNvPr id="4" name="object 4"/>
          <p:cNvSpPr txBox="1">
            <a:spLocks noGrp="1"/>
          </p:cNvSpPr>
          <p:nvPr>
            <p:ph type="title"/>
          </p:nvPr>
        </p:nvSpPr>
        <p:spPr>
          <a:xfrm>
            <a:off x="2945889" y="440028"/>
            <a:ext cx="4166870" cy="360680"/>
          </a:xfrm>
          <a:prstGeom prst="rect">
            <a:avLst/>
          </a:prstGeom>
        </p:spPr>
        <p:txBody>
          <a:bodyPr vert="horz" wrap="square" lIns="0" tIns="12700" rIns="0" bIns="0" rtlCol="0">
            <a:spAutoFit/>
          </a:bodyPr>
          <a:lstStyle/>
          <a:p>
            <a:pPr marL="12700">
              <a:lnSpc>
                <a:spcPct val="100000"/>
              </a:lnSpc>
              <a:spcBef>
                <a:spcPts val="100"/>
              </a:spcBef>
            </a:pPr>
            <a:r>
              <a:rPr dirty="0"/>
              <a:t>Difficulty with financial</a:t>
            </a:r>
            <a:r>
              <a:rPr spc="-95" dirty="0"/>
              <a:t> </a:t>
            </a:r>
            <a:r>
              <a:rPr dirty="0"/>
              <a:t>tasks</a:t>
            </a:r>
          </a:p>
        </p:txBody>
      </p:sp>
      <p:sp>
        <p:nvSpPr>
          <p:cNvPr id="5" name="object 5"/>
          <p:cNvSpPr txBox="1"/>
          <p:nvPr/>
        </p:nvSpPr>
        <p:spPr>
          <a:xfrm>
            <a:off x="444500" y="1052703"/>
            <a:ext cx="9168765" cy="269240"/>
          </a:xfrm>
          <a:prstGeom prst="rect">
            <a:avLst/>
          </a:prstGeom>
        </p:spPr>
        <p:txBody>
          <a:bodyPr vert="horz" wrap="square" lIns="0" tIns="12700" rIns="0" bIns="0" rtlCol="0">
            <a:spAutoFit/>
          </a:bodyPr>
          <a:lstStyle/>
          <a:p>
            <a:pPr marL="12700" algn="ctr">
              <a:lnSpc>
                <a:spcPct val="100000"/>
              </a:lnSpc>
              <a:spcBef>
                <a:spcPts val="100"/>
              </a:spcBef>
            </a:pPr>
            <a:r>
              <a:rPr sz="1600" b="1" spc="-15" dirty="0">
                <a:solidFill>
                  <a:srgbClr val="569DB5"/>
                </a:solidFill>
                <a:latin typeface="OpenSans-Extrabold"/>
                <a:cs typeface="OpenSans-Extrabold"/>
              </a:rPr>
              <a:t>Most difficult </a:t>
            </a:r>
            <a:r>
              <a:rPr sz="1600" b="1" spc="-20" dirty="0">
                <a:solidFill>
                  <a:srgbClr val="569DB5"/>
                </a:solidFill>
                <a:latin typeface="OpenSans-Extrabold"/>
                <a:cs typeface="OpenSans-Extrabold"/>
              </a:rPr>
              <a:t>financial tasks (percent</a:t>
            </a:r>
            <a:r>
              <a:rPr lang="en-US" sz="1600" b="1" spc="-20" dirty="0">
                <a:solidFill>
                  <a:srgbClr val="569DB5"/>
                </a:solidFill>
                <a:latin typeface="OpenSans-Extrabold"/>
                <a:cs typeface="OpenSans-Extrabold"/>
              </a:rPr>
              <a:t>age</a:t>
            </a:r>
            <a:r>
              <a:rPr sz="1600" b="1" spc="-20" dirty="0">
                <a:solidFill>
                  <a:srgbClr val="569DB5"/>
                </a:solidFill>
                <a:latin typeface="OpenSans-Extrabold"/>
                <a:cs typeface="OpenSans-Extrabold"/>
              </a:rPr>
              <a:t> </a:t>
            </a:r>
            <a:r>
              <a:rPr sz="1600" b="1" spc="-15" dirty="0">
                <a:solidFill>
                  <a:srgbClr val="569DB5"/>
                </a:solidFill>
                <a:latin typeface="OpenSans-Extrabold"/>
                <a:cs typeface="OpenSans-Extrabold"/>
              </a:rPr>
              <a:t>that </a:t>
            </a:r>
            <a:r>
              <a:rPr sz="1600" b="1" spc="-20" dirty="0">
                <a:solidFill>
                  <a:srgbClr val="569DB5"/>
                </a:solidFill>
                <a:latin typeface="OpenSans-Extrabold"/>
                <a:cs typeface="OpenSans-Extrabold"/>
              </a:rPr>
              <a:t>agree </a:t>
            </a:r>
            <a:r>
              <a:rPr sz="1600" b="1" spc="-15" dirty="0">
                <a:solidFill>
                  <a:srgbClr val="569DB5"/>
                </a:solidFill>
                <a:latin typeface="OpenSans-Extrabold"/>
                <a:cs typeface="OpenSans-Extrabold"/>
              </a:rPr>
              <a:t>each task </a:t>
            </a:r>
            <a:r>
              <a:rPr sz="1600" b="1" spc="-10" dirty="0">
                <a:solidFill>
                  <a:srgbClr val="569DB5"/>
                </a:solidFill>
                <a:latin typeface="OpenSans-Extrabold"/>
                <a:cs typeface="OpenSans-Extrabold"/>
              </a:rPr>
              <a:t>is </a:t>
            </a:r>
            <a:r>
              <a:rPr sz="1600" b="1" spc="-20" dirty="0">
                <a:solidFill>
                  <a:srgbClr val="569DB5"/>
                </a:solidFill>
                <a:latin typeface="OpenSans-Extrabold"/>
                <a:cs typeface="OpenSans-Extrabold"/>
              </a:rPr>
              <a:t>somewhat </a:t>
            </a:r>
            <a:r>
              <a:rPr sz="1600" b="1" spc="-10" dirty="0">
                <a:solidFill>
                  <a:srgbClr val="569DB5"/>
                </a:solidFill>
                <a:latin typeface="OpenSans-Extrabold"/>
                <a:cs typeface="OpenSans-Extrabold"/>
              </a:rPr>
              <a:t>or </a:t>
            </a:r>
            <a:r>
              <a:rPr sz="1600" b="1" spc="-15" dirty="0">
                <a:solidFill>
                  <a:srgbClr val="569DB5"/>
                </a:solidFill>
                <a:latin typeface="OpenSans-Extrabold"/>
                <a:cs typeface="OpenSans-Extrabold"/>
              </a:rPr>
              <a:t>very</a:t>
            </a:r>
            <a:r>
              <a:rPr sz="1600" b="1" spc="-229" dirty="0">
                <a:solidFill>
                  <a:srgbClr val="569DB5"/>
                </a:solidFill>
                <a:latin typeface="OpenSans-Extrabold"/>
                <a:cs typeface="OpenSans-Extrabold"/>
              </a:rPr>
              <a:t> </a:t>
            </a:r>
            <a:r>
              <a:rPr sz="1600" b="1" spc="-20" dirty="0">
                <a:solidFill>
                  <a:srgbClr val="569DB5"/>
                </a:solidFill>
                <a:latin typeface="OpenSans-Extrabold"/>
                <a:cs typeface="OpenSans-Extrabold"/>
              </a:rPr>
              <a:t>difficult)</a:t>
            </a:r>
            <a:endParaRPr sz="1600" dirty="0">
              <a:latin typeface="OpenSans-Extrabold"/>
              <a:cs typeface="OpenSans-Extrabold"/>
            </a:endParaRPr>
          </a:p>
        </p:txBody>
      </p:sp>
      <p:sp>
        <p:nvSpPr>
          <p:cNvPr id="6" name="object 6"/>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7" name="object 7"/>
          <p:cNvSpPr/>
          <p:nvPr/>
        </p:nvSpPr>
        <p:spPr>
          <a:xfrm>
            <a:off x="8972550" y="5083441"/>
            <a:ext cx="628650" cy="323215"/>
          </a:xfrm>
          <a:custGeom>
            <a:avLst/>
            <a:gdLst/>
            <a:ahLst/>
            <a:cxnLst/>
            <a:rect l="l" t="t" r="r" b="b"/>
            <a:pathLst>
              <a:path w="628650" h="323214">
                <a:moveTo>
                  <a:pt x="61607" y="242671"/>
                </a:moveTo>
                <a:lnTo>
                  <a:pt x="17691" y="242671"/>
                </a:lnTo>
                <a:lnTo>
                  <a:pt x="17691" y="225679"/>
                </a:lnTo>
                <a:lnTo>
                  <a:pt x="55829" y="225679"/>
                </a:lnTo>
                <a:lnTo>
                  <a:pt x="55829" y="209842"/>
                </a:lnTo>
                <a:lnTo>
                  <a:pt x="17691" y="209842"/>
                </a:lnTo>
                <a:lnTo>
                  <a:pt x="17691" y="193433"/>
                </a:lnTo>
                <a:lnTo>
                  <a:pt x="61036" y="193433"/>
                </a:lnTo>
                <a:lnTo>
                  <a:pt x="61036" y="177596"/>
                </a:lnTo>
                <a:lnTo>
                  <a:pt x="0" y="177596"/>
                </a:lnTo>
                <a:lnTo>
                  <a:pt x="0" y="258508"/>
                </a:lnTo>
                <a:lnTo>
                  <a:pt x="61607" y="258508"/>
                </a:lnTo>
                <a:lnTo>
                  <a:pt x="61607" y="242671"/>
                </a:lnTo>
                <a:close/>
              </a:path>
              <a:path w="628650" h="323214">
                <a:moveTo>
                  <a:pt x="155613" y="177596"/>
                </a:moveTo>
                <a:lnTo>
                  <a:pt x="136423" y="177596"/>
                </a:lnTo>
                <a:lnTo>
                  <a:pt x="115163" y="211810"/>
                </a:lnTo>
                <a:lnTo>
                  <a:pt x="93891" y="177596"/>
                </a:lnTo>
                <a:lnTo>
                  <a:pt x="74701" y="177596"/>
                </a:lnTo>
                <a:lnTo>
                  <a:pt x="74701" y="258508"/>
                </a:lnTo>
                <a:lnTo>
                  <a:pt x="92151" y="258508"/>
                </a:lnTo>
                <a:lnTo>
                  <a:pt x="92151" y="206032"/>
                </a:lnTo>
                <a:lnTo>
                  <a:pt x="114693" y="240245"/>
                </a:lnTo>
                <a:lnTo>
                  <a:pt x="115163" y="240245"/>
                </a:lnTo>
                <a:lnTo>
                  <a:pt x="137934" y="205689"/>
                </a:lnTo>
                <a:lnTo>
                  <a:pt x="137934" y="258508"/>
                </a:lnTo>
                <a:lnTo>
                  <a:pt x="155613" y="258508"/>
                </a:lnTo>
                <a:lnTo>
                  <a:pt x="155613" y="177596"/>
                </a:lnTo>
                <a:close/>
              </a:path>
              <a:path w="628650" h="323214">
                <a:moveTo>
                  <a:pt x="235839" y="205562"/>
                </a:moveTo>
                <a:lnTo>
                  <a:pt x="233718" y="194221"/>
                </a:lnTo>
                <a:lnTo>
                  <a:pt x="233337" y="193662"/>
                </a:lnTo>
                <a:lnTo>
                  <a:pt x="227596" y="185381"/>
                </a:lnTo>
                <a:lnTo>
                  <a:pt x="217855" y="179641"/>
                </a:lnTo>
                <a:lnTo>
                  <a:pt x="217805" y="197942"/>
                </a:lnTo>
                <a:lnTo>
                  <a:pt x="217805" y="213080"/>
                </a:lnTo>
                <a:lnTo>
                  <a:pt x="212610" y="218401"/>
                </a:lnTo>
                <a:lnTo>
                  <a:pt x="189611" y="218401"/>
                </a:lnTo>
                <a:lnTo>
                  <a:pt x="189611" y="193662"/>
                </a:lnTo>
                <a:lnTo>
                  <a:pt x="212267" y="193662"/>
                </a:lnTo>
                <a:lnTo>
                  <a:pt x="217805" y="197942"/>
                </a:lnTo>
                <a:lnTo>
                  <a:pt x="217805" y="179641"/>
                </a:lnTo>
                <a:lnTo>
                  <a:pt x="204863" y="177596"/>
                </a:lnTo>
                <a:lnTo>
                  <a:pt x="171805" y="177596"/>
                </a:lnTo>
                <a:lnTo>
                  <a:pt x="171805" y="258508"/>
                </a:lnTo>
                <a:lnTo>
                  <a:pt x="189611" y="258508"/>
                </a:lnTo>
                <a:lnTo>
                  <a:pt x="189611" y="234226"/>
                </a:lnTo>
                <a:lnTo>
                  <a:pt x="203123" y="234226"/>
                </a:lnTo>
                <a:lnTo>
                  <a:pt x="235839" y="205803"/>
                </a:lnTo>
                <a:lnTo>
                  <a:pt x="235839" y="205562"/>
                </a:lnTo>
                <a:close/>
              </a:path>
              <a:path w="628650" h="323214">
                <a:moveTo>
                  <a:pt x="327914" y="217805"/>
                </a:moveTo>
                <a:lnTo>
                  <a:pt x="324713" y="201612"/>
                </a:lnTo>
                <a:lnTo>
                  <a:pt x="318668" y="192608"/>
                </a:lnTo>
                <a:lnTo>
                  <a:pt x="315823" y="188379"/>
                </a:lnTo>
                <a:lnTo>
                  <a:pt x="309295" y="184099"/>
                </a:lnTo>
                <a:lnTo>
                  <a:pt x="309295" y="218274"/>
                </a:lnTo>
                <a:lnTo>
                  <a:pt x="307517" y="228066"/>
                </a:lnTo>
                <a:lnTo>
                  <a:pt x="302526" y="236080"/>
                </a:lnTo>
                <a:lnTo>
                  <a:pt x="294855" y="241490"/>
                </a:lnTo>
                <a:lnTo>
                  <a:pt x="285026" y="243471"/>
                </a:lnTo>
                <a:lnTo>
                  <a:pt x="275145" y="241452"/>
                </a:lnTo>
                <a:lnTo>
                  <a:pt x="267385" y="235966"/>
                </a:lnTo>
                <a:lnTo>
                  <a:pt x="262318" y="227876"/>
                </a:lnTo>
                <a:lnTo>
                  <a:pt x="260553" y="218274"/>
                </a:lnTo>
                <a:lnTo>
                  <a:pt x="260515" y="217805"/>
                </a:lnTo>
                <a:lnTo>
                  <a:pt x="262293" y="208026"/>
                </a:lnTo>
                <a:lnTo>
                  <a:pt x="267271" y="200012"/>
                </a:lnTo>
                <a:lnTo>
                  <a:pt x="274942" y="194602"/>
                </a:lnTo>
                <a:lnTo>
                  <a:pt x="284784" y="192608"/>
                </a:lnTo>
                <a:lnTo>
                  <a:pt x="294652" y="194640"/>
                </a:lnTo>
                <a:lnTo>
                  <a:pt x="302412" y="200126"/>
                </a:lnTo>
                <a:lnTo>
                  <a:pt x="307479" y="208229"/>
                </a:lnTo>
                <a:lnTo>
                  <a:pt x="309245" y="217805"/>
                </a:lnTo>
                <a:lnTo>
                  <a:pt x="309295" y="218274"/>
                </a:lnTo>
                <a:lnTo>
                  <a:pt x="309295" y="184099"/>
                </a:lnTo>
                <a:lnTo>
                  <a:pt x="302260" y="179476"/>
                </a:lnTo>
                <a:lnTo>
                  <a:pt x="285026" y="176199"/>
                </a:lnTo>
                <a:lnTo>
                  <a:pt x="267754" y="179514"/>
                </a:lnTo>
                <a:lnTo>
                  <a:pt x="254101" y="188506"/>
                </a:lnTo>
                <a:lnTo>
                  <a:pt x="245135" y="201815"/>
                </a:lnTo>
                <a:lnTo>
                  <a:pt x="241947" y="217805"/>
                </a:lnTo>
                <a:lnTo>
                  <a:pt x="241909" y="218274"/>
                </a:lnTo>
                <a:lnTo>
                  <a:pt x="245097" y="234492"/>
                </a:lnTo>
                <a:lnTo>
                  <a:pt x="253974" y="247713"/>
                </a:lnTo>
                <a:lnTo>
                  <a:pt x="267550" y="256628"/>
                </a:lnTo>
                <a:lnTo>
                  <a:pt x="284784" y="259892"/>
                </a:lnTo>
                <a:lnTo>
                  <a:pt x="302056" y="256590"/>
                </a:lnTo>
                <a:lnTo>
                  <a:pt x="315709" y="247599"/>
                </a:lnTo>
                <a:lnTo>
                  <a:pt x="318490" y="243471"/>
                </a:lnTo>
                <a:lnTo>
                  <a:pt x="324675" y="234289"/>
                </a:lnTo>
                <a:lnTo>
                  <a:pt x="327863" y="218274"/>
                </a:lnTo>
                <a:lnTo>
                  <a:pt x="327914" y="217805"/>
                </a:lnTo>
                <a:close/>
              </a:path>
              <a:path w="628650" h="323214">
                <a:moveTo>
                  <a:pt x="346773" y="285673"/>
                </a:moveTo>
                <a:lnTo>
                  <a:pt x="340372" y="285673"/>
                </a:lnTo>
                <a:lnTo>
                  <a:pt x="340372" y="322084"/>
                </a:lnTo>
                <a:lnTo>
                  <a:pt x="346773" y="322084"/>
                </a:lnTo>
                <a:lnTo>
                  <a:pt x="346773" y="285673"/>
                </a:lnTo>
                <a:close/>
              </a:path>
              <a:path w="628650" h="323214">
                <a:moveTo>
                  <a:pt x="387400" y="285673"/>
                </a:moveTo>
                <a:lnTo>
                  <a:pt x="381114" y="285673"/>
                </a:lnTo>
                <a:lnTo>
                  <a:pt x="381114" y="310857"/>
                </a:lnTo>
                <a:lnTo>
                  <a:pt x="361607" y="285673"/>
                </a:lnTo>
                <a:lnTo>
                  <a:pt x="355676" y="285673"/>
                </a:lnTo>
                <a:lnTo>
                  <a:pt x="355676" y="322084"/>
                </a:lnTo>
                <a:lnTo>
                  <a:pt x="361975" y="322084"/>
                </a:lnTo>
                <a:lnTo>
                  <a:pt x="361975" y="296176"/>
                </a:lnTo>
                <a:lnTo>
                  <a:pt x="382054" y="322084"/>
                </a:lnTo>
                <a:lnTo>
                  <a:pt x="387400" y="322084"/>
                </a:lnTo>
                <a:lnTo>
                  <a:pt x="387400" y="285673"/>
                </a:lnTo>
                <a:close/>
              </a:path>
              <a:path w="628650" h="323214">
                <a:moveTo>
                  <a:pt x="421716" y="305587"/>
                </a:moveTo>
                <a:lnTo>
                  <a:pt x="417766" y="302831"/>
                </a:lnTo>
                <a:lnTo>
                  <a:pt x="403034" y="299288"/>
                </a:lnTo>
                <a:lnTo>
                  <a:pt x="401370" y="298043"/>
                </a:lnTo>
                <a:lnTo>
                  <a:pt x="401370" y="292747"/>
                </a:lnTo>
                <a:lnTo>
                  <a:pt x="403567" y="290817"/>
                </a:lnTo>
                <a:lnTo>
                  <a:pt x="410641" y="290817"/>
                </a:lnTo>
                <a:lnTo>
                  <a:pt x="413918" y="292112"/>
                </a:lnTo>
                <a:lnTo>
                  <a:pt x="417195" y="294563"/>
                </a:lnTo>
                <a:lnTo>
                  <a:pt x="420624" y="289725"/>
                </a:lnTo>
                <a:lnTo>
                  <a:pt x="416928" y="286766"/>
                </a:lnTo>
                <a:lnTo>
                  <a:pt x="412724" y="285140"/>
                </a:lnTo>
                <a:lnTo>
                  <a:pt x="400177" y="285140"/>
                </a:lnTo>
                <a:lnTo>
                  <a:pt x="394982" y="289458"/>
                </a:lnTo>
                <a:lnTo>
                  <a:pt x="394982" y="302526"/>
                </a:lnTo>
                <a:lnTo>
                  <a:pt x="399351" y="304812"/>
                </a:lnTo>
                <a:lnTo>
                  <a:pt x="413867" y="308241"/>
                </a:lnTo>
                <a:lnTo>
                  <a:pt x="415328" y="309651"/>
                </a:lnTo>
                <a:lnTo>
                  <a:pt x="415328" y="315061"/>
                </a:lnTo>
                <a:lnTo>
                  <a:pt x="412826" y="316928"/>
                </a:lnTo>
                <a:lnTo>
                  <a:pt x="404393" y="316928"/>
                </a:lnTo>
                <a:lnTo>
                  <a:pt x="400862" y="315214"/>
                </a:lnTo>
                <a:lnTo>
                  <a:pt x="397370" y="312191"/>
                </a:lnTo>
                <a:lnTo>
                  <a:pt x="393522" y="316776"/>
                </a:lnTo>
                <a:lnTo>
                  <a:pt x="397891" y="320675"/>
                </a:lnTo>
                <a:lnTo>
                  <a:pt x="403148" y="322605"/>
                </a:lnTo>
                <a:lnTo>
                  <a:pt x="416356" y="322605"/>
                </a:lnTo>
                <a:lnTo>
                  <a:pt x="421716" y="318541"/>
                </a:lnTo>
                <a:lnTo>
                  <a:pt x="421716" y="305587"/>
                </a:lnTo>
                <a:close/>
              </a:path>
              <a:path w="628650" h="323214">
                <a:moveTo>
                  <a:pt x="451739" y="177596"/>
                </a:moveTo>
                <a:lnTo>
                  <a:pt x="433133" y="177596"/>
                </a:lnTo>
                <a:lnTo>
                  <a:pt x="416369" y="231813"/>
                </a:lnTo>
                <a:lnTo>
                  <a:pt x="398221" y="177596"/>
                </a:lnTo>
                <a:lnTo>
                  <a:pt x="382968" y="177596"/>
                </a:lnTo>
                <a:lnTo>
                  <a:pt x="364820" y="231813"/>
                </a:lnTo>
                <a:lnTo>
                  <a:pt x="348056" y="177596"/>
                </a:lnTo>
                <a:lnTo>
                  <a:pt x="328980" y="177596"/>
                </a:lnTo>
                <a:lnTo>
                  <a:pt x="356603" y="258508"/>
                </a:lnTo>
                <a:lnTo>
                  <a:pt x="372097" y="258508"/>
                </a:lnTo>
                <a:lnTo>
                  <a:pt x="390359" y="206387"/>
                </a:lnTo>
                <a:lnTo>
                  <a:pt x="408622" y="258508"/>
                </a:lnTo>
                <a:lnTo>
                  <a:pt x="424116" y="258508"/>
                </a:lnTo>
                <a:lnTo>
                  <a:pt x="451739" y="177596"/>
                </a:lnTo>
                <a:close/>
              </a:path>
              <a:path w="628650" h="323214">
                <a:moveTo>
                  <a:pt x="454101" y="285673"/>
                </a:moveTo>
                <a:lnTo>
                  <a:pt x="424548" y="285673"/>
                </a:lnTo>
                <a:lnTo>
                  <a:pt x="424548" y="291604"/>
                </a:lnTo>
                <a:lnTo>
                  <a:pt x="436105" y="291604"/>
                </a:lnTo>
                <a:lnTo>
                  <a:pt x="436105" y="322084"/>
                </a:lnTo>
                <a:lnTo>
                  <a:pt x="442556" y="322084"/>
                </a:lnTo>
                <a:lnTo>
                  <a:pt x="442556" y="291604"/>
                </a:lnTo>
                <a:lnTo>
                  <a:pt x="454101" y="291604"/>
                </a:lnTo>
                <a:lnTo>
                  <a:pt x="454101" y="285673"/>
                </a:lnTo>
                <a:close/>
              </a:path>
              <a:path w="628650" h="323214">
                <a:moveTo>
                  <a:pt x="466204" y="285673"/>
                </a:moveTo>
                <a:lnTo>
                  <a:pt x="459803" y="285673"/>
                </a:lnTo>
                <a:lnTo>
                  <a:pt x="459803" y="322084"/>
                </a:lnTo>
                <a:lnTo>
                  <a:pt x="466204" y="322084"/>
                </a:lnTo>
                <a:lnTo>
                  <a:pt x="466204" y="285673"/>
                </a:lnTo>
                <a:close/>
              </a:path>
              <a:path w="628650" h="323214">
                <a:moveTo>
                  <a:pt x="501421" y="285673"/>
                </a:moveTo>
                <a:lnTo>
                  <a:pt x="471868" y="285673"/>
                </a:lnTo>
                <a:lnTo>
                  <a:pt x="471868" y="291604"/>
                </a:lnTo>
                <a:lnTo>
                  <a:pt x="483425" y="291604"/>
                </a:lnTo>
                <a:lnTo>
                  <a:pt x="483425" y="322084"/>
                </a:lnTo>
                <a:lnTo>
                  <a:pt x="489877" y="322084"/>
                </a:lnTo>
                <a:lnTo>
                  <a:pt x="489877" y="291604"/>
                </a:lnTo>
                <a:lnTo>
                  <a:pt x="501421" y="291604"/>
                </a:lnTo>
                <a:lnTo>
                  <a:pt x="501421" y="285673"/>
                </a:lnTo>
                <a:close/>
              </a:path>
              <a:path w="628650" h="323214">
                <a:moveTo>
                  <a:pt x="521512" y="242671"/>
                </a:moveTo>
                <a:lnTo>
                  <a:pt x="477583" y="242671"/>
                </a:lnTo>
                <a:lnTo>
                  <a:pt x="477583" y="225679"/>
                </a:lnTo>
                <a:lnTo>
                  <a:pt x="515734" y="225679"/>
                </a:lnTo>
                <a:lnTo>
                  <a:pt x="515734" y="209842"/>
                </a:lnTo>
                <a:lnTo>
                  <a:pt x="477583" y="209842"/>
                </a:lnTo>
                <a:lnTo>
                  <a:pt x="477583" y="193433"/>
                </a:lnTo>
                <a:lnTo>
                  <a:pt x="520941" y="193433"/>
                </a:lnTo>
                <a:lnTo>
                  <a:pt x="520941" y="177596"/>
                </a:lnTo>
                <a:lnTo>
                  <a:pt x="459905" y="177596"/>
                </a:lnTo>
                <a:lnTo>
                  <a:pt x="459905" y="258508"/>
                </a:lnTo>
                <a:lnTo>
                  <a:pt x="521512" y="258508"/>
                </a:lnTo>
                <a:lnTo>
                  <a:pt x="521512" y="242671"/>
                </a:lnTo>
                <a:close/>
              </a:path>
              <a:path w="628650" h="323214">
                <a:moveTo>
                  <a:pt x="537667" y="285661"/>
                </a:moveTo>
                <a:lnTo>
                  <a:pt x="531266" y="285661"/>
                </a:lnTo>
                <a:lnTo>
                  <a:pt x="531266" y="313334"/>
                </a:lnTo>
                <a:lnTo>
                  <a:pt x="527773" y="316725"/>
                </a:lnTo>
                <a:lnTo>
                  <a:pt x="516382" y="316725"/>
                </a:lnTo>
                <a:lnTo>
                  <a:pt x="512902" y="313131"/>
                </a:lnTo>
                <a:lnTo>
                  <a:pt x="512902" y="285661"/>
                </a:lnTo>
                <a:lnTo>
                  <a:pt x="506501" y="285661"/>
                </a:lnTo>
                <a:lnTo>
                  <a:pt x="506501" y="306628"/>
                </a:lnTo>
                <a:lnTo>
                  <a:pt x="506501" y="317195"/>
                </a:lnTo>
                <a:lnTo>
                  <a:pt x="512533" y="322656"/>
                </a:lnTo>
                <a:lnTo>
                  <a:pt x="531520" y="322656"/>
                </a:lnTo>
                <a:lnTo>
                  <a:pt x="537667" y="317195"/>
                </a:lnTo>
                <a:lnTo>
                  <a:pt x="537667" y="285661"/>
                </a:lnTo>
                <a:close/>
              </a:path>
              <a:path w="628650" h="323214">
                <a:moveTo>
                  <a:pt x="572274" y="285673"/>
                </a:moveTo>
                <a:lnTo>
                  <a:pt x="542721" y="285673"/>
                </a:lnTo>
                <a:lnTo>
                  <a:pt x="542721" y="291604"/>
                </a:lnTo>
                <a:lnTo>
                  <a:pt x="554278" y="291604"/>
                </a:lnTo>
                <a:lnTo>
                  <a:pt x="554278" y="322084"/>
                </a:lnTo>
                <a:lnTo>
                  <a:pt x="560730" y="322084"/>
                </a:lnTo>
                <a:lnTo>
                  <a:pt x="560730" y="291604"/>
                </a:lnTo>
                <a:lnTo>
                  <a:pt x="572274" y="291604"/>
                </a:lnTo>
                <a:lnTo>
                  <a:pt x="572274" y="285673"/>
                </a:lnTo>
                <a:close/>
              </a:path>
              <a:path w="628650" h="323214">
                <a:moveTo>
                  <a:pt x="604418" y="102755"/>
                </a:moveTo>
                <a:lnTo>
                  <a:pt x="574319" y="97358"/>
                </a:lnTo>
                <a:lnTo>
                  <a:pt x="539178" y="95465"/>
                </a:lnTo>
                <a:lnTo>
                  <a:pt x="496189" y="99288"/>
                </a:lnTo>
                <a:lnTo>
                  <a:pt x="442582" y="111010"/>
                </a:lnTo>
                <a:lnTo>
                  <a:pt x="383882" y="123177"/>
                </a:lnTo>
                <a:lnTo>
                  <a:pt x="339915" y="124853"/>
                </a:lnTo>
                <a:lnTo>
                  <a:pt x="305739" y="119570"/>
                </a:lnTo>
                <a:lnTo>
                  <a:pt x="247103" y="102146"/>
                </a:lnTo>
                <a:lnTo>
                  <a:pt x="212788" y="97028"/>
                </a:lnTo>
                <a:lnTo>
                  <a:pt x="168567" y="98996"/>
                </a:lnTo>
                <a:lnTo>
                  <a:pt x="115404" y="123736"/>
                </a:lnTo>
                <a:lnTo>
                  <a:pt x="158711" y="122008"/>
                </a:lnTo>
                <a:lnTo>
                  <a:pt x="193192" y="127177"/>
                </a:lnTo>
                <a:lnTo>
                  <a:pt x="253822" y="144538"/>
                </a:lnTo>
                <a:lnTo>
                  <a:pt x="289026" y="149898"/>
                </a:lnTo>
                <a:lnTo>
                  <a:pt x="333540" y="148475"/>
                </a:lnTo>
                <a:lnTo>
                  <a:pt x="391896" y="136867"/>
                </a:lnTo>
                <a:lnTo>
                  <a:pt x="465836" y="122732"/>
                </a:lnTo>
                <a:lnTo>
                  <a:pt x="520090" y="122593"/>
                </a:lnTo>
                <a:lnTo>
                  <a:pt x="563384" y="130467"/>
                </a:lnTo>
                <a:lnTo>
                  <a:pt x="604418" y="140347"/>
                </a:lnTo>
                <a:lnTo>
                  <a:pt x="604418" y="102755"/>
                </a:lnTo>
                <a:close/>
              </a:path>
              <a:path w="628650" h="323214">
                <a:moveTo>
                  <a:pt x="604418" y="48933"/>
                </a:moveTo>
                <a:lnTo>
                  <a:pt x="589978" y="50965"/>
                </a:lnTo>
                <a:lnTo>
                  <a:pt x="574471" y="53746"/>
                </a:lnTo>
                <a:lnTo>
                  <a:pt x="557834" y="57378"/>
                </a:lnTo>
                <a:lnTo>
                  <a:pt x="539991" y="62026"/>
                </a:lnTo>
                <a:lnTo>
                  <a:pt x="482244" y="74269"/>
                </a:lnTo>
                <a:lnTo>
                  <a:pt x="439191" y="75869"/>
                </a:lnTo>
                <a:lnTo>
                  <a:pt x="405955" y="70434"/>
                </a:lnTo>
                <a:lnTo>
                  <a:pt x="349402" y="52768"/>
                </a:lnTo>
                <a:lnTo>
                  <a:pt x="316318" y="47739"/>
                </a:lnTo>
                <a:lnTo>
                  <a:pt x="273519" y="50012"/>
                </a:lnTo>
                <a:lnTo>
                  <a:pt x="220357" y="74752"/>
                </a:lnTo>
                <a:lnTo>
                  <a:pt x="262712" y="72898"/>
                </a:lnTo>
                <a:lnTo>
                  <a:pt x="296341" y="78054"/>
                </a:lnTo>
                <a:lnTo>
                  <a:pt x="355333" y="95580"/>
                </a:lnTo>
                <a:lnTo>
                  <a:pt x="389661" y="101003"/>
                </a:lnTo>
                <a:lnTo>
                  <a:pt x="433184" y="99606"/>
                </a:lnTo>
                <a:lnTo>
                  <a:pt x="490372" y="87896"/>
                </a:lnTo>
                <a:lnTo>
                  <a:pt x="525157" y="79413"/>
                </a:lnTo>
                <a:lnTo>
                  <a:pt x="555256" y="74218"/>
                </a:lnTo>
                <a:lnTo>
                  <a:pt x="581418" y="71932"/>
                </a:lnTo>
                <a:lnTo>
                  <a:pt x="604418" y="72136"/>
                </a:lnTo>
                <a:lnTo>
                  <a:pt x="604418" y="48933"/>
                </a:lnTo>
                <a:close/>
              </a:path>
              <a:path w="628650" h="323214">
                <a:moveTo>
                  <a:pt x="604418" y="20142"/>
                </a:moveTo>
                <a:lnTo>
                  <a:pt x="552297" y="27876"/>
                </a:lnTo>
                <a:lnTo>
                  <a:pt x="514451" y="25196"/>
                </a:lnTo>
                <a:lnTo>
                  <a:pt x="484517" y="16624"/>
                </a:lnTo>
                <a:lnTo>
                  <a:pt x="456145" y="6718"/>
                </a:lnTo>
                <a:lnTo>
                  <a:pt x="422973" y="0"/>
                </a:lnTo>
                <a:lnTo>
                  <a:pt x="378663" y="1028"/>
                </a:lnTo>
                <a:lnTo>
                  <a:pt x="325399" y="25768"/>
                </a:lnTo>
                <a:lnTo>
                  <a:pt x="366496" y="22567"/>
                </a:lnTo>
                <a:lnTo>
                  <a:pt x="398881" y="27190"/>
                </a:lnTo>
                <a:lnTo>
                  <a:pt x="426999" y="35966"/>
                </a:lnTo>
                <a:lnTo>
                  <a:pt x="455256" y="45199"/>
                </a:lnTo>
                <a:lnTo>
                  <a:pt x="488073" y="51219"/>
                </a:lnTo>
                <a:lnTo>
                  <a:pt x="529882" y="50342"/>
                </a:lnTo>
                <a:lnTo>
                  <a:pt x="585089" y="38912"/>
                </a:lnTo>
                <a:lnTo>
                  <a:pt x="604418" y="33591"/>
                </a:lnTo>
                <a:lnTo>
                  <a:pt x="604418" y="20142"/>
                </a:lnTo>
                <a:close/>
              </a:path>
              <a:path w="628650" h="323214">
                <a:moveTo>
                  <a:pt x="604545" y="258508"/>
                </a:moveTo>
                <a:lnTo>
                  <a:pt x="586841" y="232613"/>
                </a:lnTo>
                <a:lnTo>
                  <a:pt x="584784" y="229603"/>
                </a:lnTo>
                <a:lnTo>
                  <a:pt x="591832" y="225920"/>
                </a:lnTo>
                <a:lnTo>
                  <a:pt x="597306" y="220535"/>
                </a:lnTo>
                <a:lnTo>
                  <a:pt x="599122" y="216890"/>
                </a:lnTo>
                <a:lnTo>
                  <a:pt x="600849" y="213423"/>
                </a:lnTo>
                <a:lnTo>
                  <a:pt x="602119" y="204520"/>
                </a:lnTo>
                <a:lnTo>
                  <a:pt x="602119" y="196659"/>
                </a:lnTo>
                <a:lnTo>
                  <a:pt x="600976" y="193662"/>
                </a:lnTo>
                <a:lnTo>
                  <a:pt x="599694" y="190296"/>
                </a:lnTo>
                <a:lnTo>
                  <a:pt x="589864" y="180479"/>
                </a:lnTo>
                <a:lnTo>
                  <a:pt x="584085" y="178396"/>
                </a:lnTo>
                <a:lnTo>
                  <a:pt x="584085" y="197586"/>
                </a:lnTo>
                <a:lnTo>
                  <a:pt x="584085" y="212267"/>
                </a:lnTo>
                <a:lnTo>
                  <a:pt x="579120" y="216890"/>
                </a:lnTo>
                <a:lnTo>
                  <a:pt x="552411" y="216890"/>
                </a:lnTo>
                <a:lnTo>
                  <a:pt x="552411" y="193662"/>
                </a:lnTo>
                <a:lnTo>
                  <a:pt x="578764" y="193662"/>
                </a:lnTo>
                <a:lnTo>
                  <a:pt x="584085" y="197586"/>
                </a:lnTo>
                <a:lnTo>
                  <a:pt x="584085" y="178396"/>
                </a:lnTo>
                <a:lnTo>
                  <a:pt x="581888" y="177596"/>
                </a:lnTo>
                <a:lnTo>
                  <a:pt x="534606" y="177596"/>
                </a:lnTo>
                <a:lnTo>
                  <a:pt x="534606" y="258508"/>
                </a:lnTo>
                <a:lnTo>
                  <a:pt x="552411" y="258508"/>
                </a:lnTo>
                <a:lnTo>
                  <a:pt x="552411" y="232613"/>
                </a:lnTo>
                <a:lnTo>
                  <a:pt x="566394" y="232613"/>
                </a:lnTo>
                <a:lnTo>
                  <a:pt x="583742" y="258508"/>
                </a:lnTo>
                <a:lnTo>
                  <a:pt x="604545" y="258508"/>
                </a:lnTo>
                <a:close/>
              </a:path>
              <a:path w="628650" h="323214">
                <a:moveTo>
                  <a:pt x="604723" y="316369"/>
                </a:moveTo>
                <a:lnTo>
                  <a:pt x="583857" y="316369"/>
                </a:lnTo>
                <a:lnTo>
                  <a:pt x="583857" y="306578"/>
                </a:lnTo>
                <a:lnTo>
                  <a:pt x="602119" y="306578"/>
                </a:lnTo>
                <a:lnTo>
                  <a:pt x="602119" y="300863"/>
                </a:lnTo>
                <a:lnTo>
                  <a:pt x="583857" y="300863"/>
                </a:lnTo>
                <a:lnTo>
                  <a:pt x="583857" y="291401"/>
                </a:lnTo>
                <a:lnTo>
                  <a:pt x="604456" y="291401"/>
                </a:lnTo>
                <a:lnTo>
                  <a:pt x="604456" y="285673"/>
                </a:lnTo>
                <a:lnTo>
                  <a:pt x="577456" y="285673"/>
                </a:lnTo>
                <a:lnTo>
                  <a:pt x="577456" y="322084"/>
                </a:lnTo>
                <a:lnTo>
                  <a:pt x="604723" y="322084"/>
                </a:lnTo>
                <a:lnTo>
                  <a:pt x="604723" y="316369"/>
                </a:lnTo>
                <a:close/>
              </a:path>
              <a:path w="628650" h="323214">
                <a:moveTo>
                  <a:pt x="616153" y="310680"/>
                </a:moveTo>
                <a:lnTo>
                  <a:pt x="607758" y="310680"/>
                </a:lnTo>
                <a:lnTo>
                  <a:pt x="607758" y="311797"/>
                </a:lnTo>
                <a:lnTo>
                  <a:pt x="611352" y="311797"/>
                </a:lnTo>
                <a:lnTo>
                  <a:pt x="611352" y="321373"/>
                </a:lnTo>
                <a:lnTo>
                  <a:pt x="612571" y="321373"/>
                </a:lnTo>
                <a:lnTo>
                  <a:pt x="612571" y="311797"/>
                </a:lnTo>
                <a:lnTo>
                  <a:pt x="616153" y="311797"/>
                </a:lnTo>
                <a:lnTo>
                  <a:pt x="616153" y="310680"/>
                </a:lnTo>
                <a:close/>
              </a:path>
              <a:path w="628650" h="323214">
                <a:moveTo>
                  <a:pt x="628637" y="310680"/>
                </a:moveTo>
                <a:lnTo>
                  <a:pt x="627418" y="310680"/>
                </a:lnTo>
                <a:lnTo>
                  <a:pt x="623531" y="316509"/>
                </a:lnTo>
                <a:lnTo>
                  <a:pt x="619633" y="310680"/>
                </a:lnTo>
                <a:lnTo>
                  <a:pt x="618413" y="310680"/>
                </a:lnTo>
                <a:lnTo>
                  <a:pt x="618413" y="321373"/>
                </a:lnTo>
                <a:lnTo>
                  <a:pt x="619582" y="321373"/>
                </a:lnTo>
                <a:lnTo>
                  <a:pt x="619582" y="312724"/>
                </a:lnTo>
                <a:lnTo>
                  <a:pt x="623481" y="318439"/>
                </a:lnTo>
                <a:lnTo>
                  <a:pt x="627430" y="312712"/>
                </a:lnTo>
                <a:lnTo>
                  <a:pt x="627430" y="321373"/>
                </a:lnTo>
                <a:lnTo>
                  <a:pt x="628637" y="321373"/>
                </a:lnTo>
                <a:lnTo>
                  <a:pt x="628637" y="310680"/>
                </a:lnTo>
                <a:close/>
              </a:path>
            </a:pathLst>
          </a:custGeom>
          <a:solidFill>
            <a:srgbClr val="FFFFFF"/>
          </a:solidFill>
        </p:spPr>
        <p:txBody>
          <a:bodyPr wrap="square" lIns="0" tIns="0" rIns="0" bIns="0" rtlCol="0"/>
          <a:lstStyle/>
          <a:p>
            <a:endParaRPr dirty="0"/>
          </a:p>
        </p:txBody>
      </p:sp>
      <p:sp>
        <p:nvSpPr>
          <p:cNvPr id="8" name="object 8"/>
          <p:cNvSpPr/>
          <p:nvPr/>
        </p:nvSpPr>
        <p:spPr>
          <a:xfrm>
            <a:off x="457200" y="1419733"/>
            <a:ext cx="2563495" cy="571500"/>
          </a:xfrm>
          <a:custGeom>
            <a:avLst/>
            <a:gdLst/>
            <a:ahLst/>
            <a:cxnLst/>
            <a:rect l="l" t="t" r="r" b="b"/>
            <a:pathLst>
              <a:path w="2563495" h="571500">
                <a:moveTo>
                  <a:pt x="2562885" y="0"/>
                </a:moveTo>
                <a:lnTo>
                  <a:pt x="0" y="0"/>
                </a:lnTo>
                <a:lnTo>
                  <a:pt x="0" y="571500"/>
                </a:lnTo>
                <a:lnTo>
                  <a:pt x="2562885" y="571500"/>
                </a:lnTo>
                <a:lnTo>
                  <a:pt x="2562885" y="0"/>
                </a:lnTo>
                <a:close/>
              </a:path>
            </a:pathLst>
          </a:custGeom>
          <a:solidFill>
            <a:srgbClr val="E9ECEE"/>
          </a:solidFill>
        </p:spPr>
        <p:txBody>
          <a:bodyPr wrap="square" lIns="0" tIns="0" rIns="0" bIns="0" rtlCol="0"/>
          <a:lstStyle/>
          <a:p>
            <a:endParaRPr dirty="0"/>
          </a:p>
        </p:txBody>
      </p:sp>
      <p:sp>
        <p:nvSpPr>
          <p:cNvPr id="9" name="object 9"/>
          <p:cNvSpPr txBox="1"/>
          <p:nvPr/>
        </p:nvSpPr>
        <p:spPr>
          <a:xfrm>
            <a:off x="535940" y="1598687"/>
            <a:ext cx="1348740"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414042"/>
                </a:solidFill>
                <a:latin typeface="Open Sans"/>
                <a:cs typeface="Open Sans"/>
              </a:rPr>
              <a:t>Retire </a:t>
            </a:r>
            <a:r>
              <a:rPr sz="1200" dirty="0">
                <a:solidFill>
                  <a:srgbClr val="414042"/>
                </a:solidFill>
                <a:latin typeface="Open Sans"/>
                <a:cs typeface="Open Sans"/>
              </a:rPr>
              <a:t>when I</a:t>
            </a:r>
            <a:r>
              <a:rPr sz="1200" spc="-85" dirty="0">
                <a:solidFill>
                  <a:srgbClr val="414042"/>
                </a:solidFill>
                <a:latin typeface="Open Sans"/>
                <a:cs typeface="Open Sans"/>
              </a:rPr>
              <a:t> </a:t>
            </a:r>
            <a:r>
              <a:rPr sz="1200" dirty="0">
                <a:solidFill>
                  <a:srgbClr val="414042"/>
                </a:solidFill>
                <a:latin typeface="Open Sans"/>
                <a:cs typeface="Open Sans"/>
              </a:rPr>
              <a:t>want</a:t>
            </a:r>
            <a:endParaRPr sz="1200" dirty="0">
              <a:latin typeface="Open Sans"/>
              <a:cs typeface="Open Sans"/>
            </a:endParaRPr>
          </a:p>
        </p:txBody>
      </p:sp>
      <p:sp>
        <p:nvSpPr>
          <p:cNvPr id="10" name="object 10"/>
          <p:cNvSpPr/>
          <p:nvPr/>
        </p:nvSpPr>
        <p:spPr>
          <a:xfrm>
            <a:off x="2660345" y="1419733"/>
            <a:ext cx="1645285" cy="383540"/>
          </a:xfrm>
          <a:custGeom>
            <a:avLst/>
            <a:gdLst/>
            <a:ahLst/>
            <a:cxnLst/>
            <a:rect l="l" t="t" r="r" b="b"/>
            <a:pathLst>
              <a:path w="1645285" h="383539">
                <a:moveTo>
                  <a:pt x="1645285" y="0"/>
                </a:moveTo>
                <a:lnTo>
                  <a:pt x="0" y="0"/>
                </a:lnTo>
                <a:lnTo>
                  <a:pt x="0" y="382917"/>
                </a:lnTo>
                <a:lnTo>
                  <a:pt x="1645285" y="382917"/>
                </a:lnTo>
                <a:lnTo>
                  <a:pt x="1645285" y="0"/>
                </a:lnTo>
                <a:close/>
              </a:path>
            </a:pathLst>
          </a:custGeom>
          <a:solidFill>
            <a:srgbClr val="569DB5"/>
          </a:solidFill>
        </p:spPr>
        <p:txBody>
          <a:bodyPr wrap="square" lIns="0" tIns="0" rIns="0" bIns="0" rtlCol="0"/>
          <a:lstStyle/>
          <a:p>
            <a:endParaRPr dirty="0"/>
          </a:p>
        </p:txBody>
      </p:sp>
      <p:sp>
        <p:nvSpPr>
          <p:cNvPr id="11" name="object 11"/>
          <p:cNvSpPr txBox="1"/>
          <p:nvPr/>
        </p:nvSpPr>
        <p:spPr>
          <a:xfrm>
            <a:off x="3715161" y="1441667"/>
            <a:ext cx="501650" cy="330200"/>
          </a:xfrm>
          <a:prstGeom prst="rect">
            <a:avLst/>
          </a:prstGeom>
        </p:spPr>
        <p:txBody>
          <a:bodyPr vert="horz" wrap="square" lIns="0" tIns="12700" rIns="0" bIns="0" rtlCol="0">
            <a:spAutoFit/>
          </a:bodyPr>
          <a:lstStyle/>
          <a:p>
            <a:pPr marL="25400">
              <a:lnSpc>
                <a:spcPct val="100000"/>
              </a:lnSpc>
              <a:spcBef>
                <a:spcPts val="100"/>
              </a:spcBef>
            </a:pPr>
            <a:r>
              <a:rPr sz="2000" b="1" dirty="0">
                <a:solidFill>
                  <a:srgbClr val="FFFFFF"/>
                </a:solidFill>
                <a:latin typeface="OpenSans-Extrabold"/>
                <a:cs typeface="OpenSans-Extrabold"/>
              </a:rPr>
              <a:t>57</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2" name="object 12"/>
          <p:cNvSpPr/>
          <p:nvPr/>
        </p:nvSpPr>
        <p:spPr>
          <a:xfrm>
            <a:off x="2660345" y="1800732"/>
            <a:ext cx="1387475" cy="190500"/>
          </a:xfrm>
          <a:custGeom>
            <a:avLst/>
            <a:gdLst/>
            <a:ahLst/>
            <a:cxnLst/>
            <a:rect l="l" t="t" r="r" b="b"/>
            <a:pathLst>
              <a:path w="1387475" h="190500">
                <a:moveTo>
                  <a:pt x="1386966" y="0"/>
                </a:moveTo>
                <a:lnTo>
                  <a:pt x="0" y="0"/>
                </a:lnTo>
                <a:lnTo>
                  <a:pt x="0" y="190500"/>
                </a:lnTo>
                <a:lnTo>
                  <a:pt x="1386966" y="190500"/>
                </a:lnTo>
                <a:lnTo>
                  <a:pt x="1386966" y="0"/>
                </a:lnTo>
                <a:close/>
              </a:path>
            </a:pathLst>
          </a:custGeom>
          <a:solidFill>
            <a:srgbClr val="C93137"/>
          </a:solidFill>
        </p:spPr>
        <p:txBody>
          <a:bodyPr wrap="square" lIns="0" tIns="0" rIns="0" bIns="0" rtlCol="0"/>
          <a:lstStyle/>
          <a:p>
            <a:endParaRPr dirty="0"/>
          </a:p>
        </p:txBody>
      </p:sp>
      <p:sp>
        <p:nvSpPr>
          <p:cNvPr id="13" name="object 13"/>
          <p:cNvSpPr txBox="1"/>
          <p:nvPr/>
        </p:nvSpPr>
        <p:spPr>
          <a:xfrm>
            <a:off x="2660345" y="1802650"/>
            <a:ext cx="1387475" cy="188595"/>
          </a:xfrm>
          <a:prstGeom prst="rect">
            <a:avLst/>
          </a:prstGeom>
        </p:spPr>
        <p:txBody>
          <a:bodyPr vert="horz" wrap="square" lIns="0" tIns="0" rIns="0" bIns="0" rtlCol="0">
            <a:spAutoFit/>
          </a:bodyPr>
          <a:lstStyle/>
          <a:p>
            <a:pPr marL="139700">
              <a:lnSpc>
                <a:spcPts val="1185"/>
              </a:lnSpc>
              <a:tabLst>
                <a:tab pos="1000125" algn="l"/>
              </a:tabLst>
            </a:pPr>
            <a:r>
              <a:rPr sz="850" b="1" dirty="0">
                <a:solidFill>
                  <a:srgbClr val="FFFFFF"/>
                </a:solidFill>
                <a:latin typeface="Open Sans"/>
                <a:cs typeface="Open Sans"/>
              </a:rPr>
              <a:t>White males	</a:t>
            </a:r>
            <a:r>
              <a:rPr sz="1500" b="1" baseline="-8333" dirty="0">
                <a:solidFill>
                  <a:srgbClr val="FFFFFF"/>
                </a:solidFill>
                <a:latin typeface="Open Sans"/>
                <a:cs typeface="Open Sans"/>
              </a:rPr>
              <a:t>48%</a:t>
            </a:r>
            <a:endParaRPr sz="1500" baseline="-8333" dirty="0">
              <a:latin typeface="Open Sans"/>
              <a:cs typeface="Open Sans"/>
            </a:endParaRPr>
          </a:p>
        </p:txBody>
      </p:sp>
      <p:sp>
        <p:nvSpPr>
          <p:cNvPr id="14" name="object 14"/>
          <p:cNvSpPr/>
          <p:nvPr/>
        </p:nvSpPr>
        <p:spPr>
          <a:xfrm>
            <a:off x="457200" y="2132533"/>
            <a:ext cx="2354580" cy="571500"/>
          </a:xfrm>
          <a:custGeom>
            <a:avLst/>
            <a:gdLst/>
            <a:ahLst/>
            <a:cxnLst/>
            <a:rect l="l" t="t" r="r" b="b"/>
            <a:pathLst>
              <a:path w="2354580" h="571500">
                <a:moveTo>
                  <a:pt x="2354160" y="0"/>
                </a:moveTo>
                <a:lnTo>
                  <a:pt x="0" y="0"/>
                </a:lnTo>
                <a:lnTo>
                  <a:pt x="0" y="571500"/>
                </a:lnTo>
                <a:lnTo>
                  <a:pt x="2354160" y="571500"/>
                </a:lnTo>
                <a:lnTo>
                  <a:pt x="2354160" y="0"/>
                </a:lnTo>
                <a:close/>
              </a:path>
            </a:pathLst>
          </a:custGeom>
          <a:solidFill>
            <a:srgbClr val="E9ECEE"/>
          </a:solidFill>
        </p:spPr>
        <p:txBody>
          <a:bodyPr wrap="square" lIns="0" tIns="0" rIns="0" bIns="0" rtlCol="0"/>
          <a:lstStyle/>
          <a:p>
            <a:endParaRPr dirty="0"/>
          </a:p>
        </p:txBody>
      </p:sp>
      <p:sp>
        <p:nvSpPr>
          <p:cNvPr id="15" name="object 15"/>
          <p:cNvSpPr txBox="1"/>
          <p:nvPr/>
        </p:nvSpPr>
        <p:spPr>
          <a:xfrm>
            <a:off x="535940" y="2216229"/>
            <a:ext cx="1113155" cy="398780"/>
          </a:xfrm>
          <a:prstGeom prst="rect">
            <a:avLst/>
          </a:prstGeom>
        </p:spPr>
        <p:txBody>
          <a:bodyPr vert="horz" wrap="square" lIns="0" tIns="5080" rIns="0" bIns="0" rtlCol="0">
            <a:spAutoFit/>
          </a:bodyPr>
          <a:lstStyle/>
          <a:p>
            <a:pPr marL="12700" marR="5080">
              <a:lnSpc>
                <a:spcPct val="104200"/>
              </a:lnSpc>
              <a:spcBef>
                <a:spcPts val="40"/>
              </a:spcBef>
            </a:pPr>
            <a:r>
              <a:rPr sz="1200" spc="-5" dirty="0">
                <a:solidFill>
                  <a:srgbClr val="414042"/>
                </a:solidFill>
                <a:latin typeface="Open Sans"/>
                <a:cs typeface="Open Sans"/>
              </a:rPr>
              <a:t>Find </a:t>
            </a:r>
            <a:r>
              <a:rPr sz="1200" dirty="0">
                <a:solidFill>
                  <a:srgbClr val="414042"/>
                </a:solidFill>
                <a:latin typeface="Open Sans"/>
                <a:cs typeface="Open Sans"/>
              </a:rPr>
              <a:t>unbiased  financial</a:t>
            </a:r>
            <a:r>
              <a:rPr sz="1200" spc="-90" dirty="0">
                <a:solidFill>
                  <a:srgbClr val="414042"/>
                </a:solidFill>
                <a:latin typeface="Open Sans"/>
                <a:cs typeface="Open Sans"/>
              </a:rPr>
              <a:t> </a:t>
            </a:r>
            <a:r>
              <a:rPr sz="1200" spc="-5" dirty="0">
                <a:solidFill>
                  <a:srgbClr val="414042"/>
                </a:solidFill>
                <a:latin typeface="Open Sans"/>
                <a:cs typeface="Open Sans"/>
              </a:rPr>
              <a:t>advice</a:t>
            </a:r>
            <a:endParaRPr sz="1200" dirty="0">
              <a:latin typeface="Open Sans"/>
              <a:cs typeface="Open Sans"/>
            </a:endParaRPr>
          </a:p>
        </p:txBody>
      </p:sp>
      <p:sp>
        <p:nvSpPr>
          <p:cNvPr id="16" name="object 16"/>
          <p:cNvSpPr/>
          <p:nvPr/>
        </p:nvSpPr>
        <p:spPr>
          <a:xfrm>
            <a:off x="2660345" y="2132520"/>
            <a:ext cx="1367790" cy="383540"/>
          </a:xfrm>
          <a:custGeom>
            <a:avLst/>
            <a:gdLst/>
            <a:ahLst/>
            <a:cxnLst/>
            <a:rect l="l" t="t" r="r" b="b"/>
            <a:pathLst>
              <a:path w="1367789" h="383539">
                <a:moveTo>
                  <a:pt x="1367548" y="0"/>
                </a:moveTo>
                <a:lnTo>
                  <a:pt x="0" y="0"/>
                </a:lnTo>
                <a:lnTo>
                  <a:pt x="0" y="382955"/>
                </a:lnTo>
                <a:lnTo>
                  <a:pt x="1367548" y="382955"/>
                </a:lnTo>
                <a:lnTo>
                  <a:pt x="1367548" y="0"/>
                </a:lnTo>
                <a:close/>
              </a:path>
            </a:pathLst>
          </a:custGeom>
          <a:solidFill>
            <a:srgbClr val="569DB5"/>
          </a:solidFill>
        </p:spPr>
        <p:txBody>
          <a:bodyPr wrap="square" lIns="0" tIns="0" rIns="0" bIns="0" rtlCol="0"/>
          <a:lstStyle/>
          <a:p>
            <a:endParaRPr dirty="0"/>
          </a:p>
        </p:txBody>
      </p:sp>
      <p:sp>
        <p:nvSpPr>
          <p:cNvPr id="17" name="object 17"/>
          <p:cNvSpPr txBox="1"/>
          <p:nvPr/>
        </p:nvSpPr>
        <p:spPr>
          <a:xfrm>
            <a:off x="2660345" y="2132520"/>
            <a:ext cx="1367790" cy="383540"/>
          </a:xfrm>
          <a:prstGeom prst="rect">
            <a:avLst/>
          </a:prstGeom>
        </p:spPr>
        <p:txBody>
          <a:bodyPr vert="horz" wrap="square" lIns="0" tIns="34290" rIns="0" bIns="0" rtlCol="0">
            <a:spAutoFit/>
          </a:bodyPr>
          <a:lstStyle/>
          <a:p>
            <a:pPr marL="802005">
              <a:lnSpc>
                <a:spcPct val="100000"/>
              </a:lnSpc>
              <a:spcBef>
                <a:spcPts val="270"/>
              </a:spcBef>
            </a:pPr>
            <a:r>
              <a:rPr sz="2000" b="1" dirty="0">
                <a:solidFill>
                  <a:srgbClr val="FFFFFF"/>
                </a:solidFill>
                <a:latin typeface="OpenSans-Extrabold"/>
                <a:cs typeface="OpenSans-Extrabold"/>
              </a:rPr>
              <a:t>49</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8" name="object 18"/>
          <p:cNvSpPr/>
          <p:nvPr/>
        </p:nvSpPr>
        <p:spPr>
          <a:xfrm>
            <a:off x="2660345" y="2513533"/>
            <a:ext cx="1214120" cy="190500"/>
          </a:xfrm>
          <a:custGeom>
            <a:avLst/>
            <a:gdLst/>
            <a:ahLst/>
            <a:cxnLst/>
            <a:rect l="l" t="t" r="r" b="b"/>
            <a:pathLst>
              <a:path w="1214120" h="190500">
                <a:moveTo>
                  <a:pt x="1213586" y="0"/>
                </a:moveTo>
                <a:lnTo>
                  <a:pt x="0" y="0"/>
                </a:lnTo>
                <a:lnTo>
                  <a:pt x="0" y="190500"/>
                </a:lnTo>
                <a:lnTo>
                  <a:pt x="1213586" y="190500"/>
                </a:lnTo>
                <a:lnTo>
                  <a:pt x="1213586" y="0"/>
                </a:lnTo>
                <a:close/>
              </a:path>
            </a:pathLst>
          </a:custGeom>
          <a:solidFill>
            <a:srgbClr val="C93137"/>
          </a:solidFill>
        </p:spPr>
        <p:txBody>
          <a:bodyPr wrap="square" lIns="0" tIns="0" rIns="0" bIns="0" rtlCol="0"/>
          <a:lstStyle/>
          <a:p>
            <a:endParaRPr dirty="0"/>
          </a:p>
        </p:txBody>
      </p:sp>
      <p:sp>
        <p:nvSpPr>
          <p:cNvPr id="19" name="object 19"/>
          <p:cNvSpPr txBox="1"/>
          <p:nvPr/>
        </p:nvSpPr>
        <p:spPr>
          <a:xfrm>
            <a:off x="2660345" y="2515476"/>
            <a:ext cx="1214120" cy="188595"/>
          </a:xfrm>
          <a:prstGeom prst="rect">
            <a:avLst/>
          </a:prstGeom>
        </p:spPr>
        <p:txBody>
          <a:bodyPr vert="horz" wrap="square" lIns="0" tIns="14604" rIns="0" bIns="0" rtlCol="0">
            <a:spAutoFit/>
          </a:bodyPr>
          <a:lstStyle/>
          <a:p>
            <a:pPr marR="118745" algn="r">
              <a:lnSpc>
                <a:spcPct val="100000"/>
              </a:lnSpc>
              <a:spcBef>
                <a:spcPts val="114"/>
              </a:spcBef>
            </a:pPr>
            <a:r>
              <a:rPr sz="1000" b="1" dirty="0">
                <a:solidFill>
                  <a:srgbClr val="FFFFFF"/>
                </a:solidFill>
                <a:latin typeface="Open Sans"/>
                <a:cs typeface="Open Sans"/>
              </a:rPr>
              <a:t>42%</a:t>
            </a:r>
            <a:endParaRPr sz="1000" dirty="0">
              <a:latin typeface="Open Sans"/>
              <a:cs typeface="Open Sans"/>
            </a:endParaRPr>
          </a:p>
        </p:txBody>
      </p:sp>
      <p:sp>
        <p:nvSpPr>
          <p:cNvPr id="20" name="object 20"/>
          <p:cNvSpPr/>
          <p:nvPr/>
        </p:nvSpPr>
        <p:spPr>
          <a:xfrm>
            <a:off x="457200" y="2845320"/>
            <a:ext cx="2354580" cy="571500"/>
          </a:xfrm>
          <a:custGeom>
            <a:avLst/>
            <a:gdLst/>
            <a:ahLst/>
            <a:cxnLst/>
            <a:rect l="l" t="t" r="r" b="b"/>
            <a:pathLst>
              <a:path w="2354580" h="571500">
                <a:moveTo>
                  <a:pt x="2354160" y="0"/>
                </a:moveTo>
                <a:lnTo>
                  <a:pt x="0" y="0"/>
                </a:lnTo>
                <a:lnTo>
                  <a:pt x="0" y="571500"/>
                </a:lnTo>
                <a:lnTo>
                  <a:pt x="2354160" y="571500"/>
                </a:lnTo>
                <a:lnTo>
                  <a:pt x="2354160" y="0"/>
                </a:lnTo>
                <a:close/>
              </a:path>
            </a:pathLst>
          </a:custGeom>
          <a:solidFill>
            <a:srgbClr val="E9ECEE"/>
          </a:solidFill>
        </p:spPr>
        <p:txBody>
          <a:bodyPr wrap="square" lIns="0" tIns="0" rIns="0" bIns="0" rtlCol="0"/>
          <a:lstStyle/>
          <a:p>
            <a:endParaRPr dirty="0"/>
          </a:p>
        </p:txBody>
      </p:sp>
      <p:sp>
        <p:nvSpPr>
          <p:cNvPr id="21" name="object 21"/>
          <p:cNvSpPr txBox="1"/>
          <p:nvPr/>
        </p:nvSpPr>
        <p:spPr>
          <a:xfrm>
            <a:off x="535940" y="3024273"/>
            <a:ext cx="140335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414042"/>
                </a:solidFill>
                <a:latin typeface="Open Sans"/>
                <a:cs typeface="Open Sans"/>
              </a:rPr>
              <a:t>Save for</a:t>
            </a:r>
            <a:r>
              <a:rPr sz="1200" spc="-85" dirty="0">
                <a:solidFill>
                  <a:srgbClr val="414042"/>
                </a:solidFill>
                <a:latin typeface="Open Sans"/>
                <a:cs typeface="Open Sans"/>
              </a:rPr>
              <a:t> </a:t>
            </a:r>
            <a:r>
              <a:rPr sz="1200" spc="-5" dirty="0">
                <a:solidFill>
                  <a:srgbClr val="414042"/>
                </a:solidFill>
                <a:latin typeface="Open Sans"/>
                <a:cs typeface="Open Sans"/>
              </a:rPr>
              <a:t>retirement</a:t>
            </a:r>
            <a:endParaRPr sz="1200" dirty="0">
              <a:latin typeface="Open Sans"/>
              <a:cs typeface="Open Sans"/>
            </a:endParaRPr>
          </a:p>
        </p:txBody>
      </p:sp>
      <p:sp>
        <p:nvSpPr>
          <p:cNvPr id="22" name="object 22"/>
          <p:cNvSpPr/>
          <p:nvPr/>
        </p:nvSpPr>
        <p:spPr>
          <a:xfrm>
            <a:off x="2660345" y="2845320"/>
            <a:ext cx="1263650" cy="383540"/>
          </a:xfrm>
          <a:custGeom>
            <a:avLst/>
            <a:gdLst/>
            <a:ahLst/>
            <a:cxnLst/>
            <a:rect l="l" t="t" r="r" b="b"/>
            <a:pathLst>
              <a:path w="1263650" h="383539">
                <a:moveTo>
                  <a:pt x="1263396" y="0"/>
                </a:moveTo>
                <a:lnTo>
                  <a:pt x="0" y="0"/>
                </a:lnTo>
                <a:lnTo>
                  <a:pt x="0" y="382955"/>
                </a:lnTo>
                <a:lnTo>
                  <a:pt x="1263396" y="382955"/>
                </a:lnTo>
                <a:lnTo>
                  <a:pt x="1263396" y="0"/>
                </a:lnTo>
                <a:close/>
              </a:path>
            </a:pathLst>
          </a:custGeom>
          <a:solidFill>
            <a:srgbClr val="569DB5"/>
          </a:solidFill>
        </p:spPr>
        <p:txBody>
          <a:bodyPr wrap="square" lIns="0" tIns="0" rIns="0" bIns="0" rtlCol="0"/>
          <a:lstStyle/>
          <a:p>
            <a:endParaRPr dirty="0"/>
          </a:p>
        </p:txBody>
      </p:sp>
      <p:sp>
        <p:nvSpPr>
          <p:cNvPr id="23" name="object 23"/>
          <p:cNvSpPr txBox="1"/>
          <p:nvPr/>
        </p:nvSpPr>
        <p:spPr>
          <a:xfrm>
            <a:off x="2660345" y="2845320"/>
            <a:ext cx="1263650" cy="383540"/>
          </a:xfrm>
          <a:prstGeom prst="rect">
            <a:avLst/>
          </a:prstGeom>
        </p:spPr>
        <p:txBody>
          <a:bodyPr vert="horz" wrap="square" lIns="0" tIns="34290" rIns="0" bIns="0" rtlCol="0">
            <a:spAutoFit/>
          </a:bodyPr>
          <a:lstStyle/>
          <a:p>
            <a:pPr marL="697865">
              <a:lnSpc>
                <a:spcPct val="100000"/>
              </a:lnSpc>
              <a:spcBef>
                <a:spcPts val="270"/>
              </a:spcBef>
            </a:pPr>
            <a:r>
              <a:rPr sz="2000" b="1" dirty="0">
                <a:solidFill>
                  <a:srgbClr val="FFFFFF"/>
                </a:solidFill>
                <a:latin typeface="OpenSans-Extrabold"/>
                <a:cs typeface="OpenSans-Extrabold"/>
              </a:rPr>
              <a:t>46</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24" name="object 24"/>
          <p:cNvSpPr/>
          <p:nvPr/>
        </p:nvSpPr>
        <p:spPr>
          <a:xfrm>
            <a:off x="2660345" y="3228276"/>
            <a:ext cx="1069340" cy="190500"/>
          </a:xfrm>
          <a:custGeom>
            <a:avLst/>
            <a:gdLst/>
            <a:ahLst/>
            <a:cxnLst/>
            <a:rect l="l" t="t" r="r" b="b"/>
            <a:pathLst>
              <a:path w="1069339" h="190500">
                <a:moveTo>
                  <a:pt x="1069111" y="0"/>
                </a:moveTo>
                <a:lnTo>
                  <a:pt x="0" y="0"/>
                </a:lnTo>
                <a:lnTo>
                  <a:pt x="0" y="190500"/>
                </a:lnTo>
                <a:lnTo>
                  <a:pt x="1069111" y="190500"/>
                </a:lnTo>
                <a:lnTo>
                  <a:pt x="1069111" y="0"/>
                </a:lnTo>
                <a:close/>
              </a:path>
            </a:pathLst>
          </a:custGeom>
          <a:solidFill>
            <a:srgbClr val="C93137"/>
          </a:solidFill>
        </p:spPr>
        <p:txBody>
          <a:bodyPr wrap="square" lIns="0" tIns="0" rIns="0" bIns="0" rtlCol="0"/>
          <a:lstStyle/>
          <a:p>
            <a:endParaRPr dirty="0"/>
          </a:p>
        </p:txBody>
      </p:sp>
      <p:sp>
        <p:nvSpPr>
          <p:cNvPr id="25" name="object 25"/>
          <p:cNvSpPr txBox="1"/>
          <p:nvPr/>
        </p:nvSpPr>
        <p:spPr>
          <a:xfrm>
            <a:off x="2660345" y="3228276"/>
            <a:ext cx="1069340" cy="190500"/>
          </a:xfrm>
          <a:prstGeom prst="rect">
            <a:avLst/>
          </a:prstGeom>
        </p:spPr>
        <p:txBody>
          <a:bodyPr vert="horz" wrap="square" lIns="0" tIns="16510" rIns="0" bIns="0" rtlCol="0">
            <a:spAutoFit/>
          </a:bodyPr>
          <a:lstStyle/>
          <a:p>
            <a:pPr marL="682625">
              <a:lnSpc>
                <a:spcPct val="100000"/>
              </a:lnSpc>
              <a:spcBef>
                <a:spcPts val="130"/>
              </a:spcBef>
            </a:pPr>
            <a:r>
              <a:rPr sz="1000" b="1" dirty="0">
                <a:solidFill>
                  <a:srgbClr val="FFFFFF"/>
                </a:solidFill>
                <a:latin typeface="Open Sans"/>
                <a:cs typeface="Open Sans"/>
              </a:rPr>
              <a:t>37%</a:t>
            </a:r>
            <a:endParaRPr sz="1000" dirty="0">
              <a:latin typeface="Open Sans"/>
              <a:cs typeface="Open Sans"/>
            </a:endParaRPr>
          </a:p>
        </p:txBody>
      </p:sp>
      <p:sp>
        <p:nvSpPr>
          <p:cNvPr id="26" name="object 26"/>
          <p:cNvSpPr/>
          <p:nvPr/>
        </p:nvSpPr>
        <p:spPr>
          <a:xfrm>
            <a:off x="5249405" y="2233676"/>
            <a:ext cx="2855595" cy="571500"/>
          </a:xfrm>
          <a:custGeom>
            <a:avLst/>
            <a:gdLst/>
            <a:ahLst/>
            <a:cxnLst/>
            <a:rect l="l" t="t" r="r" b="b"/>
            <a:pathLst>
              <a:path w="2855595" h="571500">
                <a:moveTo>
                  <a:pt x="2855391" y="0"/>
                </a:moveTo>
                <a:lnTo>
                  <a:pt x="0" y="0"/>
                </a:lnTo>
                <a:lnTo>
                  <a:pt x="0" y="571500"/>
                </a:lnTo>
                <a:lnTo>
                  <a:pt x="2855391" y="571500"/>
                </a:lnTo>
                <a:lnTo>
                  <a:pt x="2855391" y="0"/>
                </a:lnTo>
                <a:close/>
              </a:path>
            </a:pathLst>
          </a:custGeom>
          <a:solidFill>
            <a:srgbClr val="E9ECEE"/>
          </a:solidFill>
        </p:spPr>
        <p:txBody>
          <a:bodyPr wrap="square" lIns="0" tIns="0" rIns="0" bIns="0" rtlCol="0"/>
          <a:lstStyle/>
          <a:p>
            <a:endParaRPr dirty="0"/>
          </a:p>
        </p:txBody>
      </p:sp>
      <p:sp>
        <p:nvSpPr>
          <p:cNvPr id="27" name="object 27"/>
          <p:cNvSpPr txBox="1"/>
          <p:nvPr/>
        </p:nvSpPr>
        <p:spPr>
          <a:xfrm>
            <a:off x="5328150" y="2412629"/>
            <a:ext cx="154813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414042"/>
                </a:solidFill>
                <a:latin typeface="Open Sans"/>
                <a:cs typeface="Open Sans"/>
              </a:rPr>
              <a:t>Save for</a:t>
            </a:r>
            <a:r>
              <a:rPr sz="1200" spc="-90" dirty="0">
                <a:solidFill>
                  <a:srgbClr val="414042"/>
                </a:solidFill>
                <a:latin typeface="Open Sans"/>
                <a:cs typeface="Open Sans"/>
              </a:rPr>
              <a:t> </a:t>
            </a:r>
            <a:r>
              <a:rPr sz="1200" dirty="0">
                <a:solidFill>
                  <a:srgbClr val="414042"/>
                </a:solidFill>
                <a:latin typeface="Open Sans"/>
                <a:cs typeface="Open Sans"/>
              </a:rPr>
              <a:t>emergencies</a:t>
            </a:r>
            <a:endParaRPr sz="1200" dirty="0">
              <a:latin typeface="Open Sans"/>
              <a:cs typeface="Open Sans"/>
            </a:endParaRPr>
          </a:p>
        </p:txBody>
      </p:sp>
      <p:sp>
        <p:nvSpPr>
          <p:cNvPr id="28" name="object 28"/>
          <p:cNvSpPr/>
          <p:nvPr/>
        </p:nvSpPr>
        <p:spPr>
          <a:xfrm>
            <a:off x="7452144" y="2233676"/>
            <a:ext cx="1659889" cy="383540"/>
          </a:xfrm>
          <a:custGeom>
            <a:avLst/>
            <a:gdLst/>
            <a:ahLst/>
            <a:cxnLst/>
            <a:rect l="l" t="t" r="r" b="b"/>
            <a:pathLst>
              <a:path w="1659890" h="383539">
                <a:moveTo>
                  <a:pt x="1659572" y="0"/>
                </a:moveTo>
                <a:lnTo>
                  <a:pt x="0" y="0"/>
                </a:lnTo>
                <a:lnTo>
                  <a:pt x="0" y="382955"/>
                </a:lnTo>
                <a:lnTo>
                  <a:pt x="1659572" y="382955"/>
                </a:lnTo>
                <a:lnTo>
                  <a:pt x="1659572" y="0"/>
                </a:lnTo>
                <a:close/>
              </a:path>
            </a:pathLst>
          </a:custGeom>
          <a:solidFill>
            <a:srgbClr val="569DB5"/>
          </a:solidFill>
        </p:spPr>
        <p:txBody>
          <a:bodyPr wrap="square" lIns="0" tIns="0" rIns="0" bIns="0" rtlCol="0"/>
          <a:lstStyle/>
          <a:p>
            <a:endParaRPr dirty="0"/>
          </a:p>
        </p:txBody>
      </p:sp>
      <p:sp>
        <p:nvSpPr>
          <p:cNvPr id="29" name="object 29"/>
          <p:cNvSpPr txBox="1"/>
          <p:nvPr/>
        </p:nvSpPr>
        <p:spPr>
          <a:xfrm>
            <a:off x="7452144" y="2233676"/>
            <a:ext cx="1659889" cy="383540"/>
          </a:xfrm>
          <a:prstGeom prst="rect">
            <a:avLst/>
          </a:prstGeom>
        </p:spPr>
        <p:txBody>
          <a:bodyPr vert="horz" wrap="square" lIns="0" tIns="34290" rIns="0" bIns="0" rtlCol="0">
            <a:spAutoFit/>
          </a:bodyPr>
          <a:lstStyle/>
          <a:p>
            <a:pPr marL="1094105">
              <a:lnSpc>
                <a:spcPct val="100000"/>
              </a:lnSpc>
              <a:spcBef>
                <a:spcPts val="270"/>
              </a:spcBef>
            </a:pPr>
            <a:r>
              <a:rPr sz="2000" b="1" dirty="0">
                <a:solidFill>
                  <a:srgbClr val="FFFFFF"/>
                </a:solidFill>
                <a:latin typeface="OpenSans-Extrabold"/>
                <a:cs typeface="OpenSans-Extrabold"/>
              </a:rPr>
              <a:t>42</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30" name="object 30"/>
          <p:cNvSpPr/>
          <p:nvPr/>
        </p:nvSpPr>
        <p:spPr>
          <a:xfrm>
            <a:off x="7452144" y="2614676"/>
            <a:ext cx="925194" cy="190500"/>
          </a:xfrm>
          <a:custGeom>
            <a:avLst/>
            <a:gdLst/>
            <a:ahLst/>
            <a:cxnLst/>
            <a:rect l="l" t="t" r="r" b="b"/>
            <a:pathLst>
              <a:path w="925195" h="190500">
                <a:moveTo>
                  <a:pt x="924636" y="0"/>
                </a:moveTo>
                <a:lnTo>
                  <a:pt x="0" y="0"/>
                </a:lnTo>
                <a:lnTo>
                  <a:pt x="0" y="190500"/>
                </a:lnTo>
                <a:lnTo>
                  <a:pt x="924636" y="190500"/>
                </a:lnTo>
                <a:lnTo>
                  <a:pt x="924636" y="0"/>
                </a:lnTo>
                <a:close/>
              </a:path>
            </a:pathLst>
          </a:custGeom>
          <a:solidFill>
            <a:srgbClr val="C93137"/>
          </a:solidFill>
        </p:spPr>
        <p:txBody>
          <a:bodyPr wrap="square" lIns="0" tIns="0" rIns="0" bIns="0" rtlCol="0"/>
          <a:lstStyle/>
          <a:p>
            <a:endParaRPr dirty="0"/>
          </a:p>
        </p:txBody>
      </p:sp>
      <p:sp>
        <p:nvSpPr>
          <p:cNvPr id="31" name="object 31"/>
          <p:cNvSpPr txBox="1"/>
          <p:nvPr/>
        </p:nvSpPr>
        <p:spPr>
          <a:xfrm>
            <a:off x="7452144" y="2616631"/>
            <a:ext cx="925194" cy="188595"/>
          </a:xfrm>
          <a:prstGeom prst="rect">
            <a:avLst/>
          </a:prstGeom>
        </p:spPr>
        <p:txBody>
          <a:bodyPr vert="horz" wrap="square" lIns="0" tIns="14604" rIns="0" bIns="0" rtlCol="0">
            <a:spAutoFit/>
          </a:bodyPr>
          <a:lstStyle/>
          <a:p>
            <a:pPr marL="537845">
              <a:lnSpc>
                <a:spcPct val="100000"/>
              </a:lnSpc>
              <a:spcBef>
                <a:spcPts val="114"/>
              </a:spcBef>
            </a:pPr>
            <a:r>
              <a:rPr sz="1000" b="1" dirty="0">
                <a:solidFill>
                  <a:srgbClr val="FFFFFF"/>
                </a:solidFill>
                <a:latin typeface="Open Sans"/>
                <a:cs typeface="Open Sans"/>
              </a:rPr>
              <a:t>32%</a:t>
            </a:r>
            <a:endParaRPr sz="1000" dirty="0">
              <a:latin typeface="Open Sans"/>
              <a:cs typeface="Open Sans"/>
            </a:endParaRPr>
          </a:p>
        </p:txBody>
      </p:sp>
      <p:sp>
        <p:nvSpPr>
          <p:cNvPr id="32" name="object 32"/>
          <p:cNvSpPr/>
          <p:nvPr/>
        </p:nvSpPr>
        <p:spPr>
          <a:xfrm>
            <a:off x="457200" y="3558120"/>
            <a:ext cx="2855595" cy="571500"/>
          </a:xfrm>
          <a:custGeom>
            <a:avLst/>
            <a:gdLst/>
            <a:ahLst/>
            <a:cxnLst/>
            <a:rect l="l" t="t" r="r" b="b"/>
            <a:pathLst>
              <a:path w="2855595" h="571500">
                <a:moveTo>
                  <a:pt x="2855391" y="0"/>
                </a:moveTo>
                <a:lnTo>
                  <a:pt x="0" y="0"/>
                </a:lnTo>
                <a:lnTo>
                  <a:pt x="0" y="571499"/>
                </a:lnTo>
                <a:lnTo>
                  <a:pt x="2855391" y="571499"/>
                </a:lnTo>
                <a:lnTo>
                  <a:pt x="2855391" y="0"/>
                </a:lnTo>
                <a:close/>
              </a:path>
            </a:pathLst>
          </a:custGeom>
          <a:solidFill>
            <a:srgbClr val="E9ECEE"/>
          </a:solidFill>
        </p:spPr>
        <p:txBody>
          <a:bodyPr wrap="square" lIns="0" tIns="0" rIns="0" bIns="0" rtlCol="0"/>
          <a:lstStyle/>
          <a:p>
            <a:endParaRPr dirty="0"/>
          </a:p>
        </p:txBody>
      </p:sp>
      <p:sp>
        <p:nvSpPr>
          <p:cNvPr id="33" name="object 33"/>
          <p:cNvSpPr txBox="1"/>
          <p:nvPr/>
        </p:nvSpPr>
        <p:spPr>
          <a:xfrm>
            <a:off x="535940" y="3737067"/>
            <a:ext cx="1604645"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414042"/>
                </a:solidFill>
                <a:latin typeface="Open Sans"/>
                <a:cs typeface="Open Sans"/>
              </a:rPr>
              <a:t>Save for </a:t>
            </a:r>
            <a:r>
              <a:rPr sz="1200" spc="-5" dirty="0">
                <a:solidFill>
                  <a:srgbClr val="414042"/>
                </a:solidFill>
                <a:latin typeface="Open Sans"/>
                <a:cs typeface="Open Sans"/>
              </a:rPr>
              <a:t>the </a:t>
            </a:r>
            <a:r>
              <a:rPr sz="1200" dirty="0">
                <a:solidFill>
                  <a:srgbClr val="414042"/>
                </a:solidFill>
                <a:latin typeface="Open Sans"/>
                <a:cs typeface="Open Sans"/>
              </a:rPr>
              <a:t>long</a:t>
            </a:r>
            <a:r>
              <a:rPr sz="1200" spc="-85" dirty="0">
                <a:solidFill>
                  <a:srgbClr val="414042"/>
                </a:solidFill>
                <a:latin typeface="Open Sans"/>
                <a:cs typeface="Open Sans"/>
              </a:rPr>
              <a:t> </a:t>
            </a:r>
            <a:r>
              <a:rPr sz="1200" dirty="0">
                <a:solidFill>
                  <a:srgbClr val="414042"/>
                </a:solidFill>
                <a:latin typeface="Open Sans"/>
                <a:cs typeface="Open Sans"/>
              </a:rPr>
              <a:t>term</a:t>
            </a:r>
            <a:endParaRPr sz="1200" dirty="0">
              <a:latin typeface="Open Sans"/>
              <a:cs typeface="Open Sans"/>
            </a:endParaRPr>
          </a:p>
        </p:txBody>
      </p:sp>
      <p:sp>
        <p:nvSpPr>
          <p:cNvPr id="34" name="object 34"/>
          <p:cNvSpPr/>
          <p:nvPr/>
        </p:nvSpPr>
        <p:spPr>
          <a:xfrm>
            <a:off x="2660345" y="3558108"/>
            <a:ext cx="1263650" cy="383540"/>
          </a:xfrm>
          <a:custGeom>
            <a:avLst/>
            <a:gdLst/>
            <a:ahLst/>
            <a:cxnLst/>
            <a:rect l="l" t="t" r="r" b="b"/>
            <a:pathLst>
              <a:path w="1263650" h="383539">
                <a:moveTo>
                  <a:pt x="1263396" y="0"/>
                </a:moveTo>
                <a:lnTo>
                  <a:pt x="0" y="0"/>
                </a:lnTo>
                <a:lnTo>
                  <a:pt x="0" y="382955"/>
                </a:lnTo>
                <a:lnTo>
                  <a:pt x="1263396" y="382955"/>
                </a:lnTo>
                <a:lnTo>
                  <a:pt x="1263396" y="0"/>
                </a:lnTo>
                <a:close/>
              </a:path>
            </a:pathLst>
          </a:custGeom>
          <a:solidFill>
            <a:srgbClr val="569DB5"/>
          </a:solidFill>
        </p:spPr>
        <p:txBody>
          <a:bodyPr wrap="square" lIns="0" tIns="0" rIns="0" bIns="0" rtlCol="0"/>
          <a:lstStyle/>
          <a:p>
            <a:endParaRPr dirty="0"/>
          </a:p>
        </p:txBody>
      </p:sp>
      <p:sp>
        <p:nvSpPr>
          <p:cNvPr id="35" name="object 35"/>
          <p:cNvSpPr txBox="1"/>
          <p:nvPr/>
        </p:nvSpPr>
        <p:spPr>
          <a:xfrm>
            <a:off x="2660345" y="3558108"/>
            <a:ext cx="1263650" cy="383540"/>
          </a:xfrm>
          <a:prstGeom prst="rect">
            <a:avLst/>
          </a:prstGeom>
        </p:spPr>
        <p:txBody>
          <a:bodyPr vert="horz" wrap="square" lIns="0" tIns="34290" rIns="0" bIns="0" rtlCol="0">
            <a:spAutoFit/>
          </a:bodyPr>
          <a:lstStyle/>
          <a:p>
            <a:pPr marL="697865">
              <a:lnSpc>
                <a:spcPct val="100000"/>
              </a:lnSpc>
              <a:spcBef>
                <a:spcPts val="270"/>
              </a:spcBef>
            </a:pPr>
            <a:r>
              <a:rPr sz="2000" b="1" dirty="0">
                <a:solidFill>
                  <a:srgbClr val="FFFFFF"/>
                </a:solidFill>
                <a:latin typeface="OpenSans-Extrabold"/>
                <a:cs typeface="OpenSans-Extrabold"/>
              </a:rPr>
              <a:t>46</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36" name="object 36"/>
          <p:cNvSpPr/>
          <p:nvPr/>
        </p:nvSpPr>
        <p:spPr>
          <a:xfrm>
            <a:off x="2660345" y="3941064"/>
            <a:ext cx="1040765" cy="190500"/>
          </a:xfrm>
          <a:custGeom>
            <a:avLst/>
            <a:gdLst/>
            <a:ahLst/>
            <a:cxnLst/>
            <a:rect l="l" t="t" r="r" b="b"/>
            <a:pathLst>
              <a:path w="1040764" h="190500">
                <a:moveTo>
                  <a:pt x="1040218" y="0"/>
                </a:moveTo>
                <a:lnTo>
                  <a:pt x="0" y="0"/>
                </a:lnTo>
                <a:lnTo>
                  <a:pt x="0" y="190500"/>
                </a:lnTo>
                <a:lnTo>
                  <a:pt x="1040218" y="190500"/>
                </a:lnTo>
                <a:lnTo>
                  <a:pt x="1040218" y="0"/>
                </a:lnTo>
                <a:close/>
              </a:path>
            </a:pathLst>
          </a:custGeom>
          <a:solidFill>
            <a:srgbClr val="C93137"/>
          </a:solidFill>
        </p:spPr>
        <p:txBody>
          <a:bodyPr wrap="square" lIns="0" tIns="0" rIns="0" bIns="0" rtlCol="0"/>
          <a:lstStyle/>
          <a:p>
            <a:endParaRPr dirty="0"/>
          </a:p>
        </p:txBody>
      </p:sp>
      <p:sp>
        <p:nvSpPr>
          <p:cNvPr id="37" name="object 37"/>
          <p:cNvSpPr txBox="1"/>
          <p:nvPr/>
        </p:nvSpPr>
        <p:spPr>
          <a:xfrm>
            <a:off x="2660345" y="3941064"/>
            <a:ext cx="1040765" cy="190500"/>
          </a:xfrm>
          <a:prstGeom prst="rect">
            <a:avLst/>
          </a:prstGeom>
        </p:spPr>
        <p:txBody>
          <a:bodyPr vert="horz" wrap="square" lIns="0" tIns="16510" rIns="0" bIns="0" rtlCol="0">
            <a:spAutoFit/>
          </a:bodyPr>
          <a:lstStyle/>
          <a:p>
            <a:pPr marL="653415">
              <a:lnSpc>
                <a:spcPct val="100000"/>
              </a:lnSpc>
              <a:spcBef>
                <a:spcPts val="130"/>
              </a:spcBef>
            </a:pPr>
            <a:r>
              <a:rPr sz="1000" b="1" dirty="0">
                <a:solidFill>
                  <a:srgbClr val="FFFFFF"/>
                </a:solidFill>
                <a:latin typeface="Open Sans"/>
                <a:cs typeface="Open Sans"/>
              </a:rPr>
              <a:t>36%</a:t>
            </a:r>
            <a:endParaRPr sz="1000" dirty="0">
              <a:latin typeface="Open Sans"/>
              <a:cs typeface="Open Sans"/>
            </a:endParaRPr>
          </a:p>
        </p:txBody>
      </p:sp>
      <p:sp>
        <p:nvSpPr>
          <p:cNvPr id="38" name="object 38"/>
          <p:cNvSpPr/>
          <p:nvPr/>
        </p:nvSpPr>
        <p:spPr>
          <a:xfrm>
            <a:off x="457200" y="4272864"/>
            <a:ext cx="2354580" cy="571500"/>
          </a:xfrm>
          <a:custGeom>
            <a:avLst/>
            <a:gdLst/>
            <a:ahLst/>
            <a:cxnLst/>
            <a:rect l="l" t="t" r="r" b="b"/>
            <a:pathLst>
              <a:path w="2354580" h="571500">
                <a:moveTo>
                  <a:pt x="2354160" y="0"/>
                </a:moveTo>
                <a:lnTo>
                  <a:pt x="0" y="0"/>
                </a:lnTo>
                <a:lnTo>
                  <a:pt x="0" y="571499"/>
                </a:lnTo>
                <a:lnTo>
                  <a:pt x="2354160" y="571499"/>
                </a:lnTo>
                <a:lnTo>
                  <a:pt x="2354160" y="0"/>
                </a:lnTo>
                <a:close/>
              </a:path>
            </a:pathLst>
          </a:custGeom>
          <a:solidFill>
            <a:srgbClr val="E9ECEE"/>
          </a:solidFill>
        </p:spPr>
        <p:txBody>
          <a:bodyPr wrap="square" lIns="0" tIns="0" rIns="0" bIns="0" rtlCol="0"/>
          <a:lstStyle/>
          <a:p>
            <a:endParaRPr dirty="0"/>
          </a:p>
        </p:txBody>
      </p:sp>
      <p:sp>
        <p:nvSpPr>
          <p:cNvPr id="39" name="object 39"/>
          <p:cNvSpPr txBox="1"/>
          <p:nvPr/>
        </p:nvSpPr>
        <p:spPr>
          <a:xfrm>
            <a:off x="535940" y="4451812"/>
            <a:ext cx="880110"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414042"/>
                </a:solidFill>
                <a:latin typeface="Open Sans"/>
                <a:cs typeface="Open Sans"/>
              </a:rPr>
              <a:t>Pay </a:t>
            </a:r>
            <a:r>
              <a:rPr sz="1200" dirty="0">
                <a:solidFill>
                  <a:srgbClr val="414042"/>
                </a:solidFill>
                <a:latin typeface="Open Sans"/>
                <a:cs typeface="Open Sans"/>
              </a:rPr>
              <a:t>off</a:t>
            </a:r>
            <a:r>
              <a:rPr sz="1200" spc="-75" dirty="0">
                <a:solidFill>
                  <a:srgbClr val="414042"/>
                </a:solidFill>
                <a:latin typeface="Open Sans"/>
                <a:cs typeface="Open Sans"/>
              </a:rPr>
              <a:t> </a:t>
            </a:r>
            <a:r>
              <a:rPr sz="1200" dirty="0">
                <a:solidFill>
                  <a:srgbClr val="414042"/>
                </a:solidFill>
                <a:latin typeface="Open Sans"/>
                <a:cs typeface="Open Sans"/>
              </a:rPr>
              <a:t>debt</a:t>
            </a:r>
            <a:endParaRPr sz="1200" dirty="0">
              <a:latin typeface="Open Sans"/>
              <a:cs typeface="Open Sans"/>
            </a:endParaRPr>
          </a:p>
        </p:txBody>
      </p:sp>
      <p:sp>
        <p:nvSpPr>
          <p:cNvPr id="40" name="object 40"/>
          <p:cNvSpPr/>
          <p:nvPr/>
        </p:nvSpPr>
        <p:spPr>
          <a:xfrm>
            <a:off x="2660345" y="4272851"/>
            <a:ext cx="1263650" cy="383540"/>
          </a:xfrm>
          <a:custGeom>
            <a:avLst/>
            <a:gdLst/>
            <a:ahLst/>
            <a:cxnLst/>
            <a:rect l="l" t="t" r="r" b="b"/>
            <a:pathLst>
              <a:path w="1263650" h="383539">
                <a:moveTo>
                  <a:pt x="1263396" y="0"/>
                </a:moveTo>
                <a:lnTo>
                  <a:pt x="0" y="0"/>
                </a:lnTo>
                <a:lnTo>
                  <a:pt x="0" y="382955"/>
                </a:lnTo>
                <a:lnTo>
                  <a:pt x="1263396" y="382955"/>
                </a:lnTo>
                <a:lnTo>
                  <a:pt x="1263396" y="0"/>
                </a:lnTo>
                <a:close/>
              </a:path>
            </a:pathLst>
          </a:custGeom>
          <a:solidFill>
            <a:srgbClr val="569DB5"/>
          </a:solidFill>
        </p:spPr>
        <p:txBody>
          <a:bodyPr wrap="square" lIns="0" tIns="0" rIns="0" bIns="0" rtlCol="0"/>
          <a:lstStyle/>
          <a:p>
            <a:endParaRPr dirty="0"/>
          </a:p>
        </p:txBody>
      </p:sp>
      <p:sp>
        <p:nvSpPr>
          <p:cNvPr id="41" name="object 41"/>
          <p:cNvSpPr txBox="1"/>
          <p:nvPr/>
        </p:nvSpPr>
        <p:spPr>
          <a:xfrm>
            <a:off x="2660345" y="4272851"/>
            <a:ext cx="1263650" cy="383540"/>
          </a:xfrm>
          <a:prstGeom prst="rect">
            <a:avLst/>
          </a:prstGeom>
        </p:spPr>
        <p:txBody>
          <a:bodyPr vert="horz" wrap="square" lIns="0" tIns="34290" rIns="0" bIns="0" rtlCol="0">
            <a:spAutoFit/>
          </a:bodyPr>
          <a:lstStyle/>
          <a:p>
            <a:pPr marL="697865">
              <a:lnSpc>
                <a:spcPct val="100000"/>
              </a:lnSpc>
              <a:spcBef>
                <a:spcPts val="270"/>
              </a:spcBef>
            </a:pPr>
            <a:r>
              <a:rPr sz="2000" b="1" dirty="0">
                <a:solidFill>
                  <a:srgbClr val="FFFFFF"/>
                </a:solidFill>
                <a:latin typeface="OpenSans-Extrabold"/>
                <a:cs typeface="OpenSans-Extrabold"/>
              </a:rPr>
              <a:t>46</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42" name="object 42"/>
          <p:cNvSpPr/>
          <p:nvPr/>
        </p:nvSpPr>
        <p:spPr>
          <a:xfrm>
            <a:off x="2660345" y="4655807"/>
            <a:ext cx="1069340" cy="190500"/>
          </a:xfrm>
          <a:custGeom>
            <a:avLst/>
            <a:gdLst/>
            <a:ahLst/>
            <a:cxnLst/>
            <a:rect l="l" t="t" r="r" b="b"/>
            <a:pathLst>
              <a:path w="1069339" h="190500">
                <a:moveTo>
                  <a:pt x="1069111" y="0"/>
                </a:moveTo>
                <a:lnTo>
                  <a:pt x="0" y="0"/>
                </a:lnTo>
                <a:lnTo>
                  <a:pt x="0" y="190500"/>
                </a:lnTo>
                <a:lnTo>
                  <a:pt x="1069111" y="190500"/>
                </a:lnTo>
                <a:lnTo>
                  <a:pt x="1069111" y="0"/>
                </a:lnTo>
                <a:close/>
              </a:path>
            </a:pathLst>
          </a:custGeom>
          <a:solidFill>
            <a:srgbClr val="C93137"/>
          </a:solidFill>
        </p:spPr>
        <p:txBody>
          <a:bodyPr wrap="square" lIns="0" tIns="0" rIns="0" bIns="0" rtlCol="0"/>
          <a:lstStyle/>
          <a:p>
            <a:endParaRPr dirty="0"/>
          </a:p>
        </p:txBody>
      </p:sp>
      <p:sp>
        <p:nvSpPr>
          <p:cNvPr id="43" name="object 43"/>
          <p:cNvSpPr txBox="1"/>
          <p:nvPr/>
        </p:nvSpPr>
        <p:spPr>
          <a:xfrm>
            <a:off x="2660345" y="4655807"/>
            <a:ext cx="1069340" cy="190500"/>
          </a:xfrm>
          <a:prstGeom prst="rect">
            <a:avLst/>
          </a:prstGeom>
        </p:spPr>
        <p:txBody>
          <a:bodyPr vert="horz" wrap="square" lIns="0" tIns="16510" rIns="0" bIns="0" rtlCol="0">
            <a:spAutoFit/>
          </a:bodyPr>
          <a:lstStyle/>
          <a:p>
            <a:pPr marL="682625">
              <a:lnSpc>
                <a:spcPct val="100000"/>
              </a:lnSpc>
              <a:spcBef>
                <a:spcPts val="130"/>
              </a:spcBef>
            </a:pPr>
            <a:r>
              <a:rPr sz="1000" b="1" dirty="0">
                <a:solidFill>
                  <a:srgbClr val="FFFFFF"/>
                </a:solidFill>
                <a:latin typeface="Open Sans"/>
                <a:cs typeface="Open Sans"/>
              </a:rPr>
              <a:t>37%</a:t>
            </a:r>
            <a:endParaRPr sz="1000" dirty="0">
              <a:latin typeface="Open Sans"/>
              <a:cs typeface="Open Sans"/>
            </a:endParaRPr>
          </a:p>
        </p:txBody>
      </p:sp>
      <p:sp>
        <p:nvSpPr>
          <p:cNvPr id="44" name="object 44"/>
          <p:cNvSpPr/>
          <p:nvPr/>
        </p:nvSpPr>
        <p:spPr>
          <a:xfrm>
            <a:off x="5249405" y="2913405"/>
            <a:ext cx="2354580" cy="571500"/>
          </a:xfrm>
          <a:custGeom>
            <a:avLst/>
            <a:gdLst/>
            <a:ahLst/>
            <a:cxnLst/>
            <a:rect l="l" t="t" r="r" b="b"/>
            <a:pathLst>
              <a:path w="2354579" h="571500">
                <a:moveTo>
                  <a:pt x="2354160" y="0"/>
                </a:moveTo>
                <a:lnTo>
                  <a:pt x="0" y="0"/>
                </a:lnTo>
                <a:lnTo>
                  <a:pt x="0" y="571500"/>
                </a:lnTo>
                <a:lnTo>
                  <a:pt x="2354160" y="571500"/>
                </a:lnTo>
                <a:lnTo>
                  <a:pt x="2354160" y="0"/>
                </a:lnTo>
                <a:close/>
              </a:path>
            </a:pathLst>
          </a:custGeom>
          <a:solidFill>
            <a:srgbClr val="E9ECEE"/>
          </a:solidFill>
        </p:spPr>
        <p:txBody>
          <a:bodyPr wrap="square" lIns="0" tIns="0" rIns="0" bIns="0" rtlCol="0"/>
          <a:lstStyle/>
          <a:p>
            <a:endParaRPr dirty="0"/>
          </a:p>
        </p:txBody>
      </p:sp>
      <p:sp>
        <p:nvSpPr>
          <p:cNvPr id="45" name="object 45"/>
          <p:cNvSpPr txBox="1"/>
          <p:nvPr/>
        </p:nvSpPr>
        <p:spPr>
          <a:xfrm>
            <a:off x="5328150" y="3092356"/>
            <a:ext cx="2014855"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414042"/>
                </a:solidFill>
                <a:latin typeface="Open Sans"/>
                <a:cs typeface="Open Sans"/>
              </a:rPr>
              <a:t>Create </a:t>
            </a:r>
            <a:r>
              <a:rPr sz="1200" spc="-5" dirty="0">
                <a:solidFill>
                  <a:srgbClr val="414042"/>
                </a:solidFill>
                <a:latin typeface="Open Sans"/>
                <a:cs typeface="Open Sans"/>
              </a:rPr>
              <a:t>and stick to </a:t>
            </a:r>
            <a:r>
              <a:rPr sz="1200" dirty="0">
                <a:solidFill>
                  <a:srgbClr val="414042"/>
                </a:solidFill>
                <a:latin typeface="Open Sans"/>
                <a:cs typeface="Open Sans"/>
              </a:rPr>
              <a:t>a</a:t>
            </a:r>
            <a:r>
              <a:rPr sz="1200" spc="-75" dirty="0">
                <a:solidFill>
                  <a:srgbClr val="414042"/>
                </a:solidFill>
                <a:latin typeface="Open Sans"/>
                <a:cs typeface="Open Sans"/>
              </a:rPr>
              <a:t> </a:t>
            </a:r>
            <a:r>
              <a:rPr sz="1200" dirty="0">
                <a:solidFill>
                  <a:srgbClr val="414042"/>
                </a:solidFill>
                <a:latin typeface="Open Sans"/>
                <a:cs typeface="Open Sans"/>
              </a:rPr>
              <a:t>budget</a:t>
            </a:r>
            <a:endParaRPr sz="1200" dirty="0">
              <a:latin typeface="Open Sans"/>
              <a:cs typeface="Open Sans"/>
            </a:endParaRPr>
          </a:p>
        </p:txBody>
      </p:sp>
      <p:sp>
        <p:nvSpPr>
          <p:cNvPr id="46" name="object 46"/>
          <p:cNvSpPr/>
          <p:nvPr/>
        </p:nvSpPr>
        <p:spPr>
          <a:xfrm>
            <a:off x="7452144" y="2913392"/>
            <a:ext cx="1555750" cy="383540"/>
          </a:xfrm>
          <a:custGeom>
            <a:avLst/>
            <a:gdLst/>
            <a:ahLst/>
            <a:cxnLst/>
            <a:rect l="l" t="t" r="r" b="b"/>
            <a:pathLst>
              <a:path w="1555750" h="383539">
                <a:moveTo>
                  <a:pt x="1555419" y="0"/>
                </a:moveTo>
                <a:lnTo>
                  <a:pt x="0" y="0"/>
                </a:lnTo>
                <a:lnTo>
                  <a:pt x="0" y="382955"/>
                </a:lnTo>
                <a:lnTo>
                  <a:pt x="1555419" y="382955"/>
                </a:lnTo>
                <a:lnTo>
                  <a:pt x="1555419" y="0"/>
                </a:lnTo>
                <a:close/>
              </a:path>
            </a:pathLst>
          </a:custGeom>
          <a:solidFill>
            <a:srgbClr val="569DB5"/>
          </a:solidFill>
        </p:spPr>
        <p:txBody>
          <a:bodyPr wrap="square" lIns="0" tIns="0" rIns="0" bIns="0" rtlCol="0"/>
          <a:lstStyle/>
          <a:p>
            <a:endParaRPr dirty="0"/>
          </a:p>
        </p:txBody>
      </p:sp>
      <p:sp>
        <p:nvSpPr>
          <p:cNvPr id="47" name="object 47"/>
          <p:cNvSpPr txBox="1"/>
          <p:nvPr/>
        </p:nvSpPr>
        <p:spPr>
          <a:xfrm>
            <a:off x="7452144" y="2913392"/>
            <a:ext cx="1555750" cy="383540"/>
          </a:xfrm>
          <a:prstGeom prst="rect">
            <a:avLst/>
          </a:prstGeom>
        </p:spPr>
        <p:txBody>
          <a:bodyPr vert="horz" wrap="square" lIns="0" tIns="34290" rIns="0" bIns="0" rtlCol="0">
            <a:spAutoFit/>
          </a:bodyPr>
          <a:lstStyle/>
          <a:p>
            <a:pPr marL="989965">
              <a:lnSpc>
                <a:spcPct val="100000"/>
              </a:lnSpc>
              <a:spcBef>
                <a:spcPts val="270"/>
              </a:spcBef>
            </a:pPr>
            <a:r>
              <a:rPr sz="2000" b="1" dirty="0">
                <a:solidFill>
                  <a:srgbClr val="FFFFFF"/>
                </a:solidFill>
                <a:latin typeface="OpenSans-Extrabold"/>
                <a:cs typeface="OpenSans-Extrabold"/>
              </a:rPr>
              <a:t>39</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48" name="object 48"/>
          <p:cNvSpPr/>
          <p:nvPr/>
        </p:nvSpPr>
        <p:spPr>
          <a:xfrm>
            <a:off x="7452144" y="3294405"/>
            <a:ext cx="895985" cy="190500"/>
          </a:xfrm>
          <a:custGeom>
            <a:avLst/>
            <a:gdLst/>
            <a:ahLst/>
            <a:cxnLst/>
            <a:rect l="l" t="t" r="r" b="b"/>
            <a:pathLst>
              <a:path w="895984" h="190500">
                <a:moveTo>
                  <a:pt x="895743" y="0"/>
                </a:moveTo>
                <a:lnTo>
                  <a:pt x="0" y="0"/>
                </a:lnTo>
                <a:lnTo>
                  <a:pt x="0" y="190500"/>
                </a:lnTo>
                <a:lnTo>
                  <a:pt x="895743" y="190500"/>
                </a:lnTo>
                <a:lnTo>
                  <a:pt x="895743" y="0"/>
                </a:lnTo>
                <a:close/>
              </a:path>
            </a:pathLst>
          </a:custGeom>
          <a:solidFill>
            <a:srgbClr val="C93137"/>
          </a:solidFill>
        </p:spPr>
        <p:txBody>
          <a:bodyPr wrap="square" lIns="0" tIns="0" rIns="0" bIns="0" rtlCol="0"/>
          <a:lstStyle/>
          <a:p>
            <a:endParaRPr dirty="0"/>
          </a:p>
        </p:txBody>
      </p:sp>
      <p:sp>
        <p:nvSpPr>
          <p:cNvPr id="49" name="object 49"/>
          <p:cNvSpPr txBox="1"/>
          <p:nvPr/>
        </p:nvSpPr>
        <p:spPr>
          <a:xfrm>
            <a:off x="7452144" y="3296348"/>
            <a:ext cx="895985" cy="188595"/>
          </a:xfrm>
          <a:prstGeom prst="rect">
            <a:avLst/>
          </a:prstGeom>
        </p:spPr>
        <p:txBody>
          <a:bodyPr vert="horz" wrap="square" lIns="0" tIns="14604" rIns="0" bIns="0" rtlCol="0">
            <a:spAutoFit/>
          </a:bodyPr>
          <a:lstStyle/>
          <a:p>
            <a:pPr marL="509270">
              <a:lnSpc>
                <a:spcPct val="100000"/>
              </a:lnSpc>
              <a:spcBef>
                <a:spcPts val="114"/>
              </a:spcBef>
            </a:pPr>
            <a:r>
              <a:rPr sz="1000" b="1" dirty="0">
                <a:solidFill>
                  <a:srgbClr val="FFFFFF"/>
                </a:solidFill>
                <a:latin typeface="Open Sans"/>
                <a:cs typeface="Open Sans"/>
              </a:rPr>
              <a:t>31%</a:t>
            </a:r>
            <a:endParaRPr sz="1000" dirty="0">
              <a:latin typeface="Open Sans"/>
              <a:cs typeface="Open Sans"/>
            </a:endParaRPr>
          </a:p>
        </p:txBody>
      </p:sp>
      <p:sp>
        <p:nvSpPr>
          <p:cNvPr id="50" name="object 50"/>
          <p:cNvSpPr/>
          <p:nvPr/>
        </p:nvSpPr>
        <p:spPr>
          <a:xfrm>
            <a:off x="5249405" y="3593134"/>
            <a:ext cx="2354580" cy="571500"/>
          </a:xfrm>
          <a:custGeom>
            <a:avLst/>
            <a:gdLst/>
            <a:ahLst/>
            <a:cxnLst/>
            <a:rect l="l" t="t" r="r" b="b"/>
            <a:pathLst>
              <a:path w="2354579" h="571500">
                <a:moveTo>
                  <a:pt x="2354160" y="0"/>
                </a:moveTo>
                <a:lnTo>
                  <a:pt x="0" y="0"/>
                </a:lnTo>
                <a:lnTo>
                  <a:pt x="0" y="571500"/>
                </a:lnTo>
                <a:lnTo>
                  <a:pt x="2354160" y="571500"/>
                </a:lnTo>
                <a:lnTo>
                  <a:pt x="2354160" y="0"/>
                </a:lnTo>
                <a:close/>
              </a:path>
            </a:pathLst>
          </a:custGeom>
          <a:solidFill>
            <a:srgbClr val="E9ECEE"/>
          </a:solidFill>
        </p:spPr>
        <p:txBody>
          <a:bodyPr wrap="square" lIns="0" tIns="0" rIns="0" bIns="0" rtlCol="0"/>
          <a:lstStyle/>
          <a:p>
            <a:endParaRPr dirty="0"/>
          </a:p>
        </p:txBody>
      </p:sp>
      <p:sp>
        <p:nvSpPr>
          <p:cNvPr id="51" name="object 51"/>
          <p:cNvSpPr txBox="1"/>
          <p:nvPr/>
        </p:nvSpPr>
        <p:spPr>
          <a:xfrm>
            <a:off x="5328150" y="3676834"/>
            <a:ext cx="2016125" cy="398780"/>
          </a:xfrm>
          <a:prstGeom prst="rect">
            <a:avLst/>
          </a:prstGeom>
        </p:spPr>
        <p:txBody>
          <a:bodyPr vert="horz" wrap="square" lIns="0" tIns="5080" rIns="0" bIns="0" rtlCol="0">
            <a:spAutoFit/>
          </a:bodyPr>
          <a:lstStyle/>
          <a:p>
            <a:pPr marL="12700" marR="5080">
              <a:lnSpc>
                <a:spcPct val="104200"/>
              </a:lnSpc>
              <a:spcBef>
                <a:spcPts val="40"/>
              </a:spcBef>
            </a:pPr>
            <a:r>
              <a:rPr sz="1200" spc="-5" dirty="0">
                <a:solidFill>
                  <a:srgbClr val="414042"/>
                </a:solidFill>
                <a:latin typeface="Open Sans"/>
                <a:cs typeface="Open Sans"/>
              </a:rPr>
              <a:t>Understand emails </a:t>
            </a:r>
            <a:r>
              <a:rPr sz="1200" dirty="0">
                <a:solidFill>
                  <a:srgbClr val="414042"/>
                </a:solidFill>
                <a:latin typeface="Open Sans"/>
                <a:cs typeface="Open Sans"/>
              </a:rPr>
              <a:t>from </a:t>
            </a:r>
            <a:r>
              <a:rPr sz="1200" spc="-5" dirty="0">
                <a:solidFill>
                  <a:srgbClr val="414042"/>
                </a:solidFill>
                <a:latin typeface="Open Sans"/>
                <a:cs typeface="Open Sans"/>
              </a:rPr>
              <a:t>my  retirement </a:t>
            </a:r>
            <a:r>
              <a:rPr sz="1200" dirty="0">
                <a:solidFill>
                  <a:srgbClr val="414042"/>
                </a:solidFill>
                <a:latin typeface="Open Sans"/>
                <a:cs typeface="Open Sans"/>
              </a:rPr>
              <a:t>plan</a:t>
            </a:r>
            <a:r>
              <a:rPr sz="1200" spc="-25" dirty="0">
                <a:solidFill>
                  <a:srgbClr val="414042"/>
                </a:solidFill>
                <a:latin typeface="Open Sans"/>
                <a:cs typeface="Open Sans"/>
              </a:rPr>
              <a:t> </a:t>
            </a:r>
            <a:r>
              <a:rPr sz="1200" dirty="0">
                <a:solidFill>
                  <a:srgbClr val="414042"/>
                </a:solidFill>
                <a:latin typeface="Open Sans"/>
                <a:cs typeface="Open Sans"/>
              </a:rPr>
              <a:t>provider</a:t>
            </a:r>
            <a:endParaRPr sz="1200" dirty="0">
              <a:latin typeface="Open Sans"/>
              <a:cs typeface="Open Sans"/>
            </a:endParaRPr>
          </a:p>
        </p:txBody>
      </p:sp>
      <p:sp>
        <p:nvSpPr>
          <p:cNvPr id="52" name="object 52"/>
          <p:cNvSpPr/>
          <p:nvPr/>
        </p:nvSpPr>
        <p:spPr>
          <a:xfrm>
            <a:off x="7452144" y="3593122"/>
            <a:ext cx="1347470" cy="383540"/>
          </a:xfrm>
          <a:custGeom>
            <a:avLst/>
            <a:gdLst/>
            <a:ahLst/>
            <a:cxnLst/>
            <a:rect l="l" t="t" r="r" b="b"/>
            <a:pathLst>
              <a:path w="1347470" h="383539">
                <a:moveTo>
                  <a:pt x="1347127" y="0"/>
                </a:moveTo>
                <a:lnTo>
                  <a:pt x="0" y="0"/>
                </a:lnTo>
                <a:lnTo>
                  <a:pt x="0" y="382955"/>
                </a:lnTo>
                <a:lnTo>
                  <a:pt x="1347127" y="382955"/>
                </a:lnTo>
                <a:lnTo>
                  <a:pt x="1347127" y="0"/>
                </a:lnTo>
                <a:close/>
              </a:path>
            </a:pathLst>
          </a:custGeom>
          <a:solidFill>
            <a:srgbClr val="569DB5"/>
          </a:solidFill>
        </p:spPr>
        <p:txBody>
          <a:bodyPr wrap="square" lIns="0" tIns="0" rIns="0" bIns="0" rtlCol="0"/>
          <a:lstStyle/>
          <a:p>
            <a:endParaRPr dirty="0"/>
          </a:p>
        </p:txBody>
      </p:sp>
      <p:sp>
        <p:nvSpPr>
          <p:cNvPr id="53" name="object 53"/>
          <p:cNvSpPr txBox="1"/>
          <p:nvPr/>
        </p:nvSpPr>
        <p:spPr>
          <a:xfrm>
            <a:off x="7452144" y="3593122"/>
            <a:ext cx="1347470" cy="383540"/>
          </a:xfrm>
          <a:prstGeom prst="rect">
            <a:avLst/>
          </a:prstGeom>
        </p:spPr>
        <p:txBody>
          <a:bodyPr vert="horz" wrap="square" lIns="0" tIns="34290" rIns="0" bIns="0" rtlCol="0">
            <a:spAutoFit/>
          </a:bodyPr>
          <a:lstStyle/>
          <a:p>
            <a:pPr marL="781685">
              <a:lnSpc>
                <a:spcPct val="100000"/>
              </a:lnSpc>
              <a:spcBef>
                <a:spcPts val="270"/>
              </a:spcBef>
            </a:pPr>
            <a:r>
              <a:rPr sz="2000" b="1" dirty="0">
                <a:solidFill>
                  <a:srgbClr val="FFFFFF"/>
                </a:solidFill>
                <a:latin typeface="OpenSans-Extrabold"/>
                <a:cs typeface="OpenSans-Extrabold"/>
              </a:rPr>
              <a:t>33</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54" name="object 54"/>
          <p:cNvSpPr/>
          <p:nvPr/>
        </p:nvSpPr>
        <p:spPr>
          <a:xfrm>
            <a:off x="7452144" y="3974134"/>
            <a:ext cx="636270" cy="190500"/>
          </a:xfrm>
          <a:custGeom>
            <a:avLst/>
            <a:gdLst/>
            <a:ahLst/>
            <a:cxnLst/>
            <a:rect l="l" t="t" r="r" b="b"/>
            <a:pathLst>
              <a:path w="636270" h="190500">
                <a:moveTo>
                  <a:pt x="635685" y="0"/>
                </a:moveTo>
                <a:lnTo>
                  <a:pt x="0" y="0"/>
                </a:lnTo>
                <a:lnTo>
                  <a:pt x="0" y="190500"/>
                </a:lnTo>
                <a:lnTo>
                  <a:pt x="635685" y="190500"/>
                </a:lnTo>
                <a:lnTo>
                  <a:pt x="635685" y="0"/>
                </a:lnTo>
                <a:close/>
              </a:path>
            </a:pathLst>
          </a:custGeom>
          <a:solidFill>
            <a:srgbClr val="C93137"/>
          </a:solidFill>
        </p:spPr>
        <p:txBody>
          <a:bodyPr wrap="square" lIns="0" tIns="0" rIns="0" bIns="0" rtlCol="0"/>
          <a:lstStyle/>
          <a:p>
            <a:endParaRPr dirty="0"/>
          </a:p>
        </p:txBody>
      </p:sp>
      <p:sp>
        <p:nvSpPr>
          <p:cNvPr id="55" name="object 55"/>
          <p:cNvSpPr txBox="1"/>
          <p:nvPr/>
        </p:nvSpPr>
        <p:spPr>
          <a:xfrm>
            <a:off x="7452144" y="3976077"/>
            <a:ext cx="636270" cy="188595"/>
          </a:xfrm>
          <a:prstGeom prst="rect">
            <a:avLst/>
          </a:prstGeom>
        </p:spPr>
        <p:txBody>
          <a:bodyPr vert="horz" wrap="square" lIns="0" tIns="14604" rIns="0" bIns="0" rtlCol="0">
            <a:spAutoFit/>
          </a:bodyPr>
          <a:lstStyle/>
          <a:p>
            <a:pPr marL="248920">
              <a:lnSpc>
                <a:spcPct val="100000"/>
              </a:lnSpc>
              <a:spcBef>
                <a:spcPts val="114"/>
              </a:spcBef>
            </a:pPr>
            <a:r>
              <a:rPr sz="1000" b="1" dirty="0">
                <a:solidFill>
                  <a:srgbClr val="FFFFFF"/>
                </a:solidFill>
                <a:latin typeface="Open Sans"/>
                <a:cs typeface="Open Sans"/>
              </a:rPr>
              <a:t>22%</a:t>
            </a:r>
            <a:endParaRPr sz="1000" dirty="0">
              <a:latin typeface="Open Sans"/>
              <a:cs typeface="Open Sans"/>
            </a:endParaRPr>
          </a:p>
        </p:txBody>
      </p:sp>
      <p:sp>
        <p:nvSpPr>
          <p:cNvPr id="56" name="object 56"/>
          <p:cNvSpPr/>
          <p:nvPr/>
        </p:nvSpPr>
        <p:spPr>
          <a:xfrm>
            <a:off x="5249405" y="4272864"/>
            <a:ext cx="2354580" cy="571500"/>
          </a:xfrm>
          <a:custGeom>
            <a:avLst/>
            <a:gdLst/>
            <a:ahLst/>
            <a:cxnLst/>
            <a:rect l="l" t="t" r="r" b="b"/>
            <a:pathLst>
              <a:path w="2354579" h="571500">
                <a:moveTo>
                  <a:pt x="2354160" y="0"/>
                </a:moveTo>
                <a:lnTo>
                  <a:pt x="0" y="0"/>
                </a:lnTo>
                <a:lnTo>
                  <a:pt x="0" y="571499"/>
                </a:lnTo>
                <a:lnTo>
                  <a:pt x="2354160" y="571499"/>
                </a:lnTo>
                <a:lnTo>
                  <a:pt x="2354160" y="0"/>
                </a:lnTo>
                <a:close/>
              </a:path>
            </a:pathLst>
          </a:custGeom>
          <a:solidFill>
            <a:srgbClr val="E9ECEE"/>
          </a:solidFill>
        </p:spPr>
        <p:txBody>
          <a:bodyPr wrap="square" lIns="0" tIns="0" rIns="0" bIns="0" rtlCol="0"/>
          <a:lstStyle/>
          <a:p>
            <a:endParaRPr dirty="0"/>
          </a:p>
        </p:txBody>
      </p:sp>
      <p:sp>
        <p:nvSpPr>
          <p:cNvPr id="57" name="object 57"/>
          <p:cNvSpPr txBox="1"/>
          <p:nvPr/>
        </p:nvSpPr>
        <p:spPr>
          <a:xfrm>
            <a:off x="5328150" y="4356562"/>
            <a:ext cx="1487805" cy="398780"/>
          </a:xfrm>
          <a:prstGeom prst="rect">
            <a:avLst/>
          </a:prstGeom>
        </p:spPr>
        <p:txBody>
          <a:bodyPr vert="horz" wrap="square" lIns="0" tIns="5080" rIns="0" bIns="0" rtlCol="0">
            <a:spAutoFit/>
          </a:bodyPr>
          <a:lstStyle/>
          <a:p>
            <a:pPr marL="12700" marR="5080">
              <a:lnSpc>
                <a:spcPct val="104200"/>
              </a:lnSpc>
              <a:spcBef>
                <a:spcPts val="40"/>
              </a:spcBef>
            </a:pPr>
            <a:r>
              <a:rPr sz="1200" dirty="0">
                <a:solidFill>
                  <a:srgbClr val="414042"/>
                </a:solidFill>
                <a:latin typeface="Open Sans"/>
                <a:cs typeface="Open Sans"/>
              </a:rPr>
              <a:t>Seek financial</a:t>
            </a:r>
            <a:r>
              <a:rPr sz="1200" spc="-95" dirty="0">
                <a:solidFill>
                  <a:srgbClr val="414042"/>
                </a:solidFill>
                <a:latin typeface="Open Sans"/>
                <a:cs typeface="Open Sans"/>
              </a:rPr>
              <a:t> </a:t>
            </a:r>
            <a:r>
              <a:rPr sz="1200" spc="-5" dirty="0">
                <a:solidFill>
                  <a:srgbClr val="414042"/>
                </a:solidFill>
                <a:latin typeface="Open Sans"/>
                <a:cs typeface="Open Sans"/>
              </a:rPr>
              <a:t>advice  </a:t>
            </a:r>
            <a:r>
              <a:rPr sz="1200" dirty="0">
                <a:solidFill>
                  <a:srgbClr val="414042"/>
                </a:solidFill>
                <a:latin typeface="Open Sans"/>
                <a:cs typeface="Open Sans"/>
              </a:rPr>
              <a:t>when</a:t>
            </a:r>
            <a:r>
              <a:rPr sz="1200" spc="-10" dirty="0">
                <a:solidFill>
                  <a:srgbClr val="414042"/>
                </a:solidFill>
                <a:latin typeface="Open Sans"/>
                <a:cs typeface="Open Sans"/>
              </a:rPr>
              <a:t> </a:t>
            </a:r>
            <a:r>
              <a:rPr sz="1200" dirty="0">
                <a:solidFill>
                  <a:srgbClr val="414042"/>
                </a:solidFill>
                <a:latin typeface="Open Sans"/>
                <a:cs typeface="Open Sans"/>
              </a:rPr>
              <a:t>needed</a:t>
            </a:r>
            <a:endParaRPr sz="1200" dirty="0">
              <a:latin typeface="Open Sans"/>
              <a:cs typeface="Open Sans"/>
            </a:endParaRPr>
          </a:p>
        </p:txBody>
      </p:sp>
      <p:sp>
        <p:nvSpPr>
          <p:cNvPr id="58" name="object 58"/>
          <p:cNvSpPr/>
          <p:nvPr/>
        </p:nvSpPr>
        <p:spPr>
          <a:xfrm>
            <a:off x="7452144" y="4272851"/>
            <a:ext cx="1312545" cy="383540"/>
          </a:xfrm>
          <a:custGeom>
            <a:avLst/>
            <a:gdLst/>
            <a:ahLst/>
            <a:cxnLst/>
            <a:rect l="l" t="t" r="r" b="b"/>
            <a:pathLst>
              <a:path w="1312545" h="383539">
                <a:moveTo>
                  <a:pt x="1312405" y="0"/>
                </a:moveTo>
                <a:lnTo>
                  <a:pt x="0" y="0"/>
                </a:lnTo>
                <a:lnTo>
                  <a:pt x="0" y="382955"/>
                </a:lnTo>
                <a:lnTo>
                  <a:pt x="1312405" y="382955"/>
                </a:lnTo>
                <a:lnTo>
                  <a:pt x="1312405" y="0"/>
                </a:lnTo>
                <a:close/>
              </a:path>
            </a:pathLst>
          </a:custGeom>
          <a:solidFill>
            <a:srgbClr val="569DB5"/>
          </a:solidFill>
        </p:spPr>
        <p:txBody>
          <a:bodyPr wrap="square" lIns="0" tIns="0" rIns="0" bIns="0" rtlCol="0"/>
          <a:lstStyle/>
          <a:p>
            <a:endParaRPr dirty="0"/>
          </a:p>
        </p:txBody>
      </p:sp>
      <p:sp>
        <p:nvSpPr>
          <p:cNvPr id="59" name="object 59"/>
          <p:cNvSpPr txBox="1"/>
          <p:nvPr/>
        </p:nvSpPr>
        <p:spPr>
          <a:xfrm>
            <a:off x="7452144" y="4272851"/>
            <a:ext cx="1312545" cy="383540"/>
          </a:xfrm>
          <a:prstGeom prst="rect">
            <a:avLst/>
          </a:prstGeom>
        </p:spPr>
        <p:txBody>
          <a:bodyPr vert="horz" wrap="square" lIns="0" tIns="34290" rIns="0" bIns="0" rtlCol="0">
            <a:spAutoFit/>
          </a:bodyPr>
          <a:lstStyle/>
          <a:p>
            <a:pPr marL="746760">
              <a:lnSpc>
                <a:spcPct val="100000"/>
              </a:lnSpc>
              <a:spcBef>
                <a:spcPts val="270"/>
              </a:spcBef>
            </a:pPr>
            <a:r>
              <a:rPr sz="2000" b="1" dirty="0">
                <a:solidFill>
                  <a:srgbClr val="FFFFFF"/>
                </a:solidFill>
                <a:latin typeface="OpenSans-Extrabold"/>
                <a:cs typeface="OpenSans-Extrabold"/>
              </a:rPr>
              <a:t>32</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60" name="object 60"/>
          <p:cNvSpPr/>
          <p:nvPr/>
        </p:nvSpPr>
        <p:spPr>
          <a:xfrm>
            <a:off x="7452144" y="4655807"/>
            <a:ext cx="751840" cy="190500"/>
          </a:xfrm>
          <a:custGeom>
            <a:avLst/>
            <a:gdLst/>
            <a:ahLst/>
            <a:cxnLst/>
            <a:rect l="l" t="t" r="r" b="b"/>
            <a:pathLst>
              <a:path w="751840" h="190500">
                <a:moveTo>
                  <a:pt x="751268" y="0"/>
                </a:moveTo>
                <a:lnTo>
                  <a:pt x="0" y="0"/>
                </a:lnTo>
                <a:lnTo>
                  <a:pt x="0" y="190500"/>
                </a:lnTo>
                <a:lnTo>
                  <a:pt x="751268" y="190500"/>
                </a:lnTo>
                <a:lnTo>
                  <a:pt x="751268" y="0"/>
                </a:lnTo>
                <a:close/>
              </a:path>
            </a:pathLst>
          </a:custGeom>
          <a:solidFill>
            <a:srgbClr val="C93137"/>
          </a:solidFill>
        </p:spPr>
        <p:txBody>
          <a:bodyPr wrap="square" lIns="0" tIns="0" rIns="0" bIns="0" rtlCol="0"/>
          <a:lstStyle/>
          <a:p>
            <a:endParaRPr dirty="0"/>
          </a:p>
        </p:txBody>
      </p:sp>
      <p:sp>
        <p:nvSpPr>
          <p:cNvPr id="61" name="object 61"/>
          <p:cNvSpPr txBox="1"/>
          <p:nvPr/>
        </p:nvSpPr>
        <p:spPr>
          <a:xfrm>
            <a:off x="7452144" y="4655807"/>
            <a:ext cx="751840" cy="190500"/>
          </a:xfrm>
          <a:prstGeom prst="rect">
            <a:avLst/>
          </a:prstGeom>
        </p:spPr>
        <p:txBody>
          <a:bodyPr vert="horz" wrap="square" lIns="0" tIns="16510" rIns="0" bIns="0" rtlCol="0">
            <a:spAutoFit/>
          </a:bodyPr>
          <a:lstStyle/>
          <a:p>
            <a:pPr marL="364490">
              <a:lnSpc>
                <a:spcPct val="100000"/>
              </a:lnSpc>
              <a:spcBef>
                <a:spcPts val="130"/>
              </a:spcBef>
            </a:pPr>
            <a:r>
              <a:rPr sz="1000" b="1" dirty="0">
                <a:solidFill>
                  <a:srgbClr val="FFFFFF"/>
                </a:solidFill>
                <a:latin typeface="Open Sans"/>
                <a:cs typeface="Open Sans"/>
              </a:rPr>
              <a:t>26%</a:t>
            </a:r>
            <a:endParaRPr sz="1000" dirty="0">
              <a:latin typeface="Open Sans"/>
              <a:cs typeface="Open Sans"/>
            </a:endParaRPr>
          </a:p>
        </p:txBody>
      </p:sp>
      <p:sp>
        <p:nvSpPr>
          <p:cNvPr id="62" name="object 62"/>
          <p:cNvSpPr/>
          <p:nvPr/>
        </p:nvSpPr>
        <p:spPr>
          <a:xfrm>
            <a:off x="5249405" y="1553946"/>
            <a:ext cx="2354580" cy="571500"/>
          </a:xfrm>
          <a:custGeom>
            <a:avLst/>
            <a:gdLst/>
            <a:ahLst/>
            <a:cxnLst/>
            <a:rect l="l" t="t" r="r" b="b"/>
            <a:pathLst>
              <a:path w="2354579" h="571500">
                <a:moveTo>
                  <a:pt x="2354160" y="0"/>
                </a:moveTo>
                <a:lnTo>
                  <a:pt x="0" y="0"/>
                </a:lnTo>
                <a:lnTo>
                  <a:pt x="0" y="571500"/>
                </a:lnTo>
                <a:lnTo>
                  <a:pt x="2354160" y="571500"/>
                </a:lnTo>
                <a:lnTo>
                  <a:pt x="2354160" y="0"/>
                </a:lnTo>
                <a:close/>
              </a:path>
            </a:pathLst>
          </a:custGeom>
          <a:solidFill>
            <a:srgbClr val="E9ECEE"/>
          </a:solidFill>
        </p:spPr>
        <p:txBody>
          <a:bodyPr wrap="square" lIns="0" tIns="0" rIns="0" bIns="0" rtlCol="0"/>
          <a:lstStyle/>
          <a:p>
            <a:endParaRPr dirty="0"/>
          </a:p>
        </p:txBody>
      </p:sp>
      <p:sp>
        <p:nvSpPr>
          <p:cNvPr id="63" name="object 63"/>
          <p:cNvSpPr txBox="1"/>
          <p:nvPr/>
        </p:nvSpPr>
        <p:spPr>
          <a:xfrm>
            <a:off x="5328150" y="1637651"/>
            <a:ext cx="1767205" cy="398780"/>
          </a:xfrm>
          <a:prstGeom prst="rect">
            <a:avLst/>
          </a:prstGeom>
        </p:spPr>
        <p:txBody>
          <a:bodyPr vert="horz" wrap="square" lIns="0" tIns="5080" rIns="0" bIns="0" rtlCol="0">
            <a:spAutoFit/>
          </a:bodyPr>
          <a:lstStyle/>
          <a:p>
            <a:pPr marL="12700" marR="5080">
              <a:lnSpc>
                <a:spcPct val="104200"/>
              </a:lnSpc>
              <a:spcBef>
                <a:spcPts val="40"/>
              </a:spcBef>
            </a:pPr>
            <a:r>
              <a:rPr sz="1200" spc="-5" dirty="0">
                <a:solidFill>
                  <a:srgbClr val="414042"/>
                </a:solidFill>
                <a:latin typeface="Open Sans"/>
                <a:cs typeface="Open Sans"/>
              </a:rPr>
              <a:t>Understand terminology  </a:t>
            </a:r>
            <a:r>
              <a:rPr sz="1200" dirty="0">
                <a:solidFill>
                  <a:srgbClr val="414042"/>
                </a:solidFill>
                <a:latin typeface="Open Sans"/>
                <a:cs typeface="Open Sans"/>
              </a:rPr>
              <a:t>financial firms</a:t>
            </a:r>
            <a:r>
              <a:rPr sz="1200" spc="-15" dirty="0">
                <a:solidFill>
                  <a:srgbClr val="414042"/>
                </a:solidFill>
                <a:latin typeface="Open Sans"/>
                <a:cs typeface="Open Sans"/>
              </a:rPr>
              <a:t> </a:t>
            </a:r>
            <a:r>
              <a:rPr sz="1200" dirty="0">
                <a:solidFill>
                  <a:srgbClr val="414042"/>
                </a:solidFill>
                <a:latin typeface="Open Sans"/>
                <a:cs typeface="Open Sans"/>
              </a:rPr>
              <a:t>use</a:t>
            </a:r>
            <a:endParaRPr sz="1200" dirty="0">
              <a:latin typeface="Open Sans"/>
              <a:cs typeface="Open Sans"/>
            </a:endParaRPr>
          </a:p>
        </p:txBody>
      </p:sp>
      <p:sp>
        <p:nvSpPr>
          <p:cNvPr id="64" name="object 64"/>
          <p:cNvSpPr/>
          <p:nvPr/>
        </p:nvSpPr>
        <p:spPr>
          <a:xfrm>
            <a:off x="7452144" y="1553946"/>
            <a:ext cx="1659889" cy="383540"/>
          </a:xfrm>
          <a:custGeom>
            <a:avLst/>
            <a:gdLst/>
            <a:ahLst/>
            <a:cxnLst/>
            <a:rect l="l" t="t" r="r" b="b"/>
            <a:pathLst>
              <a:path w="1659890" h="383539">
                <a:moveTo>
                  <a:pt x="1659572" y="0"/>
                </a:moveTo>
                <a:lnTo>
                  <a:pt x="0" y="0"/>
                </a:lnTo>
                <a:lnTo>
                  <a:pt x="0" y="382955"/>
                </a:lnTo>
                <a:lnTo>
                  <a:pt x="1659572" y="382955"/>
                </a:lnTo>
                <a:lnTo>
                  <a:pt x="1659572" y="0"/>
                </a:lnTo>
                <a:close/>
              </a:path>
            </a:pathLst>
          </a:custGeom>
          <a:solidFill>
            <a:srgbClr val="569DB5"/>
          </a:solidFill>
        </p:spPr>
        <p:txBody>
          <a:bodyPr wrap="square" lIns="0" tIns="0" rIns="0" bIns="0" rtlCol="0"/>
          <a:lstStyle/>
          <a:p>
            <a:endParaRPr dirty="0"/>
          </a:p>
        </p:txBody>
      </p:sp>
      <p:sp>
        <p:nvSpPr>
          <p:cNvPr id="65" name="object 65"/>
          <p:cNvSpPr txBox="1"/>
          <p:nvPr/>
        </p:nvSpPr>
        <p:spPr>
          <a:xfrm>
            <a:off x="7452144" y="1553946"/>
            <a:ext cx="1659889" cy="383540"/>
          </a:xfrm>
          <a:prstGeom prst="rect">
            <a:avLst/>
          </a:prstGeom>
        </p:spPr>
        <p:txBody>
          <a:bodyPr vert="horz" wrap="square" lIns="0" tIns="34290" rIns="0" bIns="0" rtlCol="0">
            <a:spAutoFit/>
          </a:bodyPr>
          <a:lstStyle/>
          <a:p>
            <a:pPr marL="1094105">
              <a:lnSpc>
                <a:spcPct val="100000"/>
              </a:lnSpc>
              <a:spcBef>
                <a:spcPts val="270"/>
              </a:spcBef>
            </a:pPr>
            <a:r>
              <a:rPr sz="2000" b="1" dirty="0">
                <a:solidFill>
                  <a:srgbClr val="FFFFFF"/>
                </a:solidFill>
                <a:latin typeface="OpenSans-Extrabold"/>
                <a:cs typeface="OpenSans-Extrabold"/>
              </a:rPr>
              <a:t>42</a:t>
            </a:r>
            <a:r>
              <a:rPr sz="1725" b="1"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66" name="object 66"/>
          <p:cNvSpPr/>
          <p:nvPr/>
        </p:nvSpPr>
        <p:spPr>
          <a:xfrm>
            <a:off x="7452144" y="1934946"/>
            <a:ext cx="895985" cy="190500"/>
          </a:xfrm>
          <a:custGeom>
            <a:avLst/>
            <a:gdLst/>
            <a:ahLst/>
            <a:cxnLst/>
            <a:rect l="l" t="t" r="r" b="b"/>
            <a:pathLst>
              <a:path w="895984" h="190500">
                <a:moveTo>
                  <a:pt x="895743" y="0"/>
                </a:moveTo>
                <a:lnTo>
                  <a:pt x="0" y="0"/>
                </a:lnTo>
                <a:lnTo>
                  <a:pt x="0" y="190500"/>
                </a:lnTo>
                <a:lnTo>
                  <a:pt x="895743" y="190500"/>
                </a:lnTo>
                <a:lnTo>
                  <a:pt x="895743" y="0"/>
                </a:lnTo>
                <a:close/>
              </a:path>
            </a:pathLst>
          </a:custGeom>
          <a:solidFill>
            <a:srgbClr val="C93137"/>
          </a:solidFill>
        </p:spPr>
        <p:txBody>
          <a:bodyPr wrap="square" lIns="0" tIns="0" rIns="0" bIns="0" rtlCol="0"/>
          <a:lstStyle/>
          <a:p>
            <a:endParaRPr dirty="0"/>
          </a:p>
        </p:txBody>
      </p:sp>
      <p:sp>
        <p:nvSpPr>
          <p:cNvPr id="67" name="object 67"/>
          <p:cNvSpPr txBox="1"/>
          <p:nvPr/>
        </p:nvSpPr>
        <p:spPr>
          <a:xfrm>
            <a:off x="7452144" y="1936902"/>
            <a:ext cx="895985" cy="188595"/>
          </a:xfrm>
          <a:prstGeom prst="rect">
            <a:avLst/>
          </a:prstGeom>
        </p:spPr>
        <p:txBody>
          <a:bodyPr vert="horz" wrap="square" lIns="0" tIns="14604" rIns="0" bIns="0" rtlCol="0">
            <a:spAutoFit/>
          </a:bodyPr>
          <a:lstStyle/>
          <a:p>
            <a:pPr marL="509270">
              <a:lnSpc>
                <a:spcPct val="100000"/>
              </a:lnSpc>
              <a:spcBef>
                <a:spcPts val="114"/>
              </a:spcBef>
            </a:pPr>
            <a:r>
              <a:rPr sz="1000" b="1" dirty="0">
                <a:solidFill>
                  <a:srgbClr val="FFFFFF"/>
                </a:solidFill>
                <a:latin typeface="Open Sans"/>
                <a:cs typeface="Open Sans"/>
              </a:rPr>
              <a:t>31%</a:t>
            </a:r>
            <a:endParaRPr sz="1000" dirty="0">
              <a:latin typeface="Open Sans"/>
              <a:cs typeface="Open Sans"/>
            </a:endParaRPr>
          </a:p>
        </p:txBody>
      </p:sp>
      <p:sp>
        <p:nvSpPr>
          <p:cNvPr id="69" name="object 69"/>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solidFill>
                  <a:schemeClr val="bg1"/>
                </a:solidFill>
              </a:rPr>
              <a:t>LEVERAGING </a:t>
            </a:r>
            <a:r>
              <a:rPr spc="35" dirty="0">
                <a:solidFill>
                  <a:schemeClr val="bg1"/>
                </a:solidFill>
              </a:rPr>
              <a:t>ADVICE </a:t>
            </a:r>
            <a:r>
              <a:rPr spc="10" dirty="0">
                <a:solidFill>
                  <a:schemeClr val="bg1"/>
                </a:solidFill>
              </a:rPr>
              <a:t>TO </a:t>
            </a:r>
            <a:r>
              <a:rPr spc="35" dirty="0">
                <a:solidFill>
                  <a:schemeClr val="bg1"/>
                </a:solidFill>
              </a:rPr>
              <a:t>BUILD </a:t>
            </a:r>
            <a:r>
              <a:rPr dirty="0">
                <a:solidFill>
                  <a:schemeClr val="bg1"/>
                </a:solidFill>
              </a:rPr>
              <a:t>A </a:t>
            </a:r>
            <a:r>
              <a:rPr spc="35" dirty="0">
                <a:solidFill>
                  <a:schemeClr val="bg1"/>
                </a:solidFill>
              </a:rPr>
              <a:t>BRIGHTER </a:t>
            </a:r>
            <a:r>
              <a:rPr spc="40" dirty="0">
                <a:solidFill>
                  <a:schemeClr val="bg1"/>
                </a:solidFill>
              </a:rPr>
              <a:t>FUTURE  </a:t>
            </a:r>
            <a:endParaRPr lang="en-US" spc="40" dirty="0">
              <a:solidFill>
                <a:schemeClr val="bg1"/>
              </a:solidFill>
            </a:endParaRPr>
          </a:p>
          <a:p>
            <a:pPr marL="12700" marR="5080">
              <a:lnSpc>
                <a:spcPts val="1290"/>
              </a:lnSpc>
              <a:spcBef>
                <a:spcPts val="30"/>
              </a:spcBef>
            </a:pPr>
            <a:r>
              <a:rPr spc="35" dirty="0">
                <a:solidFill>
                  <a:schemeClr val="bg1"/>
                </a:solidFill>
              </a:rPr>
              <a:t>FOR </a:t>
            </a:r>
            <a:r>
              <a:rPr spc="45" dirty="0">
                <a:solidFill>
                  <a:schemeClr val="bg1"/>
                </a:solidFill>
              </a:rPr>
              <a:t>FINANCIAL </a:t>
            </a:r>
            <a:r>
              <a:rPr spc="40" dirty="0">
                <a:solidFill>
                  <a:schemeClr val="bg1"/>
                </a:solidFill>
              </a:rPr>
              <a:t>PROFESSIONAL </a:t>
            </a:r>
            <a:r>
              <a:rPr spc="20" dirty="0">
                <a:solidFill>
                  <a:schemeClr val="bg1"/>
                </a:solidFill>
              </a:rPr>
              <a:t>USE</a:t>
            </a:r>
            <a:r>
              <a:rPr spc="145" dirty="0">
                <a:solidFill>
                  <a:schemeClr val="bg1"/>
                </a:solidFill>
              </a:rPr>
              <a:t> </a:t>
            </a:r>
            <a:r>
              <a:rPr spc="15" dirty="0">
                <a:solidFill>
                  <a:schemeClr val="bg1"/>
                </a:solidFill>
              </a:rPr>
              <a:t>ONLY</a:t>
            </a:r>
            <a:r>
              <a:rPr lang="en-US" spc="15" dirty="0">
                <a:solidFill>
                  <a:schemeClr val="bg1"/>
                </a:solidFill>
              </a:rPr>
              <a:t>.</a:t>
            </a:r>
            <a:endParaRPr spc="15" dirty="0">
              <a:solidFill>
                <a:schemeClr val="bg1"/>
              </a:solidFill>
            </a:endParaRPr>
          </a:p>
        </p:txBody>
      </p:sp>
      <p:sp>
        <p:nvSpPr>
          <p:cNvPr id="70" name="object 70"/>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12</a:t>
            </a:fld>
            <a:endParaRPr dirty="0"/>
          </a:p>
        </p:txBody>
      </p:sp>
      <p:sp>
        <p:nvSpPr>
          <p:cNvPr id="68" name="object 68"/>
          <p:cNvSpPr txBox="1"/>
          <p:nvPr/>
        </p:nvSpPr>
        <p:spPr>
          <a:xfrm>
            <a:off x="2800049" y="1524555"/>
            <a:ext cx="857250" cy="154940"/>
          </a:xfrm>
          <a:prstGeom prst="rect">
            <a:avLst/>
          </a:prstGeom>
        </p:spPr>
        <p:txBody>
          <a:bodyPr vert="horz" wrap="square" lIns="0" tIns="12700" rIns="0" bIns="0" rtlCol="0">
            <a:spAutoFit/>
          </a:bodyPr>
          <a:lstStyle/>
          <a:p>
            <a:pPr>
              <a:lnSpc>
                <a:spcPct val="100000"/>
              </a:lnSpc>
              <a:spcBef>
                <a:spcPts val="100"/>
              </a:spcBef>
            </a:pPr>
            <a:r>
              <a:rPr sz="850" b="1" dirty="0">
                <a:solidFill>
                  <a:srgbClr val="FFFFFF"/>
                </a:solidFill>
                <a:latin typeface="Open Sans"/>
                <a:cs typeface="Open Sans"/>
              </a:rPr>
              <a:t>All</a:t>
            </a:r>
            <a:r>
              <a:rPr sz="850" b="1" spc="-60" dirty="0">
                <a:solidFill>
                  <a:srgbClr val="FFFFFF"/>
                </a:solidFill>
                <a:latin typeface="Open Sans"/>
                <a:cs typeface="Open Sans"/>
              </a:rPr>
              <a:t> </a:t>
            </a:r>
            <a:r>
              <a:rPr sz="850" b="1" spc="-5" dirty="0">
                <a:solidFill>
                  <a:srgbClr val="FFFFFF"/>
                </a:solidFill>
                <a:latin typeface="Open Sans"/>
                <a:cs typeface="Open Sans"/>
              </a:rPr>
              <a:t>respondents</a:t>
            </a:r>
            <a:endParaRPr sz="850" dirty="0">
              <a:latin typeface="Open Sans"/>
              <a:cs typeface="Open Sans"/>
            </a:endParaRPr>
          </a:p>
        </p:txBody>
      </p:sp>
      <p:sp>
        <p:nvSpPr>
          <p:cNvPr id="71" name="object 3">
            <a:extLst>
              <a:ext uri="{FF2B5EF4-FFF2-40B4-BE49-F238E27FC236}">
                <a16:creationId xmlns:a16="http://schemas.microsoft.com/office/drawing/2014/main" id="{6E2A47C8-0819-4F05-A4D2-9F14D1E55C7B}"/>
              </a:ext>
            </a:extLst>
          </p:cNvPr>
          <p:cNvSpPr txBox="1"/>
          <p:nvPr/>
        </p:nvSpPr>
        <p:spPr>
          <a:xfrm>
            <a:off x="444500" y="4828664"/>
            <a:ext cx="4624146"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chemeClr val="bg1"/>
                </a:solidFill>
                <a:latin typeface="Open Sans"/>
                <a:cs typeface="Open Sans"/>
              </a:rPr>
              <a:t>Source</a:t>
            </a:r>
            <a:r>
              <a:rPr lang="en-US" sz="900" i="1" spc="-10" dirty="0">
                <a:solidFill>
                  <a:schemeClr val="bg1"/>
                </a:solidFill>
                <a:latin typeface="Open Sans"/>
                <a:cs typeface="Open Sans"/>
              </a:rPr>
              <a:t>: Empower Institute, State of Financial Inclusion, January 2021.</a:t>
            </a:r>
            <a:endParaRPr sz="900" dirty="0">
              <a:solidFill>
                <a:schemeClr val="bg1"/>
              </a:solidFill>
              <a:latin typeface="Open Sans"/>
              <a:cs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569DB5"/>
          </a:solidFill>
        </p:spPr>
        <p:txBody>
          <a:bodyPr wrap="square" lIns="0" tIns="0" rIns="0" bIns="0" rtlCol="0"/>
          <a:lstStyle/>
          <a:p>
            <a:endParaRPr dirty="0"/>
          </a:p>
        </p:txBody>
      </p:sp>
      <p:sp>
        <p:nvSpPr>
          <p:cNvPr id="3" name="object 3"/>
          <p:cNvSpPr txBox="1">
            <a:spLocks noGrp="1"/>
          </p:cNvSpPr>
          <p:nvPr>
            <p:ph type="title"/>
          </p:nvPr>
        </p:nvSpPr>
        <p:spPr>
          <a:xfrm>
            <a:off x="1193490" y="2140607"/>
            <a:ext cx="7672070" cy="878840"/>
          </a:xfrm>
          <a:prstGeom prst="rect">
            <a:avLst/>
          </a:prstGeom>
        </p:spPr>
        <p:txBody>
          <a:bodyPr vert="horz" wrap="square" lIns="0" tIns="12700" rIns="0" bIns="0" rtlCol="0">
            <a:spAutoFit/>
          </a:bodyPr>
          <a:lstStyle/>
          <a:p>
            <a:pPr marL="12700">
              <a:lnSpc>
                <a:spcPct val="100000"/>
              </a:lnSpc>
              <a:spcBef>
                <a:spcPts val="100"/>
              </a:spcBef>
              <a:tabLst>
                <a:tab pos="1831975" algn="l"/>
                <a:tab pos="3269615" algn="l"/>
                <a:tab pos="5717540" algn="l"/>
              </a:tabLst>
            </a:pPr>
            <a:r>
              <a:rPr sz="5600" dirty="0">
                <a:solidFill>
                  <a:srgbClr val="EAEEF0"/>
                </a:solidFill>
                <a:latin typeface="Merriweather-Black"/>
                <a:cs typeface="Merriweather-Black"/>
              </a:rPr>
              <a:t>How	can	advice	help?</a:t>
            </a:r>
            <a:endParaRPr sz="5600" dirty="0">
              <a:latin typeface="Merriweather-Black"/>
              <a:cs typeface="Merriweather-Black"/>
            </a:endParaRPr>
          </a:p>
        </p:txBody>
      </p:sp>
      <p:sp>
        <p:nvSpPr>
          <p:cNvPr id="4" name="object 4"/>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5" name="object 5"/>
          <p:cNvSpPr/>
          <p:nvPr/>
        </p:nvSpPr>
        <p:spPr>
          <a:xfrm>
            <a:off x="8972550" y="5083441"/>
            <a:ext cx="628650" cy="323215"/>
          </a:xfrm>
          <a:custGeom>
            <a:avLst/>
            <a:gdLst/>
            <a:ahLst/>
            <a:cxnLst/>
            <a:rect l="l" t="t" r="r" b="b"/>
            <a:pathLst>
              <a:path w="628650" h="323214">
                <a:moveTo>
                  <a:pt x="61607" y="242671"/>
                </a:moveTo>
                <a:lnTo>
                  <a:pt x="17691" y="242671"/>
                </a:lnTo>
                <a:lnTo>
                  <a:pt x="17691" y="225679"/>
                </a:lnTo>
                <a:lnTo>
                  <a:pt x="55829" y="225679"/>
                </a:lnTo>
                <a:lnTo>
                  <a:pt x="55829" y="209842"/>
                </a:lnTo>
                <a:lnTo>
                  <a:pt x="17691" y="209842"/>
                </a:lnTo>
                <a:lnTo>
                  <a:pt x="17691" y="193433"/>
                </a:lnTo>
                <a:lnTo>
                  <a:pt x="61036" y="193433"/>
                </a:lnTo>
                <a:lnTo>
                  <a:pt x="61036" y="177596"/>
                </a:lnTo>
                <a:lnTo>
                  <a:pt x="0" y="177596"/>
                </a:lnTo>
                <a:lnTo>
                  <a:pt x="0" y="258508"/>
                </a:lnTo>
                <a:lnTo>
                  <a:pt x="61607" y="258508"/>
                </a:lnTo>
                <a:lnTo>
                  <a:pt x="61607" y="242671"/>
                </a:lnTo>
                <a:close/>
              </a:path>
              <a:path w="628650" h="323214">
                <a:moveTo>
                  <a:pt x="155613" y="177596"/>
                </a:moveTo>
                <a:lnTo>
                  <a:pt x="136423" y="177596"/>
                </a:lnTo>
                <a:lnTo>
                  <a:pt x="115163" y="211810"/>
                </a:lnTo>
                <a:lnTo>
                  <a:pt x="93891" y="177596"/>
                </a:lnTo>
                <a:lnTo>
                  <a:pt x="74701" y="177596"/>
                </a:lnTo>
                <a:lnTo>
                  <a:pt x="74701" y="258508"/>
                </a:lnTo>
                <a:lnTo>
                  <a:pt x="92151" y="258508"/>
                </a:lnTo>
                <a:lnTo>
                  <a:pt x="92151" y="206032"/>
                </a:lnTo>
                <a:lnTo>
                  <a:pt x="114693" y="240245"/>
                </a:lnTo>
                <a:lnTo>
                  <a:pt x="115163" y="240245"/>
                </a:lnTo>
                <a:lnTo>
                  <a:pt x="137934" y="205689"/>
                </a:lnTo>
                <a:lnTo>
                  <a:pt x="137934" y="258508"/>
                </a:lnTo>
                <a:lnTo>
                  <a:pt x="155613" y="258508"/>
                </a:lnTo>
                <a:lnTo>
                  <a:pt x="155613" y="177596"/>
                </a:lnTo>
                <a:close/>
              </a:path>
              <a:path w="628650" h="323214">
                <a:moveTo>
                  <a:pt x="235839" y="205562"/>
                </a:moveTo>
                <a:lnTo>
                  <a:pt x="233718" y="194221"/>
                </a:lnTo>
                <a:lnTo>
                  <a:pt x="233337" y="193662"/>
                </a:lnTo>
                <a:lnTo>
                  <a:pt x="227596" y="185381"/>
                </a:lnTo>
                <a:lnTo>
                  <a:pt x="217855" y="179641"/>
                </a:lnTo>
                <a:lnTo>
                  <a:pt x="217805" y="197942"/>
                </a:lnTo>
                <a:lnTo>
                  <a:pt x="217805" y="213080"/>
                </a:lnTo>
                <a:lnTo>
                  <a:pt x="212610" y="218401"/>
                </a:lnTo>
                <a:lnTo>
                  <a:pt x="189611" y="218401"/>
                </a:lnTo>
                <a:lnTo>
                  <a:pt x="189611" y="193662"/>
                </a:lnTo>
                <a:lnTo>
                  <a:pt x="212267" y="193662"/>
                </a:lnTo>
                <a:lnTo>
                  <a:pt x="217805" y="197942"/>
                </a:lnTo>
                <a:lnTo>
                  <a:pt x="217805" y="179641"/>
                </a:lnTo>
                <a:lnTo>
                  <a:pt x="204863" y="177596"/>
                </a:lnTo>
                <a:lnTo>
                  <a:pt x="171805" y="177596"/>
                </a:lnTo>
                <a:lnTo>
                  <a:pt x="171805" y="258508"/>
                </a:lnTo>
                <a:lnTo>
                  <a:pt x="189611" y="258508"/>
                </a:lnTo>
                <a:lnTo>
                  <a:pt x="189611" y="234226"/>
                </a:lnTo>
                <a:lnTo>
                  <a:pt x="203123" y="234226"/>
                </a:lnTo>
                <a:lnTo>
                  <a:pt x="235839" y="205803"/>
                </a:lnTo>
                <a:lnTo>
                  <a:pt x="235839" y="205562"/>
                </a:lnTo>
                <a:close/>
              </a:path>
              <a:path w="628650" h="323214">
                <a:moveTo>
                  <a:pt x="327914" y="217805"/>
                </a:moveTo>
                <a:lnTo>
                  <a:pt x="324713" y="201612"/>
                </a:lnTo>
                <a:lnTo>
                  <a:pt x="318668" y="192608"/>
                </a:lnTo>
                <a:lnTo>
                  <a:pt x="315823" y="188379"/>
                </a:lnTo>
                <a:lnTo>
                  <a:pt x="309295" y="184099"/>
                </a:lnTo>
                <a:lnTo>
                  <a:pt x="309295" y="218274"/>
                </a:lnTo>
                <a:lnTo>
                  <a:pt x="307517" y="228066"/>
                </a:lnTo>
                <a:lnTo>
                  <a:pt x="302526" y="236080"/>
                </a:lnTo>
                <a:lnTo>
                  <a:pt x="294855" y="241490"/>
                </a:lnTo>
                <a:lnTo>
                  <a:pt x="285026" y="243471"/>
                </a:lnTo>
                <a:lnTo>
                  <a:pt x="275145" y="241452"/>
                </a:lnTo>
                <a:lnTo>
                  <a:pt x="267385" y="235966"/>
                </a:lnTo>
                <a:lnTo>
                  <a:pt x="262318" y="227876"/>
                </a:lnTo>
                <a:lnTo>
                  <a:pt x="260553" y="218274"/>
                </a:lnTo>
                <a:lnTo>
                  <a:pt x="260515" y="217805"/>
                </a:lnTo>
                <a:lnTo>
                  <a:pt x="262293" y="208026"/>
                </a:lnTo>
                <a:lnTo>
                  <a:pt x="267271" y="200012"/>
                </a:lnTo>
                <a:lnTo>
                  <a:pt x="274942" y="194602"/>
                </a:lnTo>
                <a:lnTo>
                  <a:pt x="284784" y="192608"/>
                </a:lnTo>
                <a:lnTo>
                  <a:pt x="294652" y="194640"/>
                </a:lnTo>
                <a:lnTo>
                  <a:pt x="302412" y="200126"/>
                </a:lnTo>
                <a:lnTo>
                  <a:pt x="307479" y="208229"/>
                </a:lnTo>
                <a:lnTo>
                  <a:pt x="309245" y="217805"/>
                </a:lnTo>
                <a:lnTo>
                  <a:pt x="309295" y="218274"/>
                </a:lnTo>
                <a:lnTo>
                  <a:pt x="309295" y="184099"/>
                </a:lnTo>
                <a:lnTo>
                  <a:pt x="302260" y="179476"/>
                </a:lnTo>
                <a:lnTo>
                  <a:pt x="285026" y="176199"/>
                </a:lnTo>
                <a:lnTo>
                  <a:pt x="267754" y="179514"/>
                </a:lnTo>
                <a:lnTo>
                  <a:pt x="254101" y="188506"/>
                </a:lnTo>
                <a:lnTo>
                  <a:pt x="245135" y="201815"/>
                </a:lnTo>
                <a:lnTo>
                  <a:pt x="241947" y="217805"/>
                </a:lnTo>
                <a:lnTo>
                  <a:pt x="241909" y="218274"/>
                </a:lnTo>
                <a:lnTo>
                  <a:pt x="245097" y="234492"/>
                </a:lnTo>
                <a:lnTo>
                  <a:pt x="253974" y="247713"/>
                </a:lnTo>
                <a:lnTo>
                  <a:pt x="267550" y="256628"/>
                </a:lnTo>
                <a:lnTo>
                  <a:pt x="284784" y="259892"/>
                </a:lnTo>
                <a:lnTo>
                  <a:pt x="302056" y="256590"/>
                </a:lnTo>
                <a:lnTo>
                  <a:pt x="315709" y="247599"/>
                </a:lnTo>
                <a:lnTo>
                  <a:pt x="318490" y="243471"/>
                </a:lnTo>
                <a:lnTo>
                  <a:pt x="324675" y="234289"/>
                </a:lnTo>
                <a:lnTo>
                  <a:pt x="327863" y="218274"/>
                </a:lnTo>
                <a:lnTo>
                  <a:pt x="327914" y="217805"/>
                </a:lnTo>
                <a:close/>
              </a:path>
              <a:path w="628650" h="323214">
                <a:moveTo>
                  <a:pt x="346773" y="285673"/>
                </a:moveTo>
                <a:lnTo>
                  <a:pt x="340372" y="285673"/>
                </a:lnTo>
                <a:lnTo>
                  <a:pt x="340372" y="322084"/>
                </a:lnTo>
                <a:lnTo>
                  <a:pt x="346773" y="322084"/>
                </a:lnTo>
                <a:lnTo>
                  <a:pt x="346773" y="285673"/>
                </a:lnTo>
                <a:close/>
              </a:path>
              <a:path w="628650" h="323214">
                <a:moveTo>
                  <a:pt x="387400" y="285673"/>
                </a:moveTo>
                <a:lnTo>
                  <a:pt x="381114" y="285673"/>
                </a:lnTo>
                <a:lnTo>
                  <a:pt x="381114" y="310857"/>
                </a:lnTo>
                <a:lnTo>
                  <a:pt x="361607" y="285673"/>
                </a:lnTo>
                <a:lnTo>
                  <a:pt x="355676" y="285673"/>
                </a:lnTo>
                <a:lnTo>
                  <a:pt x="355676" y="322084"/>
                </a:lnTo>
                <a:lnTo>
                  <a:pt x="361975" y="322084"/>
                </a:lnTo>
                <a:lnTo>
                  <a:pt x="361975" y="296176"/>
                </a:lnTo>
                <a:lnTo>
                  <a:pt x="382054" y="322084"/>
                </a:lnTo>
                <a:lnTo>
                  <a:pt x="387400" y="322084"/>
                </a:lnTo>
                <a:lnTo>
                  <a:pt x="387400" y="285673"/>
                </a:lnTo>
                <a:close/>
              </a:path>
              <a:path w="628650" h="323214">
                <a:moveTo>
                  <a:pt x="421716" y="305587"/>
                </a:moveTo>
                <a:lnTo>
                  <a:pt x="417766" y="302831"/>
                </a:lnTo>
                <a:lnTo>
                  <a:pt x="403034" y="299288"/>
                </a:lnTo>
                <a:lnTo>
                  <a:pt x="401370" y="298043"/>
                </a:lnTo>
                <a:lnTo>
                  <a:pt x="401370" y="292747"/>
                </a:lnTo>
                <a:lnTo>
                  <a:pt x="403567" y="290817"/>
                </a:lnTo>
                <a:lnTo>
                  <a:pt x="410641" y="290817"/>
                </a:lnTo>
                <a:lnTo>
                  <a:pt x="413918" y="292112"/>
                </a:lnTo>
                <a:lnTo>
                  <a:pt x="417195" y="294563"/>
                </a:lnTo>
                <a:lnTo>
                  <a:pt x="420624" y="289725"/>
                </a:lnTo>
                <a:lnTo>
                  <a:pt x="416928" y="286766"/>
                </a:lnTo>
                <a:lnTo>
                  <a:pt x="412724" y="285140"/>
                </a:lnTo>
                <a:lnTo>
                  <a:pt x="400177" y="285140"/>
                </a:lnTo>
                <a:lnTo>
                  <a:pt x="394982" y="289458"/>
                </a:lnTo>
                <a:lnTo>
                  <a:pt x="394982" y="302526"/>
                </a:lnTo>
                <a:lnTo>
                  <a:pt x="399351" y="304812"/>
                </a:lnTo>
                <a:lnTo>
                  <a:pt x="413867" y="308241"/>
                </a:lnTo>
                <a:lnTo>
                  <a:pt x="415328" y="309651"/>
                </a:lnTo>
                <a:lnTo>
                  <a:pt x="415328" y="315061"/>
                </a:lnTo>
                <a:lnTo>
                  <a:pt x="412826" y="316928"/>
                </a:lnTo>
                <a:lnTo>
                  <a:pt x="404393" y="316928"/>
                </a:lnTo>
                <a:lnTo>
                  <a:pt x="400862" y="315214"/>
                </a:lnTo>
                <a:lnTo>
                  <a:pt x="397370" y="312191"/>
                </a:lnTo>
                <a:lnTo>
                  <a:pt x="393522" y="316776"/>
                </a:lnTo>
                <a:lnTo>
                  <a:pt x="397891" y="320675"/>
                </a:lnTo>
                <a:lnTo>
                  <a:pt x="403148" y="322605"/>
                </a:lnTo>
                <a:lnTo>
                  <a:pt x="416356" y="322605"/>
                </a:lnTo>
                <a:lnTo>
                  <a:pt x="421716" y="318541"/>
                </a:lnTo>
                <a:lnTo>
                  <a:pt x="421716" y="305587"/>
                </a:lnTo>
                <a:close/>
              </a:path>
              <a:path w="628650" h="323214">
                <a:moveTo>
                  <a:pt x="451739" y="177596"/>
                </a:moveTo>
                <a:lnTo>
                  <a:pt x="433133" y="177596"/>
                </a:lnTo>
                <a:lnTo>
                  <a:pt x="416369" y="231813"/>
                </a:lnTo>
                <a:lnTo>
                  <a:pt x="398221" y="177596"/>
                </a:lnTo>
                <a:lnTo>
                  <a:pt x="382968" y="177596"/>
                </a:lnTo>
                <a:lnTo>
                  <a:pt x="364820" y="231813"/>
                </a:lnTo>
                <a:lnTo>
                  <a:pt x="348056" y="177596"/>
                </a:lnTo>
                <a:lnTo>
                  <a:pt x="328980" y="177596"/>
                </a:lnTo>
                <a:lnTo>
                  <a:pt x="356603" y="258508"/>
                </a:lnTo>
                <a:lnTo>
                  <a:pt x="372097" y="258508"/>
                </a:lnTo>
                <a:lnTo>
                  <a:pt x="390359" y="206387"/>
                </a:lnTo>
                <a:lnTo>
                  <a:pt x="408622" y="258508"/>
                </a:lnTo>
                <a:lnTo>
                  <a:pt x="424116" y="258508"/>
                </a:lnTo>
                <a:lnTo>
                  <a:pt x="451739" y="177596"/>
                </a:lnTo>
                <a:close/>
              </a:path>
              <a:path w="628650" h="323214">
                <a:moveTo>
                  <a:pt x="454101" y="285673"/>
                </a:moveTo>
                <a:lnTo>
                  <a:pt x="424548" y="285673"/>
                </a:lnTo>
                <a:lnTo>
                  <a:pt x="424548" y="291604"/>
                </a:lnTo>
                <a:lnTo>
                  <a:pt x="436105" y="291604"/>
                </a:lnTo>
                <a:lnTo>
                  <a:pt x="436105" y="322084"/>
                </a:lnTo>
                <a:lnTo>
                  <a:pt x="442556" y="322084"/>
                </a:lnTo>
                <a:lnTo>
                  <a:pt x="442556" y="291604"/>
                </a:lnTo>
                <a:lnTo>
                  <a:pt x="454101" y="291604"/>
                </a:lnTo>
                <a:lnTo>
                  <a:pt x="454101" y="285673"/>
                </a:lnTo>
                <a:close/>
              </a:path>
              <a:path w="628650" h="323214">
                <a:moveTo>
                  <a:pt x="466204" y="285673"/>
                </a:moveTo>
                <a:lnTo>
                  <a:pt x="459803" y="285673"/>
                </a:lnTo>
                <a:lnTo>
                  <a:pt x="459803" y="322084"/>
                </a:lnTo>
                <a:lnTo>
                  <a:pt x="466204" y="322084"/>
                </a:lnTo>
                <a:lnTo>
                  <a:pt x="466204" y="285673"/>
                </a:lnTo>
                <a:close/>
              </a:path>
              <a:path w="628650" h="323214">
                <a:moveTo>
                  <a:pt x="501421" y="285673"/>
                </a:moveTo>
                <a:lnTo>
                  <a:pt x="471868" y="285673"/>
                </a:lnTo>
                <a:lnTo>
                  <a:pt x="471868" y="291604"/>
                </a:lnTo>
                <a:lnTo>
                  <a:pt x="483425" y="291604"/>
                </a:lnTo>
                <a:lnTo>
                  <a:pt x="483425" y="322084"/>
                </a:lnTo>
                <a:lnTo>
                  <a:pt x="489877" y="322084"/>
                </a:lnTo>
                <a:lnTo>
                  <a:pt x="489877" y="291604"/>
                </a:lnTo>
                <a:lnTo>
                  <a:pt x="501421" y="291604"/>
                </a:lnTo>
                <a:lnTo>
                  <a:pt x="501421" y="285673"/>
                </a:lnTo>
                <a:close/>
              </a:path>
              <a:path w="628650" h="323214">
                <a:moveTo>
                  <a:pt x="521512" y="242671"/>
                </a:moveTo>
                <a:lnTo>
                  <a:pt x="477583" y="242671"/>
                </a:lnTo>
                <a:lnTo>
                  <a:pt x="477583" y="225679"/>
                </a:lnTo>
                <a:lnTo>
                  <a:pt x="515734" y="225679"/>
                </a:lnTo>
                <a:lnTo>
                  <a:pt x="515734" y="209842"/>
                </a:lnTo>
                <a:lnTo>
                  <a:pt x="477583" y="209842"/>
                </a:lnTo>
                <a:lnTo>
                  <a:pt x="477583" y="193433"/>
                </a:lnTo>
                <a:lnTo>
                  <a:pt x="520941" y="193433"/>
                </a:lnTo>
                <a:lnTo>
                  <a:pt x="520941" y="177596"/>
                </a:lnTo>
                <a:lnTo>
                  <a:pt x="459905" y="177596"/>
                </a:lnTo>
                <a:lnTo>
                  <a:pt x="459905" y="258508"/>
                </a:lnTo>
                <a:lnTo>
                  <a:pt x="521512" y="258508"/>
                </a:lnTo>
                <a:lnTo>
                  <a:pt x="521512" y="242671"/>
                </a:lnTo>
                <a:close/>
              </a:path>
              <a:path w="628650" h="323214">
                <a:moveTo>
                  <a:pt x="537667" y="285661"/>
                </a:moveTo>
                <a:lnTo>
                  <a:pt x="531266" y="285661"/>
                </a:lnTo>
                <a:lnTo>
                  <a:pt x="531266" y="313334"/>
                </a:lnTo>
                <a:lnTo>
                  <a:pt x="527773" y="316725"/>
                </a:lnTo>
                <a:lnTo>
                  <a:pt x="516382" y="316725"/>
                </a:lnTo>
                <a:lnTo>
                  <a:pt x="512902" y="313131"/>
                </a:lnTo>
                <a:lnTo>
                  <a:pt x="512902" y="285661"/>
                </a:lnTo>
                <a:lnTo>
                  <a:pt x="506501" y="285661"/>
                </a:lnTo>
                <a:lnTo>
                  <a:pt x="506501" y="306628"/>
                </a:lnTo>
                <a:lnTo>
                  <a:pt x="506501" y="317195"/>
                </a:lnTo>
                <a:lnTo>
                  <a:pt x="512533" y="322656"/>
                </a:lnTo>
                <a:lnTo>
                  <a:pt x="531520" y="322656"/>
                </a:lnTo>
                <a:lnTo>
                  <a:pt x="537667" y="317195"/>
                </a:lnTo>
                <a:lnTo>
                  <a:pt x="537667" y="285661"/>
                </a:lnTo>
                <a:close/>
              </a:path>
              <a:path w="628650" h="323214">
                <a:moveTo>
                  <a:pt x="572274" y="285673"/>
                </a:moveTo>
                <a:lnTo>
                  <a:pt x="542721" y="285673"/>
                </a:lnTo>
                <a:lnTo>
                  <a:pt x="542721" y="291604"/>
                </a:lnTo>
                <a:lnTo>
                  <a:pt x="554278" y="291604"/>
                </a:lnTo>
                <a:lnTo>
                  <a:pt x="554278" y="322084"/>
                </a:lnTo>
                <a:lnTo>
                  <a:pt x="560730" y="322084"/>
                </a:lnTo>
                <a:lnTo>
                  <a:pt x="560730" y="291604"/>
                </a:lnTo>
                <a:lnTo>
                  <a:pt x="572274" y="291604"/>
                </a:lnTo>
                <a:lnTo>
                  <a:pt x="572274" y="285673"/>
                </a:lnTo>
                <a:close/>
              </a:path>
              <a:path w="628650" h="323214">
                <a:moveTo>
                  <a:pt x="604418" y="102755"/>
                </a:moveTo>
                <a:lnTo>
                  <a:pt x="574319" y="97358"/>
                </a:lnTo>
                <a:lnTo>
                  <a:pt x="539178" y="95465"/>
                </a:lnTo>
                <a:lnTo>
                  <a:pt x="496189" y="99288"/>
                </a:lnTo>
                <a:lnTo>
                  <a:pt x="442582" y="111010"/>
                </a:lnTo>
                <a:lnTo>
                  <a:pt x="383882" y="123177"/>
                </a:lnTo>
                <a:lnTo>
                  <a:pt x="339915" y="124853"/>
                </a:lnTo>
                <a:lnTo>
                  <a:pt x="305739" y="119570"/>
                </a:lnTo>
                <a:lnTo>
                  <a:pt x="247103" y="102146"/>
                </a:lnTo>
                <a:lnTo>
                  <a:pt x="212788" y="97028"/>
                </a:lnTo>
                <a:lnTo>
                  <a:pt x="168567" y="98996"/>
                </a:lnTo>
                <a:lnTo>
                  <a:pt x="115404" y="123736"/>
                </a:lnTo>
                <a:lnTo>
                  <a:pt x="158711" y="122008"/>
                </a:lnTo>
                <a:lnTo>
                  <a:pt x="193192" y="127177"/>
                </a:lnTo>
                <a:lnTo>
                  <a:pt x="253822" y="144538"/>
                </a:lnTo>
                <a:lnTo>
                  <a:pt x="289026" y="149898"/>
                </a:lnTo>
                <a:lnTo>
                  <a:pt x="333540" y="148475"/>
                </a:lnTo>
                <a:lnTo>
                  <a:pt x="391896" y="136867"/>
                </a:lnTo>
                <a:lnTo>
                  <a:pt x="465836" y="122732"/>
                </a:lnTo>
                <a:lnTo>
                  <a:pt x="520090" y="122593"/>
                </a:lnTo>
                <a:lnTo>
                  <a:pt x="563384" y="130467"/>
                </a:lnTo>
                <a:lnTo>
                  <a:pt x="604418" y="140347"/>
                </a:lnTo>
                <a:lnTo>
                  <a:pt x="604418" y="102755"/>
                </a:lnTo>
                <a:close/>
              </a:path>
              <a:path w="628650" h="323214">
                <a:moveTo>
                  <a:pt x="604418" y="48933"/>
                </a:moveTo>
                <a:lnTo>
                  <a:pt x="589978" y="50965"/>
                </a:lnTo>
                <a:lnTo>
                  <a:pt x="574471" y="53746"/>
                </a:lnTo>
                <a:lnTo>
                  <a:pt x="557834" y="57378"/>
                </a:lnTo>
                <a:lnTo>
                  <a:pt x="539991" y="62026"/>
                </a:lnTo>
                <a:lnTo>
                  <a:pt x="482244" y="74269"/>
                </a:lnTo>
                <a:lnTo>
                  <a:pt x="439191" y="75869"/>
                </a:lnTo>
                <a:lnTo>
                  <a:pt x="405955" y="70434"/>
                </a:lnTo>
                <a:lnTo>
                  <a:pt x="349402" y="52768"/>
                </a:lnTo>
                <a:lnTo>
                  <a:pt x="316318" y="47739"/>
                </a:lnTo>
                <a:lnTo>
                  <a:pt x="273519" y="50012"/>
                </a:lnTo>
                <a:lnTo>
                  <a:pt x="220357" y="74752"/>
                </a:lnTo>
                <a:lnTo>
                  <a:pt x="262712" y="72898"/>
                </a:lnTo>
                <a:lnTo>
                  <a:pt x="296341" y="78054"/>
                </a:lnTo>
                <a:lnTo>
                  <a:pt x="355333" y="95580"/>
                </a:lnTo>
                <a:lnTo>
                  <a:pt x="389661" y="101003"/>
                </a:lnTo>
                <a:lnTo>
                  <a:pt x="433184" y="99606"/>
                </a:lnTo>
                <a:lnTo>
                  <a:pt x="490372" y="87896"/>
                </a:lnTo>
                <a:lnTo>
                  <a:pt x="525157" y="79413"/>
                </a:lnTo>
                <a:lnTo>
                  <a:pt x="555256" y="74218"/>
                </a:lnTo>
                <a:lnTo>
                  <a:pt x="581418" y="71932"/>
                </a:lnTo>
                <a:lnTo>
                  <a:pt x="604418" y="72136"/>
                </a:lnTo>
                <a:lnTo>
                  <a:pt x="604418" y="48933"/>
                </a:lnTo>
                <a:close/>
              </a:path>
              <a:path w="628650" h="323214">
                <a:moveTo>
                  <a:pt x="604418" y="20142"/>
                </a:moveTo>
                <a:lnTo>
                  <a:pt x="552297" y="27876"/>
                </a:lnTo>
                <a:lnTo>
                  <a:pt x="514451" y="25196"/>
                </a:lnTo>
                <a:lnTo>
                  <a:pt x="484517" y="16624"/>
                </a:lnTo>
                <a:lnTo>
                  <a:pt x="456145" y="6718"/>
                </a:lnTo>
                <a:lnTo>
                  <a:pt x="422973" y="0"/>
                </a:lnTo>
                <a:lnTo>
                  <a:pt x="378663" y="1028"/>
                </a:lnTo>
                <a:lnTo>
                  <a:pt x="325399" y="25768"/>
                </a:lnTo>
                <a:lnTo>
                  <a:pt x="366496" y="22567"/>
                </a:lnTo>
                <a:lnTo>
                  <a:pt x="398881" y="27190"/>
                </a:lnTo>
                <a:lnTo>
                  <a:pt x="426999" y="35966"/>
                </a:lnTo>
                <a:lnTo>
                  <a:pt x="455256" y="45199"/>
                </a:lnTo>
                <a:lnTo>
                  <a:pt x="488073" y="51219"/>
                </a:lnTo>
                <a:lnTo>
                  <a:pt x="529882" y="50342"/>
                </a:lnTo>
                <a:lnTo>
                  <a:pt x="585089" y="38912"/>
                </a:lnTo>
                <a:lnTo>
                  <a:pt x="604418" y="33591"/>
                </a:lnTo>
                <a:lnTo>
                  <a:pt x="604418" y="20142"/>
                </a:lnTo>
                <a:close/>
              </a:path>
              <a:path w="628650" h="323214">
                <a:moveTo>
                  <a:pt x="604545" y="258508"/>
                </a:moveTo>
                <a:lnTo>
                  <a:pt x="586841" y="232613"/>
                </a:lnTo>
                <a:lnTo>
                  <a:pt x="584784" y="229603"/>
                </a:lnTo>
                <a:lnTo>
                  <a:pt x="591832" y="225920"/>
                </a:lnTo>
                <a:lnTo>
                  <a:pt x="597306" y="220535"/>
                </a:lnTo>
                <a:lnTo>
                  <a:pt x="599122" y="216890"/>
                </a:lnTo>
                <a:lnTo>
                  <a:pt x="600849" y="213423"/>
                </a:lnTo>
                <a:lnTo>
                  <a:pt x="602119" y="204520"/>
                </a:lnTo>
                <a:lnTo>
                  <a:pt x="602119" y="196659"/>
                </a:lnTo>
                <a:lnTo>
                  <a:pt x="600976" y="193662"/>
                </a:lnTo>
                <a:lnTo>
                  <a:pt x="599694" y="190296"/>
                </a:lnTo>
                <a:lnTo>
                  <a:pt x="589864" y="180479"/>
                </a:lnTo>
                <a:lnTo>
                  <a:pt x="584085" y="178396"/>
                </a:lnTo>
                <a:lnTo>
                  <a:pt x="584085" y="197586"/>
                </a:lnTo>
                <a:lnTo>
                  <a:pt x="584085" y="212267"/>
                </a:lnTo>
                <a:lnTo>
                  <a:pt x="579120" y="216890"/>
                </a:lnTo>
                <a:lnTo>
                  <a:pt x="552411" y="216890"/>
                </a:lnTo>
                <a:lnTo>
                  <a:pt x="552411" y="193662"/>
                </a:lnTo>
                <a:lnTo>
                  <a:pt x="578764" y="193662"/>
                </a:lnTo>
                <a:lnTo>
                  <a:pt x="584085" y="197586"/>
                </a:lnTo>
                <a:lnTo>
                  <a:pt x="584085" y="178396"/>
                </a:lnTo>
                <a:lnTo>
                  <a:pt x="581888" y="177596"/>
                </a:lnTo>
                <a:lnTo>
                  <a:pt x="534606" y="177596"/>
                </a:lnTo>
                <a:lnTo>
                  <a:pt x="534606" y="258508"/>
                </a:lnTo>
                <a:lnTo>
                  <a:pt x="552411" y="258508"/>
                </a:lnTo>
                <a:lnTo>
                  <a:pt x="552411" y="232613"/>
                </a:lnTo>
                <a:lnTo>
                  <a:pt x="566394" y="232613"/>
                </a:lnTo>
                <a:lnTo>
                  <a:pt x="583742" y="258508"/>
                </a:lnTo>
                <a:lnTo>
                  <a:pt x="604545" y="258508"/>
                </a:lnTo>
                <a:close/>
              </a:path>
              <a:path w="628650" h="323214">
                <a:moveTo>
                  <a:pt x="604723" y="316369"/>
                </a:moveTo>
                <a:lnTo>
                  <a:pt x="583857" y="316369"/>
                </a:lnTo>
                <a:lnTo>
                  <a:pt x="583857" y="306578"/>
                </a:lnTo>
                <a:lnTo>
                  <a:pt x="602119" y="306578"/>
                </a:lnTo>
                <a:lnTo>
                  <a:pt x="602119" y="300863"/>
                </a:lnTo>
                <a:lnTo>
                  <a:pt x="583857" y="300863"/>
                </a:lnTo>
                <a:lnTo>
                  <a:pt x="583857" y="291401"/>
                </a:lnTo>
                <a:lnTo>
                  <a:pt x="604456" y="291401"/>
                </a:lnTo>
                <a:lnTo>
                  <a:pt x="604456" y="285673"/>
                </a:lnTo>
                <a:lnTo>
                  <a:pt x="577456" y="285673"/>
                </a:lnTo>
                <a:lnTo>
                  <a:pt x="577456" y="322084"/>
                </a:lnTo>
                <a:lnTo>
                  <a:pt x="604723" y="322084"/>
                </a:lnTo>
                <a:lnTo>
                  <a:pt x="604723" y="316369"/>
                </a:lnTo>
                <a:close/>
              </a:path>
              <a:path w="628650" h="323214">
                <a:moveTo>
                  <a:pt x="616153" y="310680"/>
                </a:moveTo>
                <a:lnTo>
                  <a:pt x="607758" y="310680"/>
                </a:lnTo>
                <a:lnTo>
                  <a:pt x="607758" y="311797"/>
                </a:lnTo>
                <a:lnTo>
                  <a:pt x="611352" y="311797"/>
                </a:lnTo>
                <a:lnTo>
                  <a:pt x="611352" y="321373"/>
                </a:lnTo>
                <a:lnTo>
                  <a:pt x="612571" y="321373"/>
                </a:lnTo>
                <a:lnTo>
                  <a:pt x="612571" y="311797"/>
                </a:lnTo>
                <a:lnTo>
                  <a:pt x="616153" y="311797"/>
                </a:lnTo>
                <a:lnTo>
                  <a:pt x="616153" y="310680"/>
                </a:lnTo>
                <a:close/>
              </a:path>
              <a:path w="628650" h="323214">
                <a:moveTo>
                  <a:pt x="628637" y="310680"/>
                </a:moveTo>
                <a:lnTo>
                  <a:pt x="627418" y="310680"/>
                </a:lnTo>
                <a:lnTo>
                  <a:pt x="623531" y="316509"/>
                </a:lnTo>
                <a:lnTo>
                  <a:pt x="619633" y="310680"/>
                </a:lnTo>
                <a:lnTo>
                  <a:pt x="618413" y="310680"/>
                </a:lnTo>
                <a:lnTo>
                  <a:pt x="618413" y="321373"/>
                </a:lnTo>
                <a:lnTo>
                  <a:pt x="619582" y="321373"/>
                </a:lnTo>
                <a:lnTo>
                  <a:pt x="619582" y="312724"/>
                </a:lnTo>
                <a:lnTo>
                  <a:pt x="623481" y="318439"/>
                </a:lnTo>
                <a:lnTo>
                  <a:pt x="627430" y="312712"/>
                </a:lnTo>
                <a:lnTo>
                  <a:pt x="627430" y="321373"/>
                </a:lnTo>
                <a:lnTo>
                  <a:pt x="628637" y="321373"/>
                </a:lnTo>
                <a:lnTo>
                  <a:pt x="628637" y="310680"/>
                </a:lnTo>
                <a:close/>
              </a:path>
            </a:pathLst>
          </a:custGeom>
          <a:solidFill>
            <a:srgbClr val="FFFFFF"/>
          </a:solidFill>
        </p:spPr>
        <p:txBody>
          <a:bodyPr wrap="square" lIns="0" tIns="0" rIns="0" bIns="0" rtlCol="0"/>
          <a:lstStyle/>
          <a:p>
            <a:endParaRPr dirty="0"/>
          </a:p>
        </p:txBody>
      </p:sp>
      <p:sp>
        <p:nvSpPr>
          <p:cNvPr id="6" name="object 6"/>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7" name="object 7"/>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457200"/>
            <a:ext cx="9144000" cy="4106545"/>
          </a:xfrm>
          <a:custGeom>
            <a:avLst/>
            <a:gdLst/>
            <a:ahLst/>
            <a:cxnLst/>
            <a:rect l="l" t="t" r="r" b="b"/>
            <a:pathLst>
              <a:path w="9144000" h="4106545">
                <a:moveTo>
                  <a:pt x="9144000" y="0"/>
                </a:moveTo>
                <a:lnTo>
                  <a:pt x="0" y="0"/>
                </a:lnTo>
                <a:lnTo>
                  <a:pt x="0" y="4106214"/>
                </a:lnTo>
                <a:lnTo>
                  <a:pt x="9144000" y="4106214"/>
                </a:lnTo>
                <a:lnTo>
                  <a:pt x="9144000" y="0"/>
                </a:lnTo>
                <a:close/>
              </a:path>
            </a:pathLst>
          </a:custGeom>
          <a:solidFill>
            <a:srgbClr val="EAEFF2"/>
          </a:solidFill>
        </p:spPr>
        <p:txBody>
          <a:bodyPr wrap="square" lIns="0" tIns="0" rIns="0" bIns="0" rtlCol="0"/>
          <a:lstStyle/>
          <a:p>
            <a:endParaRPr dirty="0"/>
          </a:p>
        </p:txBody>
      </p:sp>
      <p:sp>
        <p:nvSpPr>
          <p:cNvPr id="3" name="object 3"/>
          <p:cNvSpPr txBox="1"/>
          <p:nvPr/>
        </p:nvSpPr>
        <p:spPr>
          <a:xfrm>
            <a:off x="444500" y="4600699"/>
            <a:ext cx="8983980" cy="393700"/>
          </a:xfrm>
          <a:prstGeom prst="rect">
            <a:avLst/>
          </a:prstGeom>
        </p:spPr>
        <p:txBody>
          <a:bodyPr vert="horz" wrap="square" lIns="0" tIns="12700" rIns="0" bIns="0" rtlCol="0">
            <a:spAutoFit/>
          </a:bodyPr>
          <a:lstStyle/>
          <a:p>
            <a:pPr marL="12700" marR="5080">
              <a:lnSpc>
                <a:spcPct val="134300"/>
              </a:lnSpc>
              <a:spcBef>
                <a:spcPts val="100"/>
              </a:spcBef>
            </a:pPr>
            <a:r>
              <a:rPr sz="900" i="1" dirty="0">
                <a:solidFill>
                  <a:srgbClr val="414042"/>
                </a:solidFill>
                <a:latin typeface="Open Sans"/>
                <a:cs typeface="Open Sans"/>
              </a:rPr>
              <a:t>1 </a:t>
            </a:r>
            <a:r>
              <a:rPr sz="900" i="1" spc="10" dirty="0">
                <a:solidFill>
                  <a:srgbClr val="414042"/>
                </a:solidFill>
                <a:latin typeface="Open Sans"/>
                <a:cs typeface="Open Sans"/>
              </a:rPr>
              <a:t>As </a:t>
            </a:r>
            <a:r>
              <a:rPr sz="900" i="1" spc="-5" dirty="0">
                <a:solidFill>
                  <a:srgbClr val="414042"/>
                </a:solidFill>
                <a:latin typeface="Open Sans"/>
                <a:cs typeface="Open Sans"/>
              </a:rPr>
              <a:t>of June </a:t>
            </a:r>
            <a:r>
              <a:rPr sz="900" i="1" spc="-20" dirty="0">
                <a:solidFill>
                  <a:srgbClr val="414042"/>
                </a:solidFill>
                <a:latin typeface="Open Sans"/>
                <a:cs typeface="Open Sans"/>
              </a:rPr>
              <a:t>1, </a:t>
            </a:r>
            <a:r>
              <a:rPr sz="900" i="1" spc="-10" dirty="0">
                <a:solidFill>
                  <a:srgbClr val="414042"/>
                </a:solidFill>
                <a:latin typeface="Open Sans"/>
                <a:cs typeface="Open Sans"/>
              </a:rPr>
              <a:t>2020. </a:t>
            </a:r>
            <a:r>
              <a:rPr sz="900" i="1" spc="-5" dirty="0">
                <a:solidFill>
                  <a:srgbClr val="414042"/>
                </a:solidFill>
                <a:latin typeface="Open Sans"/>
                <a:cs typeface="Open Sans"/>
              </a:rPr>
              <a:t>Empower </a:t>
            </a:r>
            <a:r>
              <a:rPr sz="900" i="1" spc="-10" dirty="0">
                <a:solidFill>
                  <a:srgbClr val="414042"/>
                </a:solidFill>
                <a:latin typeface="Open Sans"/>
                <a:cs typeface="Open Sans"/>
              </a:rPr>
              <a:t>recordkeeping </a:t>
            </a:r>
            <a:r>
              <a:rPr sz="900" i="1" dirty="0">
                <a:solidFill>
                  <a:srgbClr val="414042"/>
                </a:solidFill>
                <a:latin typeface="Open Sans"/>
                <a:cs typeface="Open Sans"/>
              </a:rPr>
              <a:t>data. Advisory Services participants </a:t>
            </a:r>
            <a:r>
              <a:rPr sz="900" i="1" spc="-5" dirty="0">
                <a:solidFill>
                  <a:srgbClr val="414042"/>
                </a:solidFill>
                <a:latin typeface="Open Sans"/>
                <a:cs typeface="Open Sans"/>
              </a:rPr>
              <a:t>utilized after-tax (Roth) </a:t>
            </a:r>
            <a:r>
              <a:rPr sz="900" i="1" dirty="0">
                <a:solidFill>
                  <a:srgbClr val="414042"/>
                </a:solidFill>
                <a:latin typeface="Open Sans"/>
                <a:cs typeface="Open Sans"/>
              </a:rPr>
              <a:t>savings strategies twice as often as </a:t>
            </a:r>
            <a:r>
              <a:rPr sz="900" i="1" spc="-5" dirty="0">
                <a:solidFill>
                  <a:srgbClr val="414042"/>
                </a:solidFill>
                <a:latin typeface="Open Sans"/>
                <a:cs typeface="Open Sans"/>
              </a:rPr>
              <a:t>those who </a:t>
            </a:r>
            <a:r>
              <a:rPr sz="900" i="1" dirty="0">
                <a:solidFill>
                  <a:srgbClr val="414042"/>
                </a:solidFill>
                <a:latin typeface="Open Sans"/>
                <a:cs typeface="Open Sans"/>
              </a:rPr>
              <a:t>didn’t </a:t>
            </a:r>
            <a:r>
              <a:rPr sz="900" i="1" spc="-5" dirty="0">
                <a:solidFill>
                  <a:srgbClr val="414042"/>
                </a:solidFill>
                <a:latin typeface="Open Sans"/>
                <a:cs typeface="Open Sans"/>
              </a:rPr>
              <a:t>use </a:t>
            </a:r>
            <a:r>
              <a:rPr sz="900" i="1" dirty="0">
                <a:solidFill>
                  <a:srgbClr val="414042"/>
                </a:solidFill>
                <a:latin typeface="Open Sans"/>
                <a:cs typeface="Open Sans"/>
              </a:rPr>
              <a:t>Advisory Services.  2 </a:t>
            </a:r>
            <a:r>
              <a:rPr sz="900" i="1" spc="10" dirty="0">
                <a:solidFill>
                  <a:srgbClr val="414042"/>
                </a:solidFill>
                <a:latin typeface="Open Sans"/>
                <a:cs typeface="Open Sans"/>
              </a:rPr>
              <a:t>As </a:t>
            </a:r>
            <a:r>
              <a:rPr sz="900" i="1" spc="-5" dirty="0">
                <a:solidFill>
                  <a:srgbClr val="414042"/>
                </a:solidFill>
                <a:latin typeface="Open Sans"/>
                <a:cs typeface="Open Sans"/>
              </a:rPr>
              <a:t>of March </a:t>
            </a:r>
            <a:r>
              <a:rPr sz="900" i="1" spc="-30" dirty="0">
                <a:solidFill>
                  <a:srgbClr val="414042"/>
                </a:solidFill>
                <a:latin typeface="Open Sans"/>
                <a:cs typeface="Open Sans"/>
              </a:rPr>
              <a:t>27, </a:t>
            </a:r>
            <a:r>
              <a:rPr sz="900" i="1" spc="-10" dirty="0">
                <a:solidFill>
                  <a:srgbClr val="414042"/>
                </a:solidFill>
                <a:latin typeface="Open Sans"/>
                <a:cs typeface="Open Sans"/>
              </a:rPr>
              <a:t>2020. </a:t>
            </a:r>
            <a:r>
              <a:rPr sz="900" i="1" spc="-5" dirty="0">
                <a:solidFill>
                  <a:srgbClr val="414042"/>
                </a:solidFill>
                <a:latin typeface="Open Sans"/>
                <a:cs typeface="Open Sans"/>
              </a:rPr>
              <a:t>Empower </a:t>
            </a:r>
            <a:r>
              <a:rPr sz="900" i="1" spc="-10" dirty="0">
                <a:solidFill>
                  <a:srgbClr val="414042"/>
                </a:solidFill>
                <a:latin typeface="Open Sans"/>
                <a:cs typeface="Open Sans"/>
              </a:rPr>
              <a:t>recordkeeping</a:t>
            </a:r>
            <a:r>
              <a:rPr sz="900" i="1" spc="-114" dirty="0">
                <a:solidFill>
                  <a:srgbClr val="414042"/>
                </a:solidFill>
                <a:latin typeface="Open Sans"/>
                <a:cs typeface="Open Sans"/>
              </a:rPr>
              <a:t> </a:t>
            </a:r>
            <a:r>
              <a:rPr sz="900" i="1" dirty="0">
                <a:solidFill>
                  <a:srgbClr val="414042"/>
                </a:solidFill>
                <a:latin typeface="Open Sans"/>
                <a:cs typeface="Open Sans"/>
              </a:rPr>
              <a:t>data.</a:t>
            </a:r>
            <a:endParaRPr sz="900" dirty="0">
              <a:latin typeface="Open Sans"/>
              <a:cs typeface="Open Sans"/>
            </a:endParaRPr>
          </a:p>
        </p:txBody>
      </p:sp>
      <p:grpSp>
        <p:nvGrpSpPr>
          <p:cNvPr id="4" name="object 4"/>
          <p:cNvGrpSpPr/>
          <p:nvPr/>
        </p:nvGrpSpPr>
        <p:grpSpPr>
          <a:xfrm>
            <a:off x="8972550" y="5083439"/>
            <a:ext cx="628650" cy="323215"/>
            <a:chOff x="8972550" y="5083439"/>
            <a:chExt cx="628650" cy="323215"/>
          </a:xfrm>
        </p:grpSpPr>
        <p:sp>
          <p:nvSpPr>
            <p:cNvPr id="5" name="object 5"/>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6" name="object 6"/>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7" name="object 7"/>
            <p:cNvSpPr/>
            <p:nvPr/>
          </p:nvSpPr>
          <p:spPr>
            <a:xfrm>
              <a:off x="9312923" y="5368582"/>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grpSp>
      <p:sp>
        <p:nvSpPr>
          <p:cNvPr id="8" name="object 8"/>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9" name="object 9"/>
          <p:cNvSpPr txBox="1">
            <a:spLocks noGrp="1"/>
          </p:cNvSpPr>
          <p:nvPr>
            <p:ph type="title"/>
          </p:nvPr>
        </p:nvSpPr>
        <p:spPr>
          <a:xfrm>
            <a:off x="1517334" y="897228"/>
            <a:ext cx="7024370" cy="360680"/>
          </a:xfrm>
          <a:prstGeom prst="rect">
            <a:avLst/>
          </a:prstGeom>
        </p:spPr>
        <p:txBody>
          <a:bodyPr vert="horz" wrap="square" lIns="0" tIns="12700" rIns="0" bIns="0" rtlCol="0">
            <a:spAutoFit/>
          </a:bodyPr>
          <a:lstStyle/>
          <a:p>
            <a:pPr marL="12700">
              <a:lnSpc>
                <a:spcPct val="100000"/>
              </a:lnSpc>
              <a:spcBef>
                <a:spcPts val="100"/>
              </a:spcBef>
            </a:pPr>
            <a:r>
              <a:rPr dirty="0">
                <a:solidFill>
                  <a:srgbClr val="16214D"/>
                </a:solidFill>
              </a:rPr>
              <a:t>Advice can help retirement investors stay on</a:t>
            </a:r>
            <a:r>
              <a:rPr spc="-100" dirty="0">
                <a:solidFill>
                  <a:srgbClr val="16214D"/>
                </a:solidFill>
              </a:rPr>
              <a:t> </a:t>
            </a:r>
            <a:r>
              <a:rPr dirty="0">
                <a:solidFill>
                  <a:srgbClr val="16214D"/>
                </a:solidFill>
              </a:rPr>
              <a:t>track</a:t>
            </a:r>
          </a:p>
        </p:txBody>
      </p:sp>
      <p:grpSp>
        <p:nvGrpSpPr>
          <p:cNvPr id="10" name="object 10"/>
          <p:cNvGrpSpPr/>
          <p:nvPr/>
        </p:nvGrpSpPr>
        <p:grpSpPr>
          <a:xfrm>
            <a:off x="2259672" y="1690975"/>
            <a:ext cx="2782570" cy="2475865"/>
            <a:chOff x="2259672" y="1690975"/>
            <a:chExt cx="2782570" cy="2475865"/>
          </a:xfrm>
        </p:grpSpPr>
        <p:sp>
          <p:nvSpPr>
            <p:cNvPr id="11" name="object 11"/>
            <p:cNvSpPr/>
            <p:nvPr/>
          </p:nvSpPr>
          <p:spPr>
            <a:xfrm>
              <a:off x="5035550" y="1697325"/>
              <a:ext cx="0" cy="2463165"/>
            </a:xfrm>
            <a:custGeom>
              <a:avLst/>
              <a:gdLst/>
              <a:ahLst/>
              <a:cxnLst/>
              <a:rect l="l" t="t" r="r" b="b"/>
              <a:pathLst>
                <a:path h="2463165">
                  <a:moveTo>
                    <a:pt x="0" y="0"/>
                  </a:moveTo>
                  <a:lnTo>
                    <a:pt x="0" y="2462771"/>
                  </a:lnTo>
                </a:path>
              </a:pathLst>
            </a:custGeom>
            <a:ln w="12700">
              <a:solidFill>
                <a:srgbClr val="414042"/>
              </a:solidFill>
            </a:ln>
          </p:spPr>
          <p:txBody>
            <a:bodyPr wrap="square" lIns="0" tIns="0" rIns="0" bIns="0" rtlCol="0"/>
            <a:lstStyle/>
            <a:p>
              <a:endParaRPr dirty="0"/>
            </a:p>
          </p:txBody>
        </p:sp>
        <p:sp>
          <p:nvSpPr>
            <p:cNvPr id="12" name="object 12"/>
            <p:cNvSpPr/>
            <p:nvPr/>
          </p:nvSpPr>
          <p:spPr>
            <a:xfrm>
              <a:off x="2259672" y="1697328"/>
              <a:ext cx="1195705" cy="1195705"/>
            </a:xfrm>
            <a:custGeom>
              <a:avLst/>
              <a:gdLst/>
              <a:ahLst/>
              <a:cxnLst/>
              <a:rect l="l" t="t" r="r" b="b"/>
              <a:pathLst>
                <a:path w="1195704" h="1195705">
                  <a:moveTo>
                    <a:pt x="597827" y="0"/>
                  </a:moveTo>
                  <a:lnTo>
                    <a:pt x="548795" y="1981"/>
                  </a:lnTo>
                  <a:lnTo>
                    <a:pt x="500855" y="7824"/>
                  </a:lnTo>
                  <a:lnTo>
                    <a:pt x="454161" y="17374"/>
                  </a:lnTo>
                  <a:lnTo>
                    <a:pt x="408866" y="30477"/>
                  </a:lnTo>
                  <a:lnTo>
                    <a:pt x="365124" y="46979"/>
                  </a:lnTo>
                  <a:lnTo>
                    <a:pt x="323089" y="66727"/>
                  </a:lnTo>
                  <a:lnTo>
                    <a:pt x="282915" y="89567"/>
                  </a:lnTo>
                  <a:lnTo>
                    <a:pt x="244756" y="115344"/>
                  </a:lnTo>
                  <a:lnTo>
                    <a:pt x="208766" y="143906"/>
                  </a:lnTo>
                  <a:lnTo>
                    <a:pt x="175098" y="175098"/>
                  </a:lnTo>
                  <a:lnTo>
                    <a:pt x="143906" y="208766"/>
                  </a:lnTo>
                  <a:lnTo>
                    <a:pt x="115344" y="244756"/>
                  </a:lnTo>
                  <a:lnTo>
                    <a:pt x="89567" y="282915"/>
                  </a:lnTo>
                  <a:lnTo>
                    <a:pt x="66727" y="323089"/>
                  </a:lnTo>
                  <a:lnTo>
                    <a:pt x="46979" y="365124"/>
                  </a:lnTo>
                  <a:lnTo>
                    <a:pt x="30477" y="408866"/>
                  </a:lnTo>
                  <a:lnTo>
                    <a:pt x="17374" y="454161"/>
                  </a:lnTo>
                  <a:lnTo>
                    <a:pt x="7824" y="500855"/>
                  </a:lnTo>
                  <a:lnTo>
                    <a:pt x="1981" y="548795"/>
                  </a:lnTo>
                  <a:lnTo>
                    <a:pt x="0" y="597827"/>
                  </a:lnTo>
                  <a:lnTo>
                    <a:pt x="1981" y="646858"/>
                  </a:lnTo>
                  <a:lnTo>
                    <a:pt x="7824" y="694798"/>
                  </a:lnTo>
                  <a:lnTo>
                    <a:pt x="17374" y="741493"/>
                  </a:lnTo>
                  <a:lnTo>
                    <a:pt x="30477" y="786788"/>
                  </a:lnTo>
                  <a:lnTo>
                    <a:pt x="46979" y="830529"/>
                  </a:lnTo>
                  <a:lnTo>
                    <a:pt x="66727" y="872564"/>
                  </a:lnTo>
                  <a:lnTo>
                    <a:pt x="89567" y="912738"/>
                  </a:lnTo>
                  <a:lnTo>
                    <a:pt x="115344" y="950897"/>
                  </a:lnTo>
                  <a:lnTo>
                    <a:pt x="143906" y="986888"/>
                  </a:lnTo>
                  <a:lnTo>
                    <a:pt x="175098" y="1020556"/>
                  </a:lnTo>
                  <a:lnTo>
                    <a:pt x="208766" y="1051747"/>
                  </a:lnTo>
                  <a:lnTo>
                    <a:pt x="244756" y="1080309"/>
                  </a:lnTo>
                  <a:lnTo>
                    <a:pt x="282915" y="1106086"/>
                  </a:lnTo>
                  <a:lnTo>
                    <a:pt x="323089" y="1128926"/>
                  </a:lnTo>
                  <a:lnTo>
                    <a:pt x="365124" y="1148674"/>
                  </a:lnTo>
                  <a:lnTo>
                    <a:pt x="408866" y="1165176"/>
                  </a:lnTo>
                  <a:lnTo>
                    <a:pt x="454161" y="1178279"/>
                  </a:lnTo>
                  <a:lnTo>
                    <a:pt x="500855" y="1187829"/>
                  </a:lnTo>
                  <a:lnTo>
                    <a:pt x="548795" y="1193672"/>
                  </a:lnTo>
                  <a:lnTo>
                    <a:pt x="597827" y="1195654"/>
                  </a:lnTo>
                  <a:lnTo>
                    <a:pt x="646858" y="1193672"/>
                  </a:lnTo>
                  <a:lnTo>
                    <a:pt x="694798" y="1187829"/>
                  </a:lnTo>
                  <a:lnTo>
                    <a:pt x="741493" y="1178279"/>
                  </a:lnTo>
                  <a:lnTo>
                    <a:pt x="786788" y="1165176"/>
                  </a:lnTo>
                  <a:lnTo>
                    <a:pt x="830529" y="1148674"/>
                  </a:lnTo>
                  <a:lnTo>
                    <a:pt x="872564" y="1128926"/>
                  </a:lnTo>
                  <a:lnTo>
                    <a:pt x="912738" y="1106086"/>
                  </a:lnTo>
                  <a:lnTo>
                    <a:pt x="950897" y="1080309"/>
                  </a:lnTo>
                  <a:lnTo>
                    <a:pt x="986888" y="1051747"/>
                  </a:lnTo>
                  <a:lnTo>
                    <a:pt x="1020556" y="1020556"/>
                  </a:lnTo>
                  <a:lnTo>
                    <a:pt x="1051747" y="986888"/>
                  </a:lnTo>
                  <a:lnTo>
                    <a:pt x="1080309" y="950897"/>
                  </a:lnTo>
                  <a:lnTo>
                    <a:pt x="1106086" y="912738"/>
                  </a:lnTo>
                  <a:lnTo>
                    <a:pt x="1128926" y="872564"/>
                  </a:lnTo>
                  <a:lnTo>
                    <a:pt x="1148674" y="830529"/>
                  </a:lnTo>
                  <a:lnTo>
                    <a:pt x="1165176" y="786788"/>
                  </a:lnTo>
                  <a:lnTo>
                    <a:pt x="1178279" y="741493"/>
                  </a:lnTo>
                  <a:lnTo>
                    <a:pt x="1187829" y="694798"/>
                  </a:lnTo>
                  <a:lnTo>
                    <a:pt x="1193672" y="646858"/>
                  </a:lnTo>
                  <a:lnTo>
                    <a:pt x="1195654" y="597827"/>
                  </a:lnTo>
                  <a:lnTo>
                    <a:pt x="1193672" y="548795"/>
                  </a:lnTo>
                  <a:lnTo>
                    <a:pt x="1187829" y="500855"/>
                  </a:lnTo>
                  <a:lnTo>
                    <a:pt x="1178279" y="454161"/>
                  </a:lnTo>
                  <a:lnTo>
                    <a:pt x="1165176" y="408866"/>
                  </a:lnTo>
                  <a:lnTo>
                    <a:pt x="1148674" y="365124"/>
                  </a:lnTo>
                  <a:lnTo>
                    <a:pt x="1128926" y="323089"/>
                  </a:lnTo>
                  <a:lnTo>
                    <a:pt x="1106086" y="282915"/>
                  </a:lnTo>
                  <a:lnTo>
                    <a:pt x="1080309" y="244756"/>
                  </a:lnTo>
                  <a:lnTo>
                    <a:pt x="1051747" y="208766"/>
                  </a:lnTo>
                  <a:lnTo>
                    <a:pt x="1020556" y="175098"/>
                  </a:lnTo>
                  <a:lnTo>
                    <a:pt x="986888" y="143906"/>
                  </a:lnTo>
                  <a:lnTo>
                    <a:pt x="950897" y="115344"/>
                  </a:lnTo>
                  <a:lnTo>
                    <a:pt x="912738" y="89567"/>
                  </a:lnTo>
                  <a:lnTo>
                    <a:pt x="872564" y="66727"/>
                  </a:lnTo>
                  <a:lnTo>
                    <a:pt x="830529" y="46979"/>
                  </a:lnTo>
                  <a:lnTo>
                    <a:pt x="786788" y="30477"/>
                  </a:lnTo>
                  <a:lnTo>
                    <a:pt x="741493" y="17374"/>
                  </a:lnTo>
                  <a:lnTo>
                    <a:pt x="694798" y="7824"/>
                  </a:lnTo>
                  <a:lnTo>
                    <a:pt x="646858" y="1981"/>
                  </a:lnTo>
                  <a:lnTo>
                    <a:pt x="597827" y="0"/>
                  </a:lnTo>
                  <a:close/>
                </a:path>
              </a:pathLst>
            </a:custGeom>
            <a:solidFill>
              <a:srgbClr val="569DB5"/>
            </a:solidFill>
          </p:spPr>
          <p:txBody>
            <a:bodyPr wrap="square" lIns="0" tIns="0" rIns="0" bIns="0" rtlCol="0"/>
            <a:lstStyle/>
            <a:p>
              <a:endParaRPr dirty="0"/>
            </a:p>
          </p:txBody>
        </p:sp>
      </p:grpSp>
      <p:sp>
        <p:nvSpPr>
          <p:cNvPr id="13" name="object 13"/>
          <p:cNvSpPr txBox="1"/>
          <p:nvPr/>
        </p:nvSpPr>
        <p:spPr>
          <a:xfrm>
            <a:off x="1588073" y="1968800"/>
            <a:ext cx="2596515" cy="628377"/>
          </a:xfrm>
          <a:prstGeom prst="rect">
            <a:avLst/>
          </a:prstGeom>
        </p:spPr>
        <p:txBody>
          <a:bodyPr vert="horz" wrap="square" lIns="0" tIns="12700" rIns="0" bIns="0" rtlCol="0">
            <a:spAutoFit/>
          </a:bodyPr>
          <a:lstStyle/>
          <a:p>
            <a:pPr marR="49530" algn="ctr">
              <a:lnSpc>
                <a:spcPct val="100000"/>
              </a:lnSpc>
              <a:spcBef>
                <a:spcPts val="100"/>
              </a:spcBef>
            </a:pPr>
            <a:r>
              <a:rPr sz="4000" b="1" spc="30" dirty="0">
                <a:solidFill>
                  <a:srgbClr val="FFFFFF"/>
                </a:solidFill>
                <a:latin typeface="OpenSans-Extrabold"/>
                <a:cs typeface="OpenSans-Extrabold"/>
              </a:rPr>
              <a:t>2x</a:t>
            </a:r>
            <a:endParaRPr sz="4000" dirty="0">
              <a:latin typeface="OpenSans-Extrabold"/>
              <a:cs typeface="OpenSans-Extrabold"/>
            </a:endParaRPr>
          </a:p>
        </p:txBody>
      </p:sp>
      <p:sp>
        <p:nvSpPr>
          <p:cNvPr id="14" name="object 14"/>
          <p:cNvSpPr/>
          <p:nvPr/>
        </p:nvSpPr>
        <p:spPr>
          <a:xfrm>
            <a:off x="6603072" y="1697328"/>
            <a:ext cx="1195705" cy="1195705"/>
          </a:xfrm>
          <a:custGeom>
            <a:avLst/>
            <a:gdLst/>
            <a:ahLst/>
            <a:cxnLst/>
            <a:rect l="l" t="t" r="r" b="b"/>
            <a:pathLst>
              <a:path w="1195704" h="1195705">
                <a:moveTo>
                  <a:pt x="597827" y="0"/>
                </a:moveTo>
                <a:lnTo>
                  <a:pt x="548795" y="1981"/>
                </a:lnTo>
                <a:lnTo>
                  <a:pt x="500855" y="7824"/>
                </a:lnTo>
                <a:lnTo>
                  <a:pt x="454161" y="17374"/>
                </a:lnTo>
                <a:lnTo>
                  <a:pt x="408866" y="30477"/>
                </a:lnTo>
                <a:lnTo>
                  <a:pt x="365124" y="46979"/>
                </a:lnTo>
                <a:lnTo>
                  <a:pt x="323089" y="66727"/>
                </a:lnTo>
                <a:lnTo>
                  <a:pt x="282915" y="89567"/>
                </a:lnTo>
                <a:lnTo>
                  <a:pt x="244756" y="115344"/>
                </a:lnTo>
                <a:lnTo>
                  <a:pt x="208766" y="143906"/>
                </a:lnTo>
                <a:lnTo>
                  <a:pt x="175098" y="175098"/>
                </a:lnTo>
                <a:lnTo>
                  <a:pt x="143906" y="208766"/>
                </a:lnTo>
                <a:lnTo>
                  <a:pt x="115344" y="244756"/>
                </a:lnTo>
                <a:lnTo>
                  <a:pt x="89567" y="282915"/>
                </a:lnTo>
                <a:lnTo>
                  <a:pt x="66727" y="323089"/>
                </a:lnTo>
                <a:lnTo>
                  <a:pt x="46979" y="365124"/>
                </a:lnTo>
                <a:lnTo>
                  <a:pt x="30477" y="408866"/>
                </a:lnTo>
                <a:lnTo>
                  <a:pt x="17374" y="454161"/>
                </a:lnTo>
                <a:lnTo>
                  <a:pt x="7824" y="500855"/>
                </a:lnTo>
                <a:lnTo>
                  <a:pt x="1981" y="548795"/>
                </a:lnTo>
                <a:lnTo>
                  <a:pt x="0" y="597827"/>
                </a:lnTo>
                <a:lnTo>
                  <a:pt x="1981" y="646858"/>
                </a:lnTo>
                <a:lnTo>
                  <a:pt x="7824" y="694798"/>
                </a:lnTo>
                <a:lnTo>
                  <a:pt x="17374" y="741493"/>
                </a:lnTo>
                <a:lnTo>
                  <a:pt x="30477" y="786788"/>
                </a:lnTo>
                <a:lnTo>
                  <a:pt x="46979" y="830529"/>
                </a:lnTo>
                <a:lnTo>
                  <a:pt x="66727" y="872564"/>
                </a:lnTo>
                <a:lnTo>
                  <a:pt x="89567" y="912738"/>
                </a:lnTo>
                <a:lnTo>
                  <a:pt x="115344" y="950897"/>
                </a:lnTo>
                <a:lnTo>
                  <a:pt x="143906" y="986888"/>
                </a:lnTo>
                <a:lnTo>
                  <a:pt x="175098" y="1020556"/>
                </a:lnTo>
                <a:lnTo>
                  <a:pt x="208766" y="1051747"/>
                </a:lnTo>
                <a:lnTo>
                  <a:pt x="244756" y="1080309"/>
                </a:lnTo>
                <a:lnTo>
                  <a:pt x="282915" y="1106086"/>
                </a:lnTo>
                <a:lnTo>
                  <a:pt x="323089" y="1128926"/>
                </a:lnTo>
                <a:lnTo>
                  <a:pt x="365124" y="1148674"/>
                </a:lnTo>
                <a:lnTo>
                  <a:pt x="408866" y="1165176"/>
                </a:lnTo>
                <a:lnTo>
                  <a:pt x="454161" y="1178279"/>
                </a:lnTo>
                <a:lnTo>
                  <a:pt x="500855" y="1187829"/>
                </a:lnTo>
                <a:lnTo>
                  <a:pt x="548795" y="1193672"/>
                </a:lnTo>
                <a:lnTo>
                  <a:pt x="597827" y="1195654"/>
                </a:lnTo>
                <a:lnTo>
                  <a:pt x="646858" y="1193672"/>
                </a:lnTo>
                <a:lnTo>
                  <a:pt x="694798" y="1187829"/>
                </a:lnTo>
                <a:lnTo>
                  <a:pt x="741493" y="1178279"/>
                </a:lnTo>
                <a:lnTo>
                  <a:pt x="786788" y="1165176"/>
                </a:lnTo>
                <a:lnTo>
                  <a:pt x="830529" y="1148674"/>
                </a:lnTo>
                <a:lnTo>
                  <a:pt x="872564" y="1128926"/>
                </a:lnTo>
                <a:lnTo>
                  <a:pt x="912738" y="1106086"/>
                </a:lnTo>
                <a:lnTo>
                  <a:pt x="950897" y="1080309"/>
                </a:lnTo>
                <a:lnTo>
                  <a:pt x="986888" y="1051747"/>
                </a:lnTo>
                <a:lnTo>
                  <a:pt x="1020556" y="1020556"/>
                </a:lnTo>
                <a:lnTo>
                  <a:pt x="1051747" y="986888"/>
                </a:lnTo>
                <a:lnTo>
                  <a:pt x="1080309" y="950897"/>
                </a:lnTo>
                <a:lnTo>
                  <a:pt x="1106086" y="912738"/>
                </a:lnTo>
                <a:lnTo>
                  <a:pt x="1128926" y="872564"/>
                </a:lnTo>
                <a:lnTo>
                  <a:pt x="1148674" y="830529"/>
                </a:lnTo>
                <a:lnTo>
                  <a:pt x="1165176" y="786788"/>
                </a:lnTo>
                <a:lnTo>
                  <a:pt x="1178279" y="741493"/>
                </a:lnTo>
                <a:lnTo>
                  <a:pt x="1187829" y="694798"/>
                </a:lnTo>
                <a:lnTo>
                  <a:pt x="1193672" y="646858"/>
                </a:lnTo>
                <a:lnTo>
                  <a:pt x="1195654" y="597827"/>
                </a:lnTo>
                <a:lnTo>
                  <a:pt x="1193672" y="548795"/>
                </a:lnTo>
                <a:lnTo>
                  <a:pt x="1187829" y="500855"/>
                </a:lnTo>
                <a:lnTo>
                  <a:pt x="1178279" y="454161"/>
                </a:lnTo>
                <a:lnTo>
                  <a:pt x="1165176" y="408866"/>
                </a:lnTo>
                <a:lnTo>
                  <a:pt x="1148674" y="365124"/>
                </a:lnTo>
                <a:lnTo>
                  <a:pt x="1128926" y="323089"/>
                </a:lnTo>
                <a:lnTo>
                  <a:pt x="1106086" y="282915"/>
                </a:lnTo>
                <a:lnTo>
                  <a:pt x="1080309" y="244756"/>
                </a:lnTo>
                <a:lnTo>
                  <a:pt x="1051747" y="208766"/>
                </a:lnTo>
                <a:lnTo>
                  <a:pt x="1020556" y="175098"/>
                </a:lnTo>
                <a:lnTo>
                  <a:pt x="986888" y="143906"/>
                </a:lnTo>
                <a:lnTo>
                  <a:pt x="950897" y="115344"/>
                </a:lnTo>
                <a:lnTo>
                  <a:pt x="912738" y="89567"/>
                </a:lnTo>
                <a:lnTo>
                  <a:pt x="872564" y="66727"/>
                </a:lnTo>
                <a:lnTo>
                  <a:pt x="830529" y="46979"/>
                </a:lnTo>
                <a:lnTo>
                  <a:pt x="786788" y="30477"/>
                </a:lnTo>
                <a:lnTo>
                  <a:pt x="741493" y="17374"/>
                </a:lnTo>
                <a:lnTo>
                  <a:pt x="694798" y="7824"/>
                </a:lnTo>
                <a:lnTo>
                  <a:pt x="646858" y="1981"/>
                </a:lnTo>
                <a:lnTo>
                  <a:pt x="597827" y="0"/>
                </a:lnTo>
                <a:close/>
              </a:path>
            </a:pathLst>
          </a:custGeom>
          <a:solidFill>
            <a:srgbClr val="569DB5"/>
          </a:solidFill>
        </p:spPr>
        <p:txBody>
          <a:bodyPr wrap="square" lIns="0" tIns="0" rIns="0" bIns="0" rtlCol="0"/>
          <a:lstStyle/>
          <a:p>
            <a:endParaRPr dirty="0"/>
          </a:p>
        </p:txBody>
      </p:sp>
      <p:sp>
        <p:nvSpPr>
          <p:cNvPr id="15" name="object 15"/>
          <p:cNvSpPr txBox="1"/>
          <p:nvPr/>
        </p:nvSpPr>
        <p:spPr>
          <a:xfrm>
            <a:off x="5761788" y="1968799"/>
            <a:ext cx="2935605" cy="628377"/>
          </a:xfrm>
          <a:prstGeom prst="rect">
            <a:avLst/>
          </a:prstGeom>
        </p:spPr>
        <p:txBody>
          <a:bodyPr vert="horz" wrap="square" lIns="0" tIns="12700" rIns="0" bIns="0" rtlCol="0">
            <a:spAutoFit/>
          </a:bodyPr>
          <a:lstStyle/>
          <a:p>
            <a:pPr marR="49530" algn="ctr">
              <a:lnSpc>
                <a:spcPct val="100000"/>
              </a:lnSpc>
              <a:spcBef>
                <a:spcPts val="100"/>
              </a:spcBef>
            </a:pPr>
            <a:r>
              <a:rPr sz="4000" b="1" spc="5" dirty="0">
                <a:solidFill>
                  <a:srgbClr val="FFFFFF"/>
                </a:solidFill>
                <a:latin typeface="OpenSans-Extrabold"/>
                <a:cs typeface="OpenSans-Extrabold"/>
              </a:rPr>
              <a:t>9x</a:t>
            </a:r>
            <a:endParaRPr sz="4000" dirty="0">
              <a:latin typeface="OpenSans-Extrabold"/>
              <a:cs typeface="OpenSans-Extrabold"/>
            </a:endParaRPr>
          </a:p>
        </p:txBody>
      </p:sp>
      <p:sp>
        <p:nvSpPr>
          <p:cNvPr id="16" name="object 16"/>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17" name="object 17"/>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14</a:t>
            </a:fld>
            <a:endParaRPr dirty="0"/>
          </a:p>
        </p:txBody>
      </p:sp>
      <p:sp>
        <p:nvSpPr>
          <p:cNvPr id="18" name="Rectangle 17">
            <a:extLst>
              <a:ext uri="{FF2B5EF4-FFF2-40B4-BE49-F238E27FC236}">
                <a16:creationId xmlns:a16="http://schemas.microsoft.com/office/drawing/2014/main" id="{1B237219-16AE-41EC-9487-816E43DF9646}"/>
              </a:ext>
            </a:extLst>
          </p:cNvPr>
          <p:cNvSpPr/>
          <p:nvPr/>
        </p:nvSpPr>
        <p:spPr>
          <a:xfrm>
            <a:off x="1759149" y="3068275"/>
            <a:ext cx="2316373" cy="830292"/>
          </a:xfrm>
          <a:prstGeom prst="rect">
            <a:avLst/>
          </a:prstGeom>
        </p:spPr>
        <p:txBody>
          <a:bodyPr wrap="square">
            <a:spAutoFit/>
          </a:bodyPr>
          <a:lstStyle/>
          <a:p>
            <a:pPr marR="30480" algn="ctr">
              <a:lnSpc>
                <a:spcPct val="101200"/>
              </a:lnSpc>
              <a:spcBef>
                <a:spcPts val="100"/>
              </a:spcBef>
            </a:pPr>
            <a:r>
              <a:rPr lang="en-US" sz="1600" b="1" spc="-5" dirty="0">
                <a:solidFill>
                  <a:srgbClr val="19224C"/>
                </a:solidFill>
                <a:latin typeface="OpenSans-Extrabold"/>
                <a:cs typeface="OpenSans-Extrabold"/>
              </a:rPr>
              <a:t>MORE LIKELY TO USE TAX-OPTIMIZED SAVINGS STRATEGIES</a:t>
            </a:r>
            <a:r>
              <a:rPr lang="en-US" sz="1600" b="1" spc="-5" baseline="30000" dirty="0">
                <a:solidFill>
                  <a:srgbClr val="19224C"/>
                </a:solidFill>
                <a:latin typeface="OpenSans-Extrabold"/>
                <a:cs typeface="OpenSans-Extrabold"/>
              </a:rPr>
              <a:t>1</a:t>
            </a:r>
          </a:p>
        </p:txBody>
      </p:sp>
      <p:sp>
        <p:nvSpPr>
          <p:cNvPr id="19" name="Rectangle 18">
            <a:extLst>
              <a:ext uri="{FF2B5EF4-FFF2-40B4-BE49-F238E27FC236}">
                <a16:creationId xmlns:a16="http://schemas.microsoft.com/office/drawing/2014/main" id="{4C6DD07C-9C0E-436F-AD8B-C370B523CAEA}"/>
              </a:ext>
            </a:extLst>
          </p:cNvPr>
          <p:cNvSpPr/>
          <p:nvPr/>
        </p:nvSpPr>
        <p:spPr>
          <a:xfrm>
            <a:off x="5896378" y="3060675"/>
            <a:ext cx="2843994" cy="1078950"/>
          </a:xfrm>
          <a:prstGeom prst="rect">
            <a:avLst/>
          </a:prstGeom>
        </p:spPr>
        <p:txBody>
          <a:bodyPr wrap="square">
            <a:spAutoFit/>
          </a:bodyPr>
          <a:lstStyle/>
          <a:p>
            <a:pPr marR="30480" algn="ctr">
              <a:lnSpc>
                <a:spcPct val="101200"/>
              </a:lnSpc>
              <a:spcBef>
                <a:spcPts val="100"/>
              </a:spcBef>
            </a:pPr>
            <a:r>
              <a:rPr lang="en-US" sz="1600" b="1" spc="-5" dirty="0">
                <a:solidFill>
                  <a:srgbClr val="19224C"/>
                </a:solidFill>
                <a:latin typeface="OpenSans-Extrabold"/>
                <a:cs typeface="OpenSans-Extrabold"/>
              </a:rPr>
              <a:t>MORE LIKELY TO MAINTAIN THEIR LONG-TERM STRATEGY DURING PERIODS OF VOLATILITY</a:t>
            </a:r>
            <a:r>
              <a:rPr lang="en-US" sz="1600" b="1" spc="-5" baseline="30000" dirty="0">
                <a:solidFill>
                  <a:srgbClr val="19224C"/>
                </a:solidFill>
                <a:latin typeface="OpenSans-Extrabold"/>
                <a:cs typeface="OpenSans-Extrabold"/>
              </a:rPr>
              <a:t>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3" name="object 3"/>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4" name="object 4"/>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5" name="object 5"/>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6" name="object 6"/>
          <p:cNvSpPr/>
          <p:nvPr/>
        </p:nvSpPr>
        <p:spPr>
          <a:xfrm>
            <a:off x="457200" y="457200"/>
            <a:ext cx="9144000" cy="4362450"/>
          </a:xfrm>
          <a:custGeom>
            <a:avLst/>
            <a:gdLst/>
            <a:ahLst/>
            <a:cxnLst/>
            <a:rect l="l" t="t" r="r" b="b"/>
            <a:pathLst>
              <a:path w="9144000" h="4362450">
                <a:moveTo>
                  <a:pt x="9144000" y="0"/>
                </a:moveTo>
                <a:lnTo>
                  <a:pt x="0" y="0"/>
                </a:lnTo>
                <a:lnTo>
                  <a:pt x="0" y="4362450"/>
                </a:lnTo>
                <a:lnTo>
                  <a:pt x="9144000" y="4362450"/>
                </a:lnTo>
                <a:lnTo>
                  <a:pt x="9144000" y="0"/>
                </a:lnTo>
                <a:close/>
              </a:path>
            </a:pathLst>
          </a:custGeom>
          <a:solidFill>
            <a:srgbClr val="EAEFF2"/>
          </a:solidFill>
        </p:spPr>
        <p:txBody>
          <a:bodyPr wrap="square" lIns="0" tIns="0" rIns="0" bIns="0" rtlCol="0"/>
          <a:lstStyle/>
          <a:p>
            <a:endParaRPr dirty="0"/>
          </a:p>
        </p:txBody>
      </p:sp>
      <p:sp>
        <p:nvSpPr>
          <p:cNvPr id="7" name="object 7"/>
          <p:cNvSpPr txBox="1">
            <a:spLocks noGrp="1"/>
          </p:cNvSpPr>
          <p:nvPr>
            <p:ph type="title"/>
          </p:nvPr>
        </p:nvSpPr>
        <p:spPr>
          <a:xfrm>
            <a:off x="901700" y="876908"/>
            <a:ext cx="7935595" cy="736600"/>
          </a:xfrm>
          <a:prstGeom prst="rect">
            <a:avLst/>
          </a:prstGeom>
        </p:spPr>
        <p:txBody>
          <a:bodyPr vert="horz" wrap="square" lIns="0" tIns="12065" rIns="0" bIns="0" rtlCol="0">
            <a:spAutoFit/>
          </a:bodyPr>
          <a:lstStyle/>
          <a:p>
            <a:pPr marL="12700" marR="5080" algn="ctr">
              <a:lnSpc>
                <a:spcPct val="106100"/>
              </a:lnSpc>
              <a:spcBef>
                <a:spcPts val="95"/>
              </a:spcBef>
            </a:pPr>
            <a:r>
              <a:rPr dirty="0">
                <a:solidFill>
                  <a:srgbClr val="16214D"/>
                </a:solidFill>
              </a:rPr>
              <a:t>Advice in a workplace plan can help retirement</a:t>
            </a:r>
            <a:r>
              <a:rPr spc="-100" dirty="0">
                <a:solidFill>
                  <a:srgbClr val="16214D"/>
                </a:solidFill>
              </a:rPr>
              <a:t> </a:t>
            </a:r>
            <a:r>
              <a:rPr dirty="0">
                <a:solidFill>
                  <a:srgbClr val="16214D"/>
                </a:solidFill>
              </a:rPr>
              <a:t>investors  be more prepared for</a:t>
            </a:r>
            <a:r>
              <a:rPr spc="-10" dirty="0">
                <a:solidFill>
                  <a:srgbClr val="16214D"/>
                </a:solidFill>
              </a:rPr>
              <a:t> </a:t>
            </a:r>
            <a:r>
              <a:rPr dirty="0">
                <a:solidFill>
                  <a:srgbClr val="16214D"/>
                </a:solidFill>
              </a:rPr>
              <a:t>retirement</a:t>
            </a:r>
          </a:p>
        </p:txBody>
      </p:sp>
      <p:sp>
        <p:nvSpPr>
          <p:cNvPr id="15" name="object 15"/>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16" name="object 16"/>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15</a:t>
            </a:fld>
            <a:endParaRPr dirty="0"/>
          </a:p>
        </p:txBody>
      </p:sp>
      <p:sp>
        <p:nvSpPr>
          <p:cNvPr id="8" name="object 8"/>
          <p:cNvSpPr txBox="1"/>
          <p:nvPr/>
        </p:nvSpPr>
        <p:spPr>
          <a:xfrm>
            <a:off x="901700" y="1871469"/>
            <a:ext cx="7861299" cy="228268"/>
          </a:xfrm>
          <a:prstGeom prst="rect">
            <a:avLst/>
          </a:prstGeom>
        </p:spPr>
        <p:txBody>
          <a:bodyPr vert="horz" wrap="square" lIns="0" tIns="12700" rIns="0" bIns="0" rtlCol="0">
            <a:spAutoFit/>
          </a:bodyPr>
          <a:lstStyle/>
          <a:p>
            <a:pPr algn="ctr">
              <a:lnSpc>
                <a:spcPct val="100000"/>
              </a:lnSpc>
              <a:spcBef>
                <a:spcPts val="100"/>
              </a:spcBef>
            </a:pPr>
            <a:r>
              <a:rPr sz="1400" b="1" spc="-5" dirty="0">
                <a:solidFill>
                  <a:srgbClr val="569DB5"/>
                </a:solidFill>
                <a:latin typeface="OpenSans-Extrabold"/>
                <a:cs typeface="OpenSans-Extrabold"/>
              </a:rPr>
              <a:t>Benefits of </a:t>
            </a:r>
            <a:r>
              <a:rPr sz="1400" b="1" dirty="0">
                <a:solidFill>
                  <a:srgbClr val="569DB5"/>
                </a:solidFill>
                <a:latin typeface="OpenSans-Extrabold"/>
                <a:cs typeface="OpenSans-Extrabold"/>
              </a:rPr>
              <a:t>having </a:t>
            </a:r>
            <a:r>
              <a:rPr sz="1400" b="1" spc="-5" dirty="0">
                <a:solidFill>
                  <a:srgbClr val="569DB5"/>
                </a:solidFill>
                <a:latin typeface="OpenSans-Extrabold"/>
                <a:cs typeface="OpenSans-Extrabold"/>
              </a:rPr>
              <a:t>an advisor connected </a:t>
            </a:r>
            <a:r>
              <a:rPr sz="1400" b="1" dirty="0">
                <a:solidFill>
                  <a:srgbClr val="569DB5"/>
                </a:solidFill>
                <a:latin typeface="OpenSans-Extrabold"/>
                <a:cs typeface="OpenSans-Extrabold"/>
              </a:rPr>
              <a:t>to a </a:t>
            </a:r>
            <a:r>
              <a:rPr sz="1400" b="1" spc="-5" dirty="0">
                <a:solidFill>
                  <a:srgbClr val="569DB5"/>
                </a:solidFill>
                <a:latin typeface="OpenSans-Extrabold"/>
                <a:cs typeface="OpenSans-Extrabold"/>
              </a:rPr>
              <a:t>workplace</a:t>
            </a:r>
            <a:r>
              <a:rPr sz="1400" b="1" spc="-20" dirty="0">
                <a:solidFill>
                  <a:srgbClr val="569DB5"/>
                </a:solidFill>
                <a:latin typeface="OpenSans-Extrabold"/>
                <a:cs typeface="OpenSans-Extrabold"/>
              </a:rPr>
              <a:t> </a:t>
            </a:r>
            <a:r>
              <a:rPr sz="1400" b="1" spc="-5" dirty="0">
                <a:solidFill>
                  <a:srgbClr val="569DB5"/>
                </a:solidFill>
                <a:latin typeface="OpenSans-Extrabold"/>
                <a:cs typeface="OpenSans-Extrabold"/>
              </a:rPr>
              <a:t>plan</a:t>
            </a:r>
            <a:endParaRPr sz="1400" dirty="0">
              <a:latin typeface="OpenSans-Extrabold"/>
              <a:cs typeface="OpenSans-Extrabold"/>
            </a:endParaRPr>
          </a:p>
        </p:txBody>
      </p:sp>
      <p:sp>
        <p:nvSpPr>
          <p:cNvPr id="9" name="object 9"/>
          <p:cNvSpPr txBox="1"/>
          <p:nvPr/>
        </p:nvSpPr>
        <p:spPr>
          <a:xfrm>
            <a:off x="1828800" y="2315972"/>
            <a:ext cx="3200400" cy="571500"/>
          </a:xfrm>
          <a:prstGeom prst="rect">
            <a:avLst/>
          </a:prstGeom>
          <a:solidFill>
            <a:srgbClr val="FFFFFF"/>
          </a:solidFill>
        </p:spPr>
        <p:txBody>
          <a:bodyPr vert="horz" wrap="square" lIns="0" tIns="88265" rIns="0" bIns="0" rtlCol="0">
            <a:spAutoFit/>
          </a:bodyPr>
          <a:lstStyle/>
          <a:p>
            <a:pPr marL="90805" marR="756920">
              <a:lnSpc>
                <a:spcPct val="104200"/>
              </a:lnSpc>
              <a:spcBef>
                <a:spcPts val="695"/>
              </a:spcBef>
            </a:pPr>
            <a:r>
              <a:rPr sz="1200" spc="-5" dirty="0">
                <a:solidFill>
                  <a:srgbClr val="414042"/>
                </a:solidFill>
                <a:latin typeface="Open Sans"/>
                <a:cs typeface="Open Sans"/>
              </a:rPr>
              <a:t>Use advisor </a:t>
            </a:r>
            <a:r>
              <a:rPr sz="1200" dirty="0">
                <a:solidFill>
                  <a:srgbClr val="414042"/>
                </a:solidFill>
                <a:latin typeface="Open Sans"/>
                <a:cs typeface="Open Sans"/>
              </a:rPr>
              <a:t>(any </a:t>
            </a:r>
            <a:r>
              <a:rPr sz="1200" spc="-5" dirty="0">
                <a:solidFill>
                  <a:srgbClr val="414042"/>
                </a:solidFill>
                <a:latin typeface="Open Sans"/>
                <a:cs typeface="Open Sans"/>
              </a:rPr>
              <a:t>type) connected  to </a:t>
            </a:r>
            <a:r>
              <a:rPr sz="1200" dirty="0">
                <a:solidFill>
                  <a:srgbClr val="414042"/>
                </a:solidFill>
                <a:latin typeface="Open Sans"/>
                <a:cs typeface="Open Sans"/>
              </a:rPr>
              <a:t>workplace</a:t>
            </a:r>
            <a:r>
              <a:rPr sz="1200" spc="-5" dirty="0">
                <a:solidFill>
                  <a:srgbClr val="414042"/>
                </a:solidFill>
                <a:latin typeface="Open Sans"/>
                <a:cs typeface="Open Sans"/>
              </a:rPr>
              <a:t> </a:t>
            </a:r>
            <a:r>
              <a:rPr sz="1200" dirty="0">
                <a:solidFill>
                  <a:srgbClr val="414042"/>
                </a:solidFill>
                <a:latin typeface="Open Sans"/>
                <a:cs typeface="Open Sans"/>
              </a:rPr>
              <a:t>plan</a:t>
            </a:r>
            <a:endParaRPr sz="1200" dirty="0">
              <a:latin typeface="Open Sans"/>
              <a:cs typeface="Open Sans"/>
            </a:endParaRPr>
          </a:p>
        </p:txBody>
      </p:sp>
      <p:sp>
        <p:nvSpPr>
          <p:cNvPr id="10" name="object 10"/>
          <p:cNvSpPr txBox="1"/>
          <p:nvPr/>
        </p:nvSpPr>
        <p:spPr>
          <a:xfrm>
            <a:off x="5029200" y="2315972"/>
            <a:ext cx="3476625" cy="571500"/>
          </a:xfrm>
          <a:prstGeom prst="rect">
            <a:avLst/>
          </a:prstGeom>
          <a:solidFill>
            <a:srgbClr val="19224C"/>
          </a:solidFill>
        </p:spPr>
        <p:txBody>
          <a:bodyPr vert="horz" wrap="square" lIns="0" tIns="128905" rIns="0" bIns="0" rtlCol="0">
            <a:spAutoFit/>
          </a:bodyPr>
          <a:lstStyle/>
          <a:p>
            <a:pPr marR="119380" algn="r">
              <a:lnSpc>
                <a:spcPct val="100000"/>
              </a:lnSpc>
              <a:spcBef>
                <a:spcPts val="1015"/>
              </a:spcBef>
            </a:pPr>
            <a:r>
              <a:rPr sz="2000" b="1" dirty="0">
                <a:solidFill>
                  <a:srgbClr val="FFFFFF"/>
                </a:solidFill>
                <a:latin typeface="OpenSans-Extrabold"/>
                <a:cs typeface="OpenSans-Extrabold"/>
              </a:rPr>
              <a:t>9</a:t>
            </a:r>
            <a:r>
              <a:rPr sz="2000" b="1" spc="-5" dirty="0">
                <a:solidFill>
                  <a:srgbClr val="FFFFFF"/>
                </a:solidFill>
                <a:latin typeface="OpenSans-Extrabold"/>
                <a:cs typeface="OpenSans-Extrabold"/>
              </a:rPr>
              <a:t>1</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1" name="object 11"/>
          <p:cNvSpPr txBox="1"/>
          <p:nvPr/>
        </p:nvSpPr>
        <p:spPr>
          <a:xfrm>
            <a:off x="1828800" y="3077972"/>
            <a:ext cx="3201035" cy="571500"/>
          </a:xfrm>
          <a:prstGeom prst="rect">
            <a:avLst/>
          </a:prstGeom>
          <a:solidFill>
            <a:srgbClr val="FFFFFF"/>
          </a:solidFill>
        </p:spPr>
        <p:txBody>
          <a:bodyPr vert="horz" wrap="square" lIns="0" tIns="88265" rIns="0" bIns="0" rtlCol="0">
            <a:spAutoFit/>
          </a:bodyPr>
          <a:lstStyle/>
          <a:p>
            <a:pPr marL="90805" marR="1212215">
              <a:lnSpc>
                <a:spcPct val="104200"/>
              </a:lnSpc>
              <a:spcBef>
                <a:spcPts val="695"/>
              </a:spcBef>
            </a:pPr>
            <a:r>
              <a:rPr sz="1200" spc="-5" dirty="0">
                <a:solidFill>
                  <a:srgbClr val="414042"/>
                </a:solidFill>
                <a:latin typeface="Open Sans"/>
                <a:cs typeface="Open Sans"/>
              </a:rPr>
              <a:t>Use advisor </a:t>
            </a:r>
            <a:r>
              <a:rPr sz="1200" dirty="0">
                <a:solidFill>
                  <a:srgbClr val="414042"/>
                </a:solidFill>
                <a:latin typeface="Open Sans"/>
                <a:cs typeface="Open Sans"/>
              </a:rPr>
              <a:t>not </a:t>
            </a:r>
            <a:r>
              <a:rPr sz="1200" spc="-5" dirty="0">
                <a:solidFill>
                  <a:srgbClr val="414042"/>
                </a:solidFill>
                <a:latin typeface="Open Sans"/>
                <a:cs typeface="Open Sans"/>
              </a:rPr>
              <a:t>connected  to </a:t>
            </a:r>
            <a:r>
              <a:rPr sz="1200" dirty="0">
                <a:solidFill>
                  <a:srgbClr val="414042"/>
                </a:solidFill>
                <a:latin typeface="Open Sans"/>
                <a:cs typeface="Open Sans"/>
              </a:rPr>
              <a:t>workplace</a:t>
            </a:r>
            <a:r>
              <a:rPr sz="1200" spc="-10" dirty="0">
                <a:solidFill>
                  <a:srgbClr val="414042"/>
                </a:solidFill>
                <a:latin typeface="Open Sans"/>
                <a:cs typeface="Open Sans"/>
              </a:rPr>
              <a:t> </a:t>
            </a:r>
            <a:r>
              <a:rPr sz="1200" dirty="0">
                <a:solidFill>
                  <a:srgbClr val="414042"/>
                </a:solidFill>
                <a:latin typeface="Open Sans"/>
                <a:cs typeface="Open Sans"/>
              </a:rPr>
              <a:t>plan</a:t>
            </a:r>
            <a:endParaRPr sz="1200" dirty="0">
              <a:latin typeface="Open Sans"/>
              <a:cs typeface="Open Sans"/>
            </a:endParaRPr>
          </a:p>
        </p:txBody>
      </p:sp>
      <p:sp>
        <p:nvSpPr>
          <p:cNvPr id="12" name="object 12"/>
          <p:cNvSpPr txBox="1"/>
          <p:nvPr/>
        </p:nvSpPr>
        <p:spPr>
          <a:xfrm>
            <a:off x="5029618" y="3077972"/>
            <a:ext cx="3077845" cy="571500"/>
          </a:xfrm>
          <a:prstGeom prst="rect">
            <a:avLst/>
          </a:prstGeom>
          <a:solidFill>
            <a:srgbClr val="569DB5"/>
          </a:solidFill>
        </p:spPr>
        <p:txBody>
          <a:bodyPr vert="horz" wrap="square" lIns="0" tIns="128905" rIns="0" bIns="0" rtlCol="0">
            <a:spAutoFit/>
          </a:bodyPr>
          <a:lstStyle/>
          <a:p>
            <a:pPr marR="119380" algn="r">
              <a:lnSpc>
                <a:spcPct val="100000"/>
              </a:lnSpc>
              <a:spcBef>
                <a:spcPts val="1015"/>
              </a:spcBef>
            </a:pPr>
            <a:r>
              <a:rPr sz="2000" b="1" dirty="0">
                <a:solidFill>
                  <a:srgbClr val="FFFFFF"/>
                </a:solidFill>
                <a:latin typeface="OpenSans-Extrabold"/>
                <a:cs typeface="OpenSans-Extrabold"/>
              </a:rPr>
              <a:t>8</a:t>
            </a:r>
            <a:r>
              <a:rPr sz="2000" b="1" spc="-5" dirty="0">
                <a:solidFill>
                  <a:srgbClr val="FFFFFF"/>
                </a:solidFill>
                <a:latin typeface="OpenSans-Extrabold"/>
                <a:cs typeface="OpenSans-Extrabold"/>
              </a:rPr>
              <a:t>4</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3" name="object 13"/>
          <p:cNvSpPr txBox="1"/>
          <p:nvPr/>
        </p:nvSpPr>
        <p:spPr>
          <a:xfrm>
            <a:off x="1828800" y="3839971"/>
            <a:ext cx="3201035" cy="365760"/>
          </a:xfrm>
          <a:prstGeom prst="rect">
            <a:avLst/>
          </a:prstGeom>
          <a:solidFill>
            <a:srgbClr val="FFFFFF"/>
          </a:solidFill>
        </p:spPr>
        <p:txBody>
          <a:bodyPr vert="horz" wrap="square" lIns="0" tIns="88900" rIns="0" bIns="0" rtlCol="0">
            <a:spAutoFit/>
          </a:bodyPr>
          <a:lstStyle/>
          <a:p>
            <a:pPr marL="90805">
              <a:lnSpc>
                <a:spcPct val="100000"/>
              </a:lnSpc>
              <a:spcBef>
                <a:spcPts val="700"/>
              </a:spcBef>
            </a:pPr>
            <a:r>
              <a:rPr sz="1200" dirty="0">
                <a:solidFill>
                  <a:srgbClr val="414042"/>
                </a:solidFill>
                <a:latin typeface="Open Sans"/>
                <a:cs typeface="Open Sans"/>
              </a:rPr>
              <a:t>Do not use</a:t>
            </a:r>
            <a:r>
              <a:rPr sz="1200" spc="-10" dirty="0">
                <a:solidFill>
                  <a:srgbClr val="414042"/>
                </a:solidFill>
                <a:latin typeface="Open Sans"/>
                <a:cs typeface="Open Sans"/>
              </a:rPr>
              <a:t> </a:t>
            </a:r>
            <a:r>
              <a:rPr sz="1200" spc="-5" dirty="0">
                <a:solidFill>
                  <a:srgbClr val="414042"/>
                </a:solidFill>
                <a:latin typeface="Open Sans"/>
                <a:cs typeface="Open Sans"/>
              </a:rPr>
              <a:t>advisor</a:t>
            </a:r>
            <a:endParaRPr sz="1200" dirty="0">
              <a:latin typeface="Open Sans"/>
              <a:cs typeface="Open Sans"/>
            </a:endParaRPr>
          </a:p>
        </p:txBody>
      </p:sp>
      <p:sp>
        <p:nvSpPr>
          <p:cNvPr id="14" name="object 14"/>
          <p:cNvSpPr txBox="1"/>
          <p:nvPr/>
        </p:nvSpPr>
        <p:spPr>
          <a:xfrm>
            <a:off x="5029618" y="3839971"/>
            <a:ext cx="2361565" cy="365760"/>
          </a:xfrm>
          <a:prstGeom prst="rect">
            <a:avLst/>
          </a:prstGeom>
          <a:solidFill>
            <a:srgbClr val="C93137"/>
          </a:solidFill>
        </p:spPr>
        <p:txBody>
          <a:bodyPr vert="horz" wrap="square" lIns="0" tIns="26034" rIns="0" bIns="0" rtlCol="0">
            <a:spAutoFit/>
          </a:bodyPr>
          <a:lstStyle/>
          <a:p>
            <a:pPr marR="120014" algn="r">
              <a:lnSpc>
                <a:spcPct val="100000"/>
              </a:lnSpc>
              <a:spcBef>
                <a:spcPts val="204"/>
              </a:spcBef>
            </a:pPr>
            <a:r>
              <a:rPr sz="2000" b="1" dirty="0">
                <a:solidFill>
                  <a:srgbClr val="FFFFFF"/>
                </a:solidFill>
                <a:latin typeface="OpenSans-Extrabold"/>
                <a:cs typeface="OpenSans-Extrabold"/>
              </a:rPr>
              <a:t>7</a:t>
            </a:r>
            <a:r>
              <a:rPr sz="2000" b="1" spc="-5" dirty="0">
                <a:solidFill>
                  <a:srgbClr val="FFFFFF"/>
                </a:solidFill>
                <a:latin typeface="OpenSans-Extrabold"/>
                <a:cs typeface="OpenSans-Extrabold"/>
              </a:rPr>
              <a:t>1</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7" name="object 3">
            <a:extLst>
              <a:ext uri="{FF2B5EF4-FFF2-40B4-BE49-F238E27FC236}">
                <a16:creationId xmlns:a16="http://schemas.microsoft.com/office/drawing/2014/main" id="{19D52247-D1BD-4CCE-9983-3803795BE9C7}"/>
              </a:ext>
            </a:extLst>
          </p:cNvPr>
          <p:cNvSpPr txBox="1"/>
          <p:nvPr/>
        </p:nvSpPr>
        <p:spPr>
          <a:xfrm>
            <a:off x="444500" y="4828664"/>
            <a:ext cx="4624146"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chemeClr val="tx1">
                    <a:lumMod val="65000"/>
                    <a:lumOff val="35000"/>
                  </a:schemeClr>
                </a:solidFill>
                <a:latin typeface="Open Sans"/>
                <a:cs typeface="Open Sans"/>
              </a:rPr>
              <a:t>Source</a:t>
            </a:r>
            <a:r>
              <a:rPr lang="en-US" sz="900" i="1" spc="-10" dirty="0">
                <a:solidFill>
                  <a:schemeClr val="tx1">
                    <a:lumMod val="65000"/>
                    <a:lumOff val="35000"/>
                  </a:schemeClr>
                </a:solidFill>
                <a:latin typeface="Open Sans"/>
                <a:cs typeface="Open Sans"/>
              </a:rPr>
              <a:t>: Empower Institute, Scoring the Progress of Retirement Savers, September 2020.</a:t>
            </a:r>
            <a:endParaRPr sz="900" dirty="0">
              <a:solidFill>
                <a:schemeClr val="tx1">
                  <a:lumMod val="65000"/>
                  <a:lumOff val="35000"/>
                </a:schemeClr>
              </a:solidFill>
              <a:latin typeface="Open Sans"/>
              <a:cs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3" name="object 3"/>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4" name="object 4"/>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5" name="object 5"/>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6" name="object 6"/>
          <p:cNvSpPr/>
          <p:nvPr/>
        </p:nvSpPr>
        <p:spPr>
          <a:xfrm>
            <a:off x="457200" y="457200"/>
            <a:ext cx="9144000" cy="4362450"/>
          </a:xfrm>
          <a:custGeom>
            <a:avLst/>
            <a:gdLst/>
            <a:ahLst/>
            <a:cxnLst/>
            <a:rect l="l" t="t" r="r" b="b"/>
            <a:pathLst>
              <a:path w="9144000" h="4362450">
                <a:moveTo>
                  <a:pt x="9144000" y="0"/>
                </a:moveTo>
                <a:lnTo>
                  <a:pt x="0" y="0"/>
                </a:lnTo>
                <a:lnTo>
                  <a:pt x="0" y="4362450"/>
                </a:lnTo>
                <a:lnTo>
                  <a:pt x="9144000" y="4362450"/>
                </a:lnTo>
                <a:lnTo>
                  <a:pt x="9144000" y="0"/>
                </a:lnTo>
                <a:close/>
              </a:path>
            </a:pathLst>
          </a:custGeom>
          <a:solidFill>
            <a:srgbClr val="EAEFF2"/>
          </a:solidFill>
        </p:spPr>
        <p:txBody>
          <a:bodyPr wrap="square" lIns="0" tIns="0" rIns="0" bIns="0" rtlCol="0"/>
          <a:lstStyle/>
          <a:p>
            <a:endParaRPr dirty="0"/>
          </a:p>
        </p:txBody>
      </p:sp>
      <p:sp>
        <p:nvSpPr>
          <p:cNvPr id="7" name="object 7"/>
          <p:cNvSpPr txBox="1">
            <a:spLocks noGrp="1"/>
          </p:cNvSpPr>
          <p:nvPr>
            <p:ph type="title"/>
          </p:nvPr>
        </p:nvSpPr>
        <p:spPr>
          <a:xfrm>
            <a:off x="901700" y="876908"/>
            <a:ext cx="7947659" cy="736600"/>
          </a:xfrm>
          <a:prstGeom prst="rect">
            <a:avLst/>
          </a:prstGeom>
        </p:spPr>
        <p:txBody>
          <a:bodyPr vert="horz" wrap="square" lIns="0" tIns="12065" rIns="0" bIns="0" rtlCol="0">
            <a:spAutoFit/>
          </a:bodyPr>
          <a:lstStyle/>
          <a:p>
            <a:pPr marL="12700" marR="5080" algn="ctr">
              <a:lnSpc>
                <a:spcPct val="106100"/>
              </a:lnSpc>
              <a:spcBef>
                <a:spcPts val="95"/>
              </a:spcBef>
            </a:pPr>
            <a:r>
              <a:rPr dirty="0">
                <a:solidFill>
                  <a:srgbClr val="16214D"/>
                </a:solidFill>
              </a:rPr>
              <a:t>A comprehensive advice model can assist your advisor</a:t>
            </a:r>
            <a:r>
              <a:rPr spc="-100" dirty="0">
                <a:solidFill>
                  <a:srgbClr val="16214D"/>
                </a:solidFill>
              </a:rPr>
              <a:t> </a:t>
            </a:r>
            <a:r>
              <a:rPr dirty="0">
                <a:solidFill>
                  <a:srgbClr val="16214D"/>
                </a:solidFill>
              </a:rPr>
              <a:t>in  reaching more</a:t>
            </a:r>
            <a:r>
              <a:rPr spc="-5" dirty="0">
                <a:solidFill>
                  <a:srgbClr val="16214D"/>
                </a:solidFill>
              </a:rPr>
              <a:t> </a:t>
            </a:r>
            <a:r>
              <a:rPr dirty="0">
                <a:solidFill>
                  <a:srgbClr val="16214D"/>
                </a:solidFill>
              </a:rPr>
              <a:t>people</a:t>
            </a:r>
          </a:p>
        </p:txBody>
      </p:sp>
      <p:grpSp>
        <p:nvGrpSpPr>
          <p:cNvPr id="8" name="object 8"/>
          <p:cNvGrpSpPr/>
          <p:nvPr/>
        </p:nvGrpSpPr>
        <p:grpSpPr>
          <a:xfrm>
            <a:off x="2149656" y="2052181"/>
            <a:ext cx="5759450" cy="2219325"/>
            <a:chOff x="2149656" y="2052181"/>
            <a:chExt cx="5759450" cy="2219325"/>
          </a:xfrm>
        </p:grpSpPr>
        <p:sp>
          <p:nvSpPr>
            <p:cNvPr id="9" name="object 9"/>
            <p:cNvSpPr/>
            <p:nvPr/>
          </p:nvSpPr>
          <p:spPr>
            <a:xfrm>
              <a:off x="5028826" y="2052181"/>
              <a:ext cx="0" cy="2219325"/>
            </a:xfrm>
            <a:custGeom>
              <a:avLst/>
              <a:gdLst/>
              <a:ahLst/>
              <a:cxnLst/>
              <a:rect l="l" t="t" r="r" b="b"/>
              <a:pathLst>
                <a:path h="2219325">
                  <a:moveTo>
                    <a:pt x="0" y="0"/>
                  </a:moveTo>
                  <a:lnTo>
                    <a:pt x="0" y="2218867"/>
                  </a:lnTo>
                </a:path>
              </a:pathLst>
            </a:custGeom>
            <a:ln w="12700">
              <a:solidFill>
                <a:srgbClr val="414042"/>
              </a:solidFill>
            </a:ln>
          </p:spPr>
          <p:txBody>
            <a:bodyPr wrap="square" lIns="0" tIns="0" rIns="0" bIns="0" rtlCol="0"/>
            <a:lstStyle/>
            <a:p>
              <a:endParaRPr dirty="0"/>
            </a:p>
          </p:txBody>
        </p:sp>
        <p:sp>
          <p:nvSpPr>
            <p:cNvPr id="10" name="object 10"/>
            <p:cNvSpPr/>
            <p:nvPr/>
          </p:nvSpPr>
          <p:spPr>
            <a:xfrm>
              <a:off x="2149656" y="2052184"/>
              <a:ext cx="1256665" cy="1256665"/>
            </a:xfrm>
            <a:custGeom>
              <a:avLst/>
              <a:gdLst/>
              <a:ahLst/>
              <a:cxnLst/>
              <a:rect l="l" t="t" r="r" b="b"/>
              <a:pathLst>
                <a:path w="1256664" h="1256664">
                  <a:moveTo>
                    <a:pt x="628281" y="0"/>
                  </a:moveTo>
                  <a:lnTo>
                    <a:pt x="579181" y="1890"/>
                  </a:lnTo>
                  <a:lnTo>
                    <a:pt x="531115" y="7467"/>
                  </a:lnTo>
                  <a:lnTo>
                    <a:pt x="484222" y="16593"/>
                  </a:lnTo>
                  <a:lnTo>
                    <a:pt x="438642" y="29126"/>
                  </a:lnTo>
                  <a:lnTo>
                    <a:pt x="394515" y="44928"/>
                  </a:lnTo>
                  <a:lnTo>
                    <a:pt x="351979" y="63859"/>
                  </a:lnTo>
                  <a:lnTo>
                    <a:pt x="311176" y="85778"/>
                  </a:lnTo>
                  <a:lnTo>
                    <a:pt x="272244" y="110547"/>
                  </a:lnTo>
                  <a:lnTo>
                    <a:pt x="235323" y="138025"/>
                  </a:lnTo>
                  <a:lnTo>
                    <a:pt x="200554" y="168074"/>
                  </a:lnTo>
                  <a:lnTo>
                    <a:pt x="168075" y="200552"/>
                  </a:lnTo>
                  <a:lnTo>
                    <a:pt x="138026" y="235321"/>
                  </a:lnTo>
                  <a:lnTo>
                    <a:pt x="110548" y="272241"/>
                  </a:lnTo>
                  <a:lnTo>
                    <a:pt x="85779" y="311172"/>
                  </a:lnTo>
                  <a:lnTo>
                    <a:pt x="63859" y="351975"/>
                  </a:lnTo>
                  <a:lnTo>
                    <a:pt x="44928" y="394509"/>
                  </a:lnTo>
                  <a:lnTo>
                    <a:pt x="29126" y="438635"/>
                  </a:lnTo>
                  <a:lnTo>
                    <a:pt x="16593" y="484214"/>
                  </a:lnTo>
                  <a:lnTo>
                    <a:pt x="7467" y="531106"/>
                  </a:lnTo>
                  <a:lnTo>
                    <a:pt x="1890" y="579171"/>
                  </a:lnTo>
                  <a:lnTo>
                    <a:pt x="0" y="628269"/>
                  </a:lnTo>
                  <a:lnTo>
                    <a:pt x="1890" y="677368"/>
                  </a:lnTo>
                  <a:lnTo>
                    <a:pt x="7467" y="725434"/>
                  </a:lnTo>
                  <a:lnTo>
                    <a:pt x="16593" y="772327"/>
                  </a:lnTo>
                  <a:lnTo>
                    <a:pt x="29126" y="817908"/>
                  </a:lnTo>
                  <a:lnTo>
                    <a:pt x="44928" y="862035"/>
                  </a:lnTo>
                  <a:lnTo>
                    <a:pt x="63859" y="904570"/>
                  </a:lnTo>
                  <a:lnTo>
                    <a:pt x="85779" y="945374"/>
                  </a:lnTo>
                  <a:lnTo>
                    <a:pt x="110548" y="984306"/>
                  </a:lnTo>
                  <a:lnTo>
                    <a:pt x="138026" y="1021226"/>
                  </a:lnTo>
                  <a:lnTo>
                    <a:pt x="168075" y="1055996"/>
                  </a:lnTo>
                  <a:lnTo>
                    <a:pt x="200554" y="1088475"/>
                  </a:lnTo>
                  <a:lnTo>
                    <a:pt x="235323" y="1118523"/>
                  </a:lnTo>
                  <a:lnTo>
                    <a:pt x="272244" y="1146002"/>
                  </a:lnTo>
                  <a:lnTo>
                    <a:pt x="311176" y="1170771"/>
                  </a:lnTo>
                  <a:lnTo>
                    <a:pt x="351979" y="1192691"/>
                  </a:lnTo>
                  <a:lnTo>
                    <a:pt x="394515" y="1211621"/>
                  </a:lnTo>
                  <a:lnTo>
                    <a:pt x="438642" y="1227423"/>
                  </a:lnTo>
                  <a:lnTo>
                    <a:pt x="484222" y="1239957"/>
                  </a:lnTo>
                  <a:lnTo>
                    <a:pt x="531115" y="1249082"/>
                  </a:lnTo>
                  <a:lnTo>
                    <a:pt x="579181" y="1254660"/>
                  </a:lnTo>
                  <a:lnTo>
                    <a:pt x="628281" y="1256550"/>
                  </a:lnTo>
                  <a:lnTo>
                    <a:pt x="677381" y="1254660"/>
                  </a:lnTo>
                  <a:lnTo>
                    <a:pt x="725447" y="1249082"/>
                  </a:lnTo>
                  <a:lnTo>
                    <a:pt x="772340" y="1239957"/>
                  </a:lnTo>
                  <a:lnTo>
                    <a:pt x="817920" y="1227423"/>
                  </a:lnTo>
                  <a:lnTo>
                    <a:pt x="862048" y="1211621"/>
                  </a:lnTo>
                  <a:lnTo>
                    <a:pt x="904583" y="1192691"/>
                  </a:lnTo>
                  <a:lnTo>
                    <a:pt x="945387" y="1170771"/>
                  </a:lnTo>
                  <a:lnTo>
                    <a:pt x="984318" y="1146002"/>
                  </a:lnTo>
                  <a:lnTo>
                    <a:pt x="1021239" y="1118523"/>
                  </a:lnTo>
                  <a:lnTo>
                    <a:pt x="1056009" y="1088475"/>
                  </a:lnTo>
                  <a:lnTo>
                    <a:pt x="1088487" y="1055996"/>
                  </a:lnTo>
                  <a:lnTo>
                    <a:pt x="1118536" y="1021226"/>
                  </a:lnTo>
                  <a:lnTo>
                    <a:pt x="1146015" y="984306"/>
                  </a:lnTo>
                  <a:lnTo>
                    <a:pt x="1170784" y="945374"/>
                  </a:lnTo>
                  <a:lnTo>
                    <a:pt x="1192703" y="904570"/>
                  </a:lnTo>
                  <a:lnTo>
                    <a:pt x="1211634" y="862035"/>
                  </a:lnTo>
                  <a:lnTo>
                    <a:pt x="1227436" y="817908"/>
                  </a:lnTo>
                  <a:lnTo>
                    <a:pt x="1239969" y="772327"/>
                  </a:lnTo>
                  <a:lnTo>
                    <a:pt x="1249095" y="725434"/>
                  </a:lnTo>
                  <a:lnTo>
                    <a:pt x="1254673" y="677368"/>
                  </a:lnTo>
                  <a:lnTo>
                    <a:pt x="1256563" y="628269"/>
                  </a:lnTo>
                  <a:lnTo>
                    <a:pt x="1254673" y="579171"/>
                  </a:lnTo>
                  <a:lnTo>
                    <a:pt x="1249095" y="531106"/>
                  </a:lnTo>
                  <a:lnTo>
                    <a:pt x="1239969" y="484214"/>
                  </a:lnTo>
                  <a:lnTo>
                    <a:pt x="1227436" y="438635"/>
                  </a:lnTo>
                  <a:lnTo>
                    <a:pt x="1211634" y="394509"/>
                  </a:lnTo>
                  <a:lnTo>
                    <a:pt x="1192703" y="351975"/>
                  </a:lnTo>
                  <a:lnTo>
                    <a:pt x="1170784" y="311172"/>
                  </a:lnTo>
                  <a:lnTo>
                    <a:pt x="1146015" y="272241"/>
                  </a:lnTo>
                  <a:lnTo>
                    <a:pt x="1118536" y="235321"/>
                  </a:lnTo>
                  <a:lnTo>
                    <a:pt x="1088487" y="200552"/>
                  </a:lnTo>
                  <a:lnTo>
                    <a:pt x="1056009" y="168074"/>
                  </a:lnTo>
                  <a:lnTo>
                    <a:pt x="1021239" y="138025"/>
                  </a:lnTo>
                  <a:lnTo>
                    <a:pt x="984318" y="110547"/>
                  </a:lnTo>
                  <a:lnTo>
                    <a:pt x="945387" y="85778"/>
                  </a:lnTo>
                  <a:lnTo>
                    <a:pt x="904583" y="63859"/>
                  </a:lnTo>
                  <a:lnTo>
                    <a:pt x="862048" y="44928"/>
                  </a:lnTo>
                  <a:lnTo>
                    <a:pt x="817920" y="29126"/>
                  </a:lnTo>
                  <a:lnTo>
                    <a:pt x="772340" y="16593"/>
                  </a:lnTo>
                  <a:lnTo>
                    <a:pt x="725447" y="7467"/>
                  </a:lnTo>
                  <a:lnTo>
                    <a:pt x="677381" y="1890"/>
                  </a:lnTo>
                  <a:lnTo>
                    <a:pt x="628281" y="0"/>
                  </a:lnTo>
                  <a:close/>
                </a:path>
              </a:pathLst>
            </a:custGeom>
            <a:solidFill>
              <a:srgbClr val="FFFFFF"/>
            </a:solidFill>
          </p:spPr>
          <p:txBody>
            <a:bodyPr wrap="square" lIns="0" tIns="0" rIns="0" bIns="0" rtlCol="0"/>
            <a:lstStyle/>
            <a:p>
              <a:endParaRPr dirty="0"/>
            </a:p>
          </p:txBody>
        </p:sp>
        <p:sp>
          <p:nvSpPr>
            <p:cNvPr id="11" name="object 11"/>
            <p:cNvSpPr/>
            <p:nvPr/>
          </p:nvSpPr>
          <p:spPr>
            <a:xfrm>
              <a:off x="2310804" y="2459997"/>
              <a:ext cx="281940" cy="454025"/>
            </a:xfrm>
            <a:custGeom>
              <a:avLst/>
              <a:gdLst/>
              <a:ahLst/>
              <a:cxnLst/>
              <a:rect l="l" t="t" r="r" b="b"/>
              <a:pathLst>
                <a:path w="281939" h="454025">
                  <a:moveTo>
                    <a:pt x="41546" y="294957"/>
                  </a:moveTo>
                  <a:lnTo>
                    <a:pt x="32720" y="297776"/>
                  </a:lnTo>
                  <a:lnTo>
                    <a:pt x="25697" y="300316"/>
                  </a:lnTo>
                  <a:lnTo>
                    <a:pt x="19956" y="305638"/>
                  </a:lnTo>
                  <a:lnTo>
                    <a:pt x="16911" y="312496"/>
                  </a:lnTo>
                  <a:lnTo>
                    <a:pt x="2278" y="345033"/>
                  </a:lnTo>
                  <a:lnTo>
                    <a:pt x="0" y="354899"/>
                  </a:lnTo>
                  <a:lnTo>
                    <a:pt x="1349" y="364551"/>
                  </a:lnTo>
                  <a:lnTo>
                    <a:pt x="6001" y="373049"/>
                  </a:lnTo>
                  <a:lnTo>
                    <a:pt x="49053" y="394033"/>
                  </a:lnTo>
                  <a:lnTo>
                    <a:pt x="93019" y="402805"/>
                  </a:lnTo>
                  <a:lnTo>
                    <a:pt x="93019" y="426491"/>
                  </a:lnTo>
                  <a:lnTo>
                    <a:pt x="95152" y="437017"/>
                  </a:lnTo>
                  <a:lnTo>
                    <a:pt x="100965" y="445625"/>
                  </a:lnTo>
                  <a:lnTo>
                    <a:pt x="109580" y="451435"/>
                  </a:lnTo>
                  <a:lnTo>
                    <a:pt x="120121" y="453567"/>
                  </a:lnTo>
                  <a:lnTo>
                    <a:pt x="158450" y="453567"/>
                  </a:lnTo>
                  <a:lnTo>
                    <a:pt x="168983" y="451435"/>
                  </a:lnTo>
                  <a:lnTo>
                    <a:pt x="177595" y="445622"/>
                  </a:lnTo>
                  <a:lnTo>
                    <a:pt x="183406" y="437006"/>
                  </a:lnTo>
                  <a:lnTo>
                    <a:pt x="184573" y="431241"/>
                  </a:lnTo>
                  <a:lnTo>
                    <a:pt x="117441" y="431241"/>
                  </a:lnTo>
                  <a:lnTo>
                    <a:pt x="115346" y="429145"/>
                  </a:lnTo>
                  <a:lnTo>
                    <a:pt x="115346" y="386981"/>
                  </a:lnTo>
                  <a:lnTo>
                    <a:pt x="111002" y="382181"/>
                  </a:lnTo>
                  <a:lnTo>
                    <a:pt x="95978" y="380669"/>
                  </a:lnTo>
                  <a:lnTo>
                    <a:pt x="75406" y="377507"/>
                  </a:lnTo>
                  <a:lnTo>
                    <a:pt x="24668" y="360032"/>
                  </a:lnTo>
                  <a:lnTo>
                    <a:pt x="21721" y="356323"/>
                  </a:lnTo>
                  <a:lnTo>
                    <a:pt x="22699" y="354063"/>
                  </a:lnTo>
                  <a:lnTo>
                    <a:pt x="38955" y="319278"/>
                  </a:lnTo>
                  <a:lnTo>
                    <a:pt x="41610" y="318592"/>
                  </a:lnTo>
                  <a:lnTo>
                    <a:pt x="187188" y="318592"/>
                  </a:lnTo>
                  <a:lnTo>
                    <a:pt x="188634" y="317182"/>
                  </a:lnTo>
                  <a:lnTo>
                    <a:pt x="129240" y="317182"/>
                  </a:lnTo>
                  <a:lnTo>
                    <a:pt x="109464" y="315976"/>
                  </a:lnTo>
                  <a:lnTo>
                    <a:pt x="89843" y="312496"/>
                  </a:lnTo>
                  <a:lnTo>
                    <a:pt x="71238" y="306949"/>
                  </a:lnTo>
                  <a:lnTo>
                    <a:pt x="54513" y="299542"/>
                  </a:lnTo>
                  <a:lnTo>
                    <a:pt x="48150" y="296062"/>
                  </a:lnTo>
                  <a:lnTo>
                    <a:pt x="41546" y="294957"/>
                  </a:lnTo>
                  <a:close/>
                </a:path>
                <a:path w="281939" h="454025">
                  <a:moveTo>
                    <a:pt x="149331" y="111620"/>
                  </a:moveTo>
                  <a:lnTo>
                    <a:pt x="121411" y="115007"/>
                  </a:lnTo>
                  <a:lnTo>
                    <a:pt x="102954" y="123740"/>
                  </a:lnTo>
                  <a:lnTo>
                    <a:pt x="92760" y="135682"/>
                  </a:lnTo>
                  <a:lnTo>
                    <a:pt x="89628" y="148691"/>
                  </a:lnTo>
                  <a:lnTo>
                    <a:pt x="94028" y="164118"/>
                  </a:lnTo>
                  <a:lnTo>
                    <a:pt x="107375" y="176769"/>
                  </a:lnTo>
                  <a:lnTo>
                    <a:pt x="129892" y="188123"/>
                  </a:lnTo>
                  <a:lnTo>
                    <a:pt x="161802" y="199656"/>
                  </a:lnTo>
                  <a:lnTo>
                    <a:pt x="198370" y="213605"/>
                  </a:lnTo>
                  <a:lnTo>
                    <a:pt x="229487" y="232267"/>
                  </a:lnTo>
                  <a:lnTo>
                    <a:pt x="251117" y="258010"/>
                  </a:lnTo>
                  <a:lnTo>
                    <a:pt x="259224" y="293204"/>
                  </a:lnTo>
                  <a:lnTo>
                    <a:pt x="255045" y="316517"/>
                  </a:lnTo>
                  <a:lnTo>
                    <a:pt x="241435" y="340375"/>
                  </a:lnTo>
                  <a:lnTo>
                    <a:pt x="216780" y="361524"/>
                  </a:lnTo>
                  <a:lnTo>
                    <a:pt x="179468" y="376707"/>
                  </a:lnTo>
                  <a:lnTo>
                    <a:pt x="166603" y="380149"/>
                  </a:lnTo>
                  <a:lnTo>
                    <a:pt x="163212" y="384568"/>
                  </a:lnTo>
                  <a:lnTo>
                    <a:pt x="163123" y="429145"/>
                  </a:lnTo>
                  <a:lnTo>
                    <a:pt x="161028" y="431241"/>
                  </a:lnTo>
                  <a:lnTo>
                    <a:pt x="184573" y="431241"/>
                  </a:lnTo>
                  <a:lnTo>
                    <a:pt x="185534" y="426491"/>
                  </a:lnTo>
                  <a:lnTo>
                    <a:pt x="185539" y="398195"/>
                  </a:lnTo>
                  <a:lnTo>
                    <a:pt x="230437" y="379426"/>
                  </a:lnTo>
                  <a:lnTo>
                    <a:pt x="260120" y="352901"/>
                  </a:lnTo>
                  <a:lnTo>
                    <a:pt x="276514" y="322775"/>
                  </a:lnTo>
                  <a:lnTo>
                    <a:pt x="281551" y="293204"/>
                  </a:lnTo>
                  <a:lnTo>
                    <a:pt x="271309" y="248529"/>
                  </a:lnTo>
                  <a:lnTo>
                    <a:pt x="244840" y="216331"/>
                  </a:lnTo>
                  <a:lnTo>
                    <a:pt x="208529" y="193878"/>
                  </a:lnTo>
                  <a:lnTo>
                    <a:pt x="168762" y="178434"/>
                  </a:lnTo>
                  <a:lnTo>
                    <a:pt x="143091" y="169324"/>
                  </a:lnTo>
                  <a:lnTo>
                    <a:pt x="125434" y="161520"/>
                  </a:lnTo>
                  <a:lnTo>
                    <a:pt x="115243" y="154737"/>
                  </a:lnTo>
                  <a:lnTo>
                    <a:pt x="111968" y="148691"/>
                  </a:lnTo>
                  <a:lnTo>
                    <a:pt x="113978" y="143982"/>
                  </a:lnTo>
                  <a:lnTo>
                    <a:pt x="120443" y="139180"/>
                  </a:lnTo>
                  <a:lnTo>
                    <a:pt x="132011" y="135448"/>
                  </a:lnTo>
                  <a:lnTo>
                    <a:pt x="149331" y="133946"/>
                  </a:lnTo>
                  <a:lnTo>
                    <a:pt x="250896" y="133946"/>
                  </a:lnTo>
                  <a:lnTo>
                    <a:pt x="253261" y="128943"/>
                  </a:lnTo>
                  <a:lnTo>
                    <a:pt x="226687" y="128943"/>
                  </a:lnTo>
                  <a:lnTo>
                    <a:pt x="223982" y="127711"/>
                  </a:lnTo>
                  <a:lnTo>
                    <a:pt x="213884" y="123343"/>
                  </a:lnTo>
                  <a:lnTo>
                    <a:pt x="197986" y="118017"/>
                  </a:lnTo>
                  <a:lnTo>
                    <a:pt x="176424" y="113516"/>
                  </a:lnTo>
                  <a:lnTo>
                    <a:pt x="149331" y="111620"/>
                  </a:lnTo>
                  <a:close/>
                </a:path>
                <a:path w="281939" h="454025">
                  <a:moveTo>
                    <a:pt x="187188" y="318592"/>
                  </a:moveTo>
                  <a:lnTo>
                    <a:pt x="42435" y="318592"/>
                  </a:lnTo>
                  <a:lnTo>
                    <a:pt x="43134" y="318770"/>
                  </a:lnTo>
                  <a:lnTo>
                    <a:pt x="43908" y="319189"/>
                  </a:lnTo>
                  <a:lnTo>
                    <a:pt x="63142" y="327734"/>
                  </a:lnTo>
                  <a:lnTo>
                    <a:pt x="84421" y="334127"/>
                  </a:lnTo>
                  <a:lnTo>
                    <a:pt x="106777" y="338134"/>
                  </a:lnTo>
                  <a:lnTo>
                    <a:pt x="129240" y="339521"/>
                  </a:lnTo>
                  <a:lnTo>
                    <a:pt x="156618" y="336370"/>
                  </a:lnTo>
                  <a:lnTo>
                    <a:pt x="178006" y="327542"/>
                  </a:lnTo>
                  <a:lnTo>
                    <a:pt x="187188" y="318592"/>
                  </a:lnTo>
                  <a:close/>
                </a:path>
                <a:path w="281939" h="454025">
                  <a:moveTo>
                    <a:pt x="162056" y="0"/>
                  </a:moveTo>
                  <a:lnTo>
                    <a:pt x="124363" y="0"/>
                  </a:lnTo>
                  <a:lnTo>
                    <a:pt x="113822" y="2125"/>
                  </a:lnTo>
                  <a:lnTo>
                    <a:pt x="105206" y="7918"/>
                  </a:lnTo>
                  <a:lnTo>
                    <a:pt x="99394" y="16502"/>
                  </a:lnTo>
                  <a:lnTo>
                    <a:pt x="97261" y="27000"/>
                  </a:lnTo>
                  <a:lnTo>
                    <a:pt x="97261" y="53873"/>
                  </a:lnTo>
                  <a:lnTo>
                    <a:pt x="58680" y="69005"/>
                  </a:lnTo>
                  <a:lnTo>
                    <a:pt x="29832" y="91582"/>
                  </a:lnTo>
                  <a:lnTo>
                    <a:pt x="11759" y="120471"/>
                  </a:lnTo>
                  <a:lnTo>
                    <a:pt x="5504" y="154533"/>
                  </a:lnTo>
                  <a:lnTo>
                    <a:pt x="15830" y="196077"/>
                  </a:lnTo>
                  <a:lnTo>
                    <a:pt x="42957" y="226534"/>
                  </a:lnTo>
                  <a:lnTo>
                    <a:pt x="81108" y="248464"/>
                  </a:lnTo>
                  <a:lnTo>
                    <a:pt x="124503" y="264426"/>
                  </a:lnTo>
                  <a:lnTo>
                    <a:pt x="153445" y="275788"/>
                  </a:lnTo>
                  <a:lnTo>
                    <a:pt x="168308" y="285165"/>
                  </a:lnTo>
                  <a:lnTo>
                    <a:pt x="173784" y="292219"/>
                  </a:lnTo>
                  <a:lnTo>
                    <a:pt x="174566" y="296608"/>
                  </a:lnTo>
                  <a:lnTo>
                    <a:pt x="171420" y="304002"/>
                  </a:lnTo>
                  <a:lnTo>
                    <a:pt x="162399" y="310610"/>
                  </a:lnTo>
                  <a:lnTo>
                    <a:pt x="148131" y="315360"/>
                  </a:lnTo>
                  <a:lnTo>
                    <a:pt x="129240" y="317182"/>
                  </a:lnTo>
                  <a:lnTo>
                    <a:pt x="188634" y="317182"/>
                  </a:lnTo>
                  <a:lnTo>
                    <a:pt x="191924" y="313975"/>
                  </a:lnTo>
                  <a:lnTo>
                    <a:pt x="196893" y="296608"/>
                  </a:lnTo>
                  <a:lnTo>
                    <a:pt x="193200" y="280782"/>
                  </a:lnTo>
                  <a:lnTo>
                    <a:pt x="181580" y="267039"/>
                  </a:lnTo>
                  <a:lnTo>
                    <a:pt x="161220" y="254721"/>
                  </a:lnTo>
                  <a:lnTo>
                    <a:pt x="131310" y="243166"/>
                  </a:lnTo>
                  <a:lnTo>
                    <a:pt x="93554" y="229498"/>
                  </a:lnTo>
                  <a:lnTo>
                    <a:pt x="60382" y="211380"/>
                  </a:lnTo>
                  <a:lnTo>
                    <a:pt x="36803" y="186997"/>
                  </a:lnTo>
                  <a:lnTo>
                    <a:pt x="27830" y="154533"/>
                  </a:lnTo>
                  <a:lnTo>
                    <a:pt x="32971" y="127990"/>
                  </a:lnTo>
                  <a:lnTo>
                    <a:pt x="47820" y="105351"/>
                  </a:lnTo>
                  <a:lnTo>
                    <a:pt x="71518" y="87519"/>
                  </a:lnTo>
                  <a:lnTo>
                    <a:pt x="103205" y="75399"/>
                  </a:lnTo>
                  <a:lnTo>
                    <a:pt x="116121" y="72136"/>
                  </a:lnTo>
                  <a:lnTo>
                    <a:pt x="119600" y="67678"/>
                  </a:lnTo>
                  <a:lnTo>
                    <a:pt x="119639" y="24434"/>
                  </a:lnTo>
                  <a:lnTo>
                    <a:pt x="121772" y="22339"/>
                  </a:lnTo>
                  <a:lnTo>
                    <a:pt x="188211" y="22339"/>
                  </a:lnTo>
                  <a:lnTo>
                    <a:pt x="187026" y="16502"/>
                  </a:lnTo>
                  <a:lnTo>
                    <a:pt x="181213" y="7918"/>
                  </a:lnTo>
                  <a:lnTo>
                    <a:pt x="172597" y="2125"/>
                  </a:lnTo>
                  <a:lnTo>
                    <a:pt x="162056" y="0"/>
                  </a:lnTo>
                  <a:close/>
                </a:path>
                <a:path w="281939" h="454025">
                  <a:moveTo>
                    <a:pt x="250896" y="133946"/>
                  </a:moveTo>
                  <a:lnTo>
                    <a:pt x="149331" y="133946"/>
                  </a:lnTo>
                  <a:lnTo>
                    <a:pt x="172956" y="135551"/>
                  </a:lnTo>
                  <a:lnTo>
                    <a:pt x="191643" y="139398"/>
                  </a:lnTo>
                  <a:lnTo>
                    <a:pt x="205522" y="144041"/>
                  </a:lnTo>
                  <a:lnTo>
                    <a:pt x="214723" y="148031"/>
                  </a:lnTo>
                  <a:lnTo>
                    <a:pt x="225227" y="150418"/>
                  </a:lnTo>
                  <a:lnTo>
                    <a:pt x="235410" y="148661"/>
                  </a:lnTo>
                  <a:lnTo>
                    <a:pt x="244172" y="143325"/>
                  </a:lnTo>
                  <a:lnTo>
                    <a:pt x="250410" y="134975"/>
                  </a:lnTo>
                  <a:lnTo>
                    <a:pt x="250896" y="133946"/>
                  </a:lnTo>
                  <a:close/>
                </a:path>
                <a:path w="281939" h="454025">
                  <a:moveTo>
                    <a:pt x="188211" y="22339"/>
                  </a:moveTo>
                  <a:lnTo>
                    <a:pt x="164685" y="22339"/>
                  </a:lnTo>
                  <a:lnTo>
                    <a:pt x="166819" y="24434"/>
                  </a:lnTo>
                  <a:lnTo>
                    <a:pt x="166819" y="64592"/>
                  </a:lnTo>
                  <a:lnTo>
                    <a:pt x="171010" y="69329"/>
                  </a:lnTo>
                  <a:lnTo>
                    <a:pt x="186021" y="71221"/>
                  </a:lnTo>
                  <a:lnTo>
                    <a:pt x="201449" y="73600"/>
                  </a:lnTo>
                  <a:lnTo>
                    <a:pt x="243121" y="87007"/>
                  </a:lnTo>
                  <a:lnTo>
                    <a:pt x="245597" y="89852"/>
                  </a:lnTo>
                  <a:lnTo>
                    <a:pt x="245991" y="90906"/>
                  </a:lnTo>
                  <a:lnTo>
                    <a:pt x="245940" y="92176"/>
                  </a:lnTo>
                  <a:lnTo>
                    <a:pt x="230243" y="125399"/>
                  </a:lnTo>
                  <a:lnTo>
                    <a:pt x="229189" y="127584"/>
                  </a:lnTo>
                  <a:lnTo>
                    <a:pt x="226687" y="128943"/>
                  </a:lnTo>
                  <a:lnTo>
                    <a:pt x="253261" y="128943"/>
                  </a:lnTo>
                  <a:lnTo>
                    <a:pt x="265561" y="102908"/>
                  </a:lnTo>
                  <a:lnTo>
                    <a:pt x="268711" y="96418"/>
                  </a:lnTo>
                  <a:lnTo>
                    <a:pt x="269054" y="88785"/>
                  </a:lnTo>
                  <a:lnTo>
                    <a:pt x="266616" y="82334"/>
                  </a:lnTo>
                  <a:lnTo>
                    <a:pt x="264279" y="75450"/>
                  </a:lnTo>
                  <a:lnTo>
                    <a:pt x="259300" y="69938"/>
                  </a:lnTo>
                  <a:lnTo>
                    <a:pt x="222394" y="55589"/>
                  </a:lnTo>
                  <a:lnTo>
                    <a:pt x="189158" y="49110"/>
                  </a:lnTo>
                  <a:lnTo>
                    <a:pt x="189158" y="27000"/>
                  </a:lnTo>
                  <a:lnTo>
                    <a:pt x="188211" y="22339"/>
                  </a:lnTo>
                  <a:close/>
                </a:path>
              </a:pathLst>
            </a:custGeom>
            <a:solidFill>
              <a:srgbClr val="B90D2D"/>
            </a:solidFill>
          </p:spPr>
          <p:txBody>
            <a:bodyPr wrap="square" lIns="0" tIns="0" rIns="0" bIns="0" rtlCol="0"/>
            <a:lstStyle/>
            <a:p>
              <a:endParaRPr dirty="0"/>
            </a:p>
          </p:txBody>
        </p:sp>
        <p:sp>
          <p:nvSpPr>
            <p:cNvPr id="12" name="object 12"/>
            <p:cNvSpPr/>
            <p:nvPr/>
          </p:nvSpPr>
          <p:spPr>
            <a:xfrm>
              <a:off x="3025573" y="2447357"/>
              <a:ext cx="180086" cy="180073"/>
            </a:xfrm>
            <a:prstGeom prst="rect">
              <a:avLst/>
            </a:prstGeom>
            <a:blipFill>
              <a:blip r:embed="rId3" cstate="print"/>
              <a:stretch>
                <a:fillRect/>
              </a:stretch>
            </a:blipFill>
          </p:spPr>
          <p:txBody>
            <a:bodyPr wrap="square" lIns="0" tIns="0" rIns="0" bIns="0" rtlCol="0"/>
            <a:lstStyle/>
            <a:p>
              <a:endParaRPr dirty="0"/>
            </a:p>
          </p:txBody>
        </p:sp>
        <p:sp>
          <p:nvSpPr>
            <p:cNvPr id="13" name="object 13"/>
            <p:cNvSpPr/>
            <p:nvPr/>
          </p:nvSpPr>
          <p:spPr>
            <a:xfrm>
              <a:off x="2986135" y="2638760"/>
              <a:ext cx="259079" cy="256540"/>
            </a:xfrm>
            <a:custGeom>
              <a:avLst/>
              <a:gdLst/>
              <a:ahLst/>
              <a:cxnLst/>
              <a:rect l="l" t="t" r="r" b="b"/>
              <a:pathLst>
                <a:path w="259080" h="256539">
                  <a:moveTo>
                    <a:pt x="149199" y="0"/>
                  </a:moveTo>
                  <a:lnTo>
                    <a:pt x="109753" y="0"/>
                  </a:lnTo>
                  <a:lnTo>
                    <a:pt x="67074" y="8638"/>
                  </a:lnTo>
                  <a:lnTo>
                    <a:pt x="32183" y="32183"/>
                  </a:lnTo>
                  <a:lnTo>
                    <a:pt x="8638" y="67074"/>
                  </a:lnTo>
                  <a:lnTo>
                    <a:pt x="0" y="109753"/>
                  </a:lnTo>
                  <a:lnTo>
                    <a:pt x="0" y="251371"/>
                  </a:lnTo>
                  <a:lnTo>
                    <a:pt x="5003" y="256374"/>
                  </a:lnTo>
                  <a:lnTo>
                    <a:pt x="253961" y="256374"/>
                  </a:lnTo>
                  <a:lnTo>
                    <a:pt x="258952" y="251371"/>
                  </a:lnTo>
                  <a:lnTo>
                    <a:pt x="258952" y="234048"/>
                  </a:lnTo>
                  <a:lnTo>
                    <a:pt x="22339" y="234048"/>
                  </a:lnTo>
                  <a:lnTo>
                    <a:pt x="22339" y="109753"/>
                  </a:lnTo>
                  <a:lnTo>
                    <a:pt x="29220" y="75754"/>
                  </a:lnTo>
                  <a:lnTo>
                    <a:pt x="47972" y="47961"/>
                  </a:lnTo>
                  <a:lnTo>
                    <a:pt x="75762" y="29207"/>
                  </a:lnTo>
                  <a:lnTo>
                    <a:pt x="109753" y="22326"/>
                  </a:lnTo>
                  <a:lnTo>
                    <a:pt x="212162" y="22326"/>
                  </a:lnTo>
                  <a:lnTo>
                    <a:pt x="191878" y="8638"/>
                  </a:lnTo>
                  <a:lnTo>
                    <a:pt x="149199" y="0"/>
                  </a:lnTo>
                  <a:close/>
                </a:path>
                <a:path w="259080" h="256539">
                  <a:moveTo>
                    <a:pt x="212162" y="22326"/>
                  </a:moveTo>
                  <a:lnTo>
                    <a:pt x="149199" y="22326"/>
                  </a:lnTo>
                  <a:lnTo>
                    <a:pt x="183198" y="29207"/>
                  </a:lnTo>
                  <a:lnTo>
                    <a:pt x="210991" y="47961"/>
                  </a:lnTo>
                  <a:lnTo>
                    <a:pt x="229745" y="75754"/>
                  </a:lnTo>
                  <a:lnTo>
                    <a:pt x="236626" y="109753"/>
                  </a:lnTo>
                  <a:lnTo>
                    <a:pt x="236626" y="234048"/>
                  </a:lnTo>
                  <a:lnTo>
                    <a:pt x="258952" y="234048"/>
                  </a:lnTo>
                  <a:lnTo>
                    <a:pt x="258952" y="109753"/>
                  </a:lnTo>
                  <a:lnTo>
                    <a:pt x="250314" y="67074"/>
                  </a:lnTo>
                  <a:lnTo>
                    <a:pt x="226769" y="32183"/>
                  </a:lnTo>
                  <a:lnTo>
                    <a:pt x="212162" y="22326"/>
                  </a:lnTo>
                  <a:close/>
                </a:path>
              </a:pathLst>
            </a:custGeom>
            <a:solidFill>
              <a:srgbClr val="B90D2D"/>
            </a:solidFill>
          </p:spPr>
          <p:txBody>
            <a:bodyPr wrap="square" lIns="0" tIns="0" rIns="0" bIns="0" rtlCol="0"/>
            <a:lstStyle/>
            <a:p>
              <a:endParaRPr dirty="0"/>
            </a:p>
          </p:txBody>
        </p:sp>
        <p:sp>
          <p:nvSpPr>
            <p:cNvPr id="14" name="object 14"/>
            <p:cNvSpPr/>
            <p:nvPr/>
          </p:nvSpPr>
          <p:spPr>
            <a:xfrm>
              <a:off x="2881971" y="2773734"/>
              <a:ext cx="48260" cy="49530"/>
            </a:xfrm>
            <a:custGeom>
              <a:avLst/>
              <a:gdLst/>
              <a:ahLst/>
              <a:cxnLst/>
              <a:rect l="l" t="t" r="r" b="b"/>
              <a:pathLst>
                <a:path w="48260" h="49530">
                  <a:moveTo>
                    <a:pt x="3314" y="0"/>
                  </a:moveTo>
                  <a:lnTo>
                    <a:pt x="254" y="3048"/>
                  </a:lnTo>
                  <a:lnTo>
                    <a:pt x="0" y="10401"/>
                  </a:lnTo>
                  <a:lnTo>
                    <a:pt x="2882" y="13487"/>
                  </a:lnTo>
                  <a:lnTo>
                    <a:pt x="34048" y="14541"/>
                  </a:lnTo>
                  <a:lnTo>
                    <a:pt x="33007" y="45808"/>
                  </a:lnTo>
                  <a:lnTo>
                    <a:pt x="35877" y="48895"/>
                  </a:lnTo>
                  <a:lnTo>
                    <a:pt x="39776" y="49022"/>
                  </a:lnTo>
                  <a:lnTo>
                    <a:pt x="43345" y="49022"/>
                  </a:lnTo>
                  <a:lnTo>
                    <a:pt x="46291" y="46177"/>
                  </a:lnTo>
                  <a:lnTo>
                    <a:pt x="47675" y="4648"/>
                  </a:lnTo>
                  <a:lnTo>
                    <a:pt x="44805" y="1562"/>
                  </a:lnTo>
                  <a:lnTo>
                    <a:pt x="6997" y="292"/>
                  </a:lnTo>
                  <a:lnTo>
                    <a:pt x="3314" y="0"/>
                  </a:lnTo>
                  <a:close/>
                </a:path>
              </a:pathLst>
            </a:custGeom>
            <a:solidFill>
              <a:srgbClr val="6BA5B7"/>
            </a:solidFill>
          </p:spPr>
          <p:txBody>
            <a:bodyPr wrap="square" lIns="0" tIns="0" rIns="0" bIns="0" rtlCol="0"/>
            <a:lstStyle/>
            <a:p>
              <a:endParaRPr dirty="0"/>
            </a:p>
          </p:txBody>
        </p:sp>
        <p:sp>
          <p:nvSpPr>
            <p:cNvPr id="15" name="object 15"/>
            <p:cNvSpPr/>
            <p:nvPr/>
          </p:nvSpPr>
          <p:spPr>
            <a:xfrm>
              <a:off x="2881971" y="2773734"/>
              <a:ext cx="48260" cy="49530"/>
            </a:xfrm>
            <a:custGeom>
              <a:avLst/>
              <a:gdLst/>
              <a:ahLst/>
              <a:cxnLst/>
              <a:rect l="l" t="t" r="r" b="b"/>
              <a:pathLst>
                <a:path w="48260" h="49530">
                  <a:moveTo>
                    <a:pt x="39776" y="49022"/>
                  </a:moveTo>
                  <a:lnTo>
                    <a:pt x="39624" y="49022"/>
                  </a:lnTo>
                  <a:lnTo>
                    <a:pt x="35877" y="48895"/>
                  </a:lnTo>
                  <a:lnTo>
                    <a:pt x="33007" y="45808"/>
                  </a:lnTo>
                  <a:lnTo>
                    <a:pt x="33134" y="42138"/>
                  </a:lnTo>
                  <a:lnTo>
                    <a:pt x="34048" y="14541"/>
                  </a:lnTo>
                  <a:lnTo>
                    <a:pt x="6553" y="13614"/>
                  </a:lnTo>
                  <a:lnTo>
                    <a:pt x="2882" y="13487"/>
                  </a:lnTo>
                  <a:lnTo>
                    <a:pt x="0" y="10401"/>
                  </a:lnTo>
                  <a:lnTo>
                    <a:pt x="127" y="6718"/>
                  </a:lnTo>
                  <a:lnTo>
                    <a:pt x="254" y="3048"/>
                  </a:lnTo>
                  <a:lnTo>
                    <a:pt x="3314" y="0"/>
                  </a:lnTo>
                  <a:lnTo>
                    <a:pt x="6997" y="292"/>
                  </a:lnTo>
                  <a:lnTo>
                    <a:pt x="41135" y="1435"/>
                  </a:lnTo>
                  <a:lnTo>
                    <a:pt x="44805" y="1562"/>
                  </a:lnTo>
                  <a:lnTo>
                    <a:pt x="47675" y="4648"/>
                  </a:lnTo>
                  <a:lnTo>
                    <a:pt x="47561" y="8318"/>
                  </a:lnTo>
                  <a:lnTo>
                    <a:pt x="46418" y="42570"/>
                  </a:lnTo>
                  <a:lnTo>
                    <a:pt x="46291" y="46177"/>
                  </a:lnTo>
                  <a:lnTo>
                    <a:pt x="43345" y="49022"/>
                  </a:lnTo>
                  <a:lnTo>
                    <a:pt x="39776" y="49022"/>
                  </a:lnTo>
                  <a:close/>
                </a:path>
              </a:pathLst>
            </a:custGeom>
            <a:ln w="12700">
              <a:solidFill>
                <a:srgbClr val="6BA5B7"/>
              </a:solidFill>
            </a:ln>
          </p:spPr>
          <p:txBody>
            <a:bodyPr wrap="square" lIns="0" tIns="0" rIns="0" bIns="0" rtlCol="0"/>
            <a:lstStyle/>
            <a:p>
              <a:endParaRPr dirty="0"/>
            </a:p>
          </p:txBody>
        </p:sp>
        <p:sp>
          <p:nvSpPr>
            <p:cNvPr id="16" name="object 16"/>
            <p:cNvSpPr/>
            <p:nvPr/>
          </p:nvSpPr>
          <p:spPr>
            <a:xfrm>
              <a:off x="2651511" y="2774944"/>
              <a:ext cx="279400" cy="64769"/>
            </a:xfrm>
            <a:custGeom>
              <a:avLst/>
              <a:gdLst/>
              <a:ahLst/>
              <a:cxnLst/>
              <a:rect l="l" t="t" r="r" b="b"/>
              <a:pathLst>
                <a:path w="279400" h="64769">
                  <a:moveTo>
                    <a:pt x="270497" y="0"/>
                  </a:moveTo>
                  <a:lnTo>
                    <a:pt x="216500" y="32846"/>
                  </a:lnTo>
                  <a:lnTo>
                    <a:pt x="156413" y="48894"/>
                  </a:lnTo>
                  <a:lnTo>
                    <a:pt x="116782" y="50632"/>
                  </a:lnTo>
                  <a:lnTo>
                    <a:pt x="78539" y="45761"/>
                  </a:lnTo>
                  <a:lnTo>
                    <a:pt x="42959" y="34561"/>
                  </a:lnTo>
                  <a:lnTo>
                    <a:pt x="11315" y="17310"/>
                  </a:lnTo>
                  <a:lnTo>
                    <a:pt x="8293" y="15239"/>
                  </a:lnTo>
                  <a:lnTo>
                    <a:pt x="4165" y="15989"/>
                  </a:lnTo>
                  <a:lnTo>
                    <a:pt x="0" y="22059"/>
                  </a:lnTo>
                  <a:lnTo>
                    <a:pt x="762" y="26212"/>
                  </a:lnTo>
                  <a:lnTo>
                    <a:pt x="3784" y="28308"/>
                  </a:lnTo>
                  <a:lnTo>
                    <a:pt x="30839" y="43757"/>
                  </a:lnTo>
                  <a:lnTo>
                    <a:pt x="60774" y="54987"/>
                  </a:lnTo>
                  <a:lnTo>
                    <a:pt x="92868" y="61841"/>
                  </a:lnTo>
                  <a:lnTo>
                    <a:pt x="126403" y="64160"/>
                  </a:lnTo>
                  <a:lnTo>
                    <a:pt x="142209" y="63653"/>
                  </a:lnTo>
                  <a:lnTo>
                    <a:pt x="190944" y="55706"/>
                  </a:lnTo>
                  <a:lnTo>
                    <a:pt x="250356" y="30794"/>
                  </a:lnTo>
                  <a:lnTo>
                    <a:pt x="279336" y="6108"/>
                  </a:lnTo>
                  <a:lnTo>
                    <a:pt x="274688" y="419"/>
                  </a:lnTo>
                  <a:lnTo>
                    <a:pt x="270497" y="0"/>
                  </a:lnTo>
                  <a:close/>
                </a:path>
              </a:pathLst>
            </a:custGeom>
            <a:solidFill>
              <a:srgbClr val="6BA5B7"/>
            </a:solidFill>
          </p:spPr>
          <p:txBody>
            <a:bodyPr wrap="square" lIns="0" tIns="0" rIns="0" bIns="0" rtlCol="0"/>
            <a:lstStyle/>
            <a:p>
              <a:endParaRPr dirty="0"/>
            </a:p>
          </p:txBody>
        </p:sp>
        <p:sp>
          <p:nvSpPr>
            <p:cNvPr id="17" name="object 17"/>
            <p:cNvSpPr/>
            <p:nvPr/>
          </p:nvSpPr>
          <p:spPr>
            <a:xfrm>
              <a:off x="2651511" y="2774944"/>
              <a:ext cx="279400" cy="64769"/>
            </a:xfrm>
            <a:custGeom>
              <a:avLst/>
              <a:gdLst/>
              <a:ahLst/>
              <a:cxnLst/>
              <a:rect l="l" t="t" r="r" b="b"/>
              <a:pathLst>
                <a:path w="279400" h="64769">
                  <a:moveTo>
                    <a:pt x="126403" y="64160"/>
                  </a:moveTo>
                  <a:lnTo>
                    <a:pt x="60774" y="54987"/>
                  </a:lnTo>
                  <a:lnTo>
                    <a:pt x="3784" y="28308"/>
                  </a:lnTo>
                  <a:lnTo>
                    <a:pt x="0" y="22059"/>
                  </a:lnTo>
                  <a:lnTo>
                    <a:pt x="2082" y="19037"/>
                  </a:lnTo>
                  <a:lnTo>
                    <a:pt x="4165" y="15989"/>
                  </a:lnTo>
                  <a:lnTo>
                    <a:pt x="8293" y="15239"/>
                  </a:lnTo>
                  <a:lnTo>
                    <a:pt x="11315" y="17310"/>
                  </a:lnTo>
                  <a:lnTo>
                    <a:pt x="42959" y="34561"/>
                  </a:lnTo>
                  <a:lnTo>
                    <a:pt x="78539" y="45761"/>
                  </a:lnTo>
                  <a:lnTo>
                    <a:pt x="116782" y="50632"/>
                  </a:lnTo>
                  <a:lnTo>
                    <a:pt x="156413" y="48894"/>
                  </a:lnTo>
                  <a:lnTo>
                    <a:pt x="216500" y="32846"/>
                  </a:lnTo>
                  <a:lnTo>
                    <a:pt x="267652" y="2349"/>
                  </a:lnTo>
                  <a:lnTo>
                    <a:pt x="270497" y="0"/>
                  </a:lnTo>
                  <a:lnTo>
                    <a:pt x="274688" y="419"/>
                  </a:lnTo>
                  <a:lnTo>
                    <a:pt x="277012" y="3263"/>
                  </a:lnTo>
                  <a:lnTo>
                    <a:pt x="279336" y="6108"/>
                  </a:lnTo>
                  <a:lnTo>
                    <a:pt x="278930" y="10312"/>
                  </a:lnTo>
                  <a:lnTo>
                    <a:pt x="221834" y="45204"/>
                  </a:lnTo>
                  <a:lnTo>
                    <a:pt x="158102" y="62128"/>
                  </a:lnTo>
                  <a:lnTo>
                    <a:pt x="134290" y="64033"/>
                  </a:lnTo>
                  <a:lnTo>
                    <a:pt x="126403" y="64160"/>
                  </a:lnTo>
                  <a:close/>
                </a:path>
              </a:pathLst>
            </a:custGeom>
            <a:ln w="12700">
              <a:solidFill>
                <a:srgbClr val="6BA5B7"/>
              </a:solidFill>
            </a:ln>
          </p:spPr>
          <p:txBody>
            <a:bodyPr wrap="square" lIns="0" tIns="0" rIns="0" bIns="0" rtlCol="0"/>
            <a:lstStyle/>
            <a:p>
              <a:endParaRPr dirty="0"/>
            </a:p>
          </p:txBody>
        </p:sp>
        <p:sp>
          <p:nvSpPr>
            <p:cNvPr id="18" name="object 18"/>
            <p:cNvSpPr/>
            <p:nvPr/>
          </p:nvSpPr>
          <p:spPr>
            <a:xfrm>
              <a:off x="2648065" y="2523112"/>
              <a:ext cx="280035" cy="63500"/>
            </a:xfrm>
            <a:custGeom>
              <a:avLst/>
              <a:gdLst/>
              <a:ahLst/>
              <a:cxnLst/>
              <a:rect l="l" t="t" r="r" b="b"/>
              <a:pathLst>
                <a:path w="280035" h="63500">
                  <a:moveTo>
                    <a:pt x="163770" y="0"/>
                  </a:moveTo>
                  <a:lnTo>
                    <a:pt x="121716" y="1811"/>
                  </a:lnTo>
                  <a:lnTo>
                    <a:pt x="57661" y="18860"/>
                  </a:lnTo>
                  <a:lnTo>
                    <a:pt x="3225" y="51684"/>
                  </a:lnTo>
                  <a:lnTo>
                    <a:pt x="0" y="58237"/>
                  </a:lnTo>
                  <a:lnTo>
                    <a:pt x="3657" y="62669"/>
                  </a:lnTo>
                  <a:lnTo>
                    <a:pt x="5549" y="63495"/>
                  </a:lnTo>
                  <a:lnTo>
                    <a:pt x="7467" y="63495"/>
                  </a:lnTo>
                  <a:lnTo>
                    <a:pt x="8953" y="63495"/>
                  </a:lnTo>
                  <a:lnTo>
                    <a:pt x="10464" y="62999"/>
                  </a:lnTo>
                  <a:lnTo>
                    <a:pt x="35880" y="44907"/>
                  </a:lnTo>
                  <a:lnTo>
                    <a:pt x="63017" y="31205"/>
                  </a:lnTo>
                  <a:lnTo>
                    <a:pt x="92421" y="21151"/>
                  </a:lnTo>
                  <a:lnTo>
                    <a:pt x="123405" y="15031"/>
                  </a:lnTo>
                  <a:lnTo>
                    <a:pt x="163036" y="13300"/>
                  </a:lnTo>
                  <a:lnTo>
                    <a:pt x="201277" y="18170"/>
                  </a:lnTo>
                  <a:lnTo>
                    <a:pt x="236854" y="29367"/>
                  </a:lnTo>
                  <a:lnTo>
                    <a:pt x="268490" y="46616"/>
                  </a:lnTo>
                  <a:lnTo>
                    <a:pt x="271513" y="48699"/>
                  </a:lnTo>
                  <a:lnTo>
                    <a:pt x="275653" y="47937"/>
                  </a:lnTo>
                  <a:lnTo>
                    <a:pt x="279806" y="41866"/>
                  </a:lnTo>
                  <a:lnTo>
                    <a:pt x="279044" y="37714"/>
                  </a:lnTo>
                  <a:lnTo>
                    <a:pt x="276021" y="35631"/>
                  </a:lnTo>
                  <a:lnTo>
                    <a:pt x="242276" y="17204"/>
                  </a:lnTo>
                  <a:lnTo>
                    <a:pt x="204408" y="5229"/>
                  </a:lnTo>
                  <a:lnTo>
                    <a:pt x="163770" y="0"/>
                  </a:lnTo>
                  <a:close/>
                </a:path>
              </a:pathLst>
            </a:custGeom>
            <a:solidFill>
              <a:srgbClr val="6BA5B7"/>
            </a:solidFill>
          </p:spPr>
          <p:txBody>
            <a:bodyPr wrap="square" lIns="0" tIns="0" rIns="0" bIns="0" rtlCol="0"/>
            <a:lstStyle/>
            <a:p>
              <a:endParaRPr dirty="0"/>
            </a:p>
          </p:txBody>
        </p:sp>
        <p:sp>
          <p:nvSpPr>
            <p:cNvPr id="19" name="object 19"/>
            <p:cNvSpPr/>
            <p:nvPr/>
          </p:nvSpPr>
          <p:spPr>
            <a:xfrm>
              <a:off x="2648065" y="2523112"/>
              <a:ext cx="280035" cy="63500"/>
            </a:xfrm>
            <a:custGeom>
              <a:avLst/>
              <a:gdLst/>
              <a:ahLst/>
              <a:cxnLst/>
              <a:rect l="l" t="t" r="r" b="b"/>
              <a:pathLst>
                <a:path w="280035" h="63500">
                  <a:moveTo>
                    <a:pt x="7467" y="63495"/>
                  </a:moveTo>
                  <a:lnTo>
                    <a:pt x="5549" y="63495"/>
                  </a:lnTo>
                  <a:lnTo>
                    <a:pt x="3657" y="62669"/>
                  </a:lnTo>
                  <a:lnTo>
                    <a:pt x="2336" y="61082"/>
                  </a:lnTo>
                  <a:lnTo>
                    <a:pt x="0" y="58237"/>
                  </a:lnTo>
                  <a:lnTo>
                    <a:pt x="393" y="54033"/>
                  </a:lnTo>
                  <a:lnTo>
                    <a:pt x="57661" y="18860"/>
                  </a:lnTo>
                  <a:lnTo>
                    <a:pt x="121716" y="1811"/>
                  </a:lnTo>
                  <a:lnTo>
                    <a:pt x="163770" y="0"/>
                  </a:lnTo>
                  <a:lnTo>
                    <a:pt x="204408" y="5229"/>
                  </a:lnTo>
                  <a:lnTo>
                    <a:pt x="242276" y="17204"/>
                  </a:lnTo>
                  <a:lnTo>
                    <a:pt x="276021" y="35631"/>
                  </a:lnTo>
                  <a:lnTo>
                    <a:pt x="279044" y="37714"/>
                  </a:lnTo>
                  <a:lnTo>
                    <a:pt x="279806" y="41866"/>
                  </a:lnTo>
                  <a:lnTo>
                    <a:pt x="277736" y="44902"/>
                  </a:lnTo>
                  <a:lnTo>
                    <a:pt x="275653" y="47937"/>
                  </a:lnTo>
                  <a:lnTo>
                    <a:pt x="271513" y="48699"/>
                  </a:lnTo>
                  <a:lnTo>
                    <a:pt x="268490" y="46616"/>
                  </a:lnTo>
                  <a:lnTo>
                    <a:pt x="236854" y="29367"/>
                  </a:lnTo>
                  <a:lnTo>
                    <a:pt x="201277" y="18170"/>
                  </a:lnTo>
                  <a:lnTo>
                    <a:pt x="163036" y="13300"/>
                  </a:lnTo>
                  <a:lnTo>
                    <a:pt x="123405" y="15031"/>
                  </a:lnTo>
                  <a:lnTo>
                    <a:pt x="63017" y="31205"/>
                  </a:lnTo>
                  <a:lnTo>
                    <a:pt x="11696" y="61971"/>
                  </a:lnTo>
                  <a:lnTo>
                    <a:pt x="10464" y="62999"/>
                  </a:lnTo>
                  <a:lnTo>
                    <a:pt x="8953" y="63495"/>
                  </a:lnTo>
                  <a:lnTo>
                    <a:pt x="7467" y="63495"/>
                  </a:lnTo>
                  <a:close/>
                </a:path>
              </a:pathLst>
            </a:custGeom>
            <a:ln w="12700">
              <a:solidFill>
                <a:srgbClr val="6BA5B7"/>
              </a:solidFill>
            </a:ln>
          </p:spPr>
          <p:txBody>
            <a:bodyPr wrap="square" lIns="0" tIns="0" rIns="0" bIns="0" rtlCol="0"/>
            <a:lstStyle/>
            <a:p>
              <a:endParaRPr dirty="0"/>
            </a:p>
          </p:txBody>
        </p:sp>
        <p:sp>
          <p:nvSpPr>
            <p:cNvPr id="20" name="object 20"/>
            <p:cNvSpPr/>
            <p:nvPr/>
          </p:nvSpPr>
          <p:spPr>
            <a:xfrm>
              <a:off x="2648398" y="2538351"/>
              <a:ext cx="47625" cy="48895"/>
            </a:xfrm>
            <a:custGeom>
              <a:avLst/>
              <a:gdLst/>
              <a:ahLst/>
              <a:cxnLst/>
              <a:rect l="l" t="t" r="r" b="b"/>
              <a:pathLst>
                <a:path w="47625" h="48894">
                  <a:moveTo>
                    <a:pt x="4457" y="0"/>
                  </a:moveTo>
                  <a:lnTo>
                    <a:pt x="1333" y="2908"/>
                  </a:lnTo>
                  <a:lnTo>
                    <a:pt x="0" y="42621"/>
                  </a:lnTo>
                  <a:lnTo>
                    <a:pt x="647" y="44348"/>
                  </a:lnTo>
                  <a:lnTo>
                    <a:pt x="3060" y="46926"/>
                  </a:lnTo>
                  <a:lnTo>
                    <a:pt x="4724" y="47688"/>
                  </a:lnTo>
                  <a:lnTo>
                    <a:pt x="40855" y="48894"/>
                  </a:lnTo>
                  <a:lnTo>
                    <a:pt x="44424" y="48894"/>
                  </a:lnTo>
                  <a:lnTo>
                    <a:pt x="47371" y="46050"/>
                  </a:lnTo>
                  <a:lnTo>
                    <a:pt x="47612" y="38773"/>
                  </a:lnTo>
                  <a:lnTo>
                    <a:pt x="44742" y="35686"/>
                  </a:lnTo>
                  <a:lnTo>
                    <a:pt x="13576" y="34645"/>
                  </a:lnTo>
                  <a:lnTo>
                    <a:pt x="14617" y="3365"/>
                  </a:lnTo>
                  <a:lnTo>
                    <a:pt x="11747" y="279"/>
                  </a:lnTo>
                  <a:lnTo>
                    <a:pt x="4457" y="0"/>
                  </a:lnTo>
                  <a:close/>
                </a:path>
              </a:pathLst>
            </a:custGeom>
            <a:solidFill>
              <a:srgbClr val="6BA5B7"/>
            </a:solidFill>
          </p:spPr>
          <p:txBody>
            <a:bodyPr wrap="square" lIns="0" tIns="0" rIns="0" bIns="0" rtlCol="0"/>
            <a:lstStyle/>
            <a:p>
              <a:endParaRPr dirty="0"/>
            </a:p>
          </p:txBody>
        </p:sp>
        <p:sp>
          <p:nvSpPr>
            <p:cNvPr id="21" name="object 21"/>
            <p:cNvSpPr/>
            <p:nvPr/>
          </p:nvSpPr>
          <p:spPr>
            <a:xfrm>
              <a:off x="2648398" y="2538351"/>
              <a:ext cx="47625" cy="48895"/>
            </a:xfrm>
            <a:custGeom>
              <a:avLst/>
              <a:gdLst/>
              <a:ahLst/>
              <a:cxnLst/>
              <a:rect l="l" t="t" r="r" b="b"/>
              <a:pathLst>
                <a:path w="47625" h="48894">
                  <a:moveTo>
                    <a:pt x="40855" y="48894"/>
                  </a:moveTo>
                  <a:lnTo>
                    <a:pt x="40703" y="48894"/>
                  </a:lnTo>
                  <a:lnTo>
                    <a:pt x="6489" y="47739"/>
                  </a:lnTo>
                  <a:lnTo>
                    <a:pt x="4724" y="47688"/>
                  </a:lnTo>
                  <a:lnTo>
                    <a:pt x="3060" y="46926"/>
                  </a:lnTo>
                  <a:lnTo>
                    <a:pt x="1854" y="45631"/>
                  </a:lnTo>
                  <a:lnTo>
                    <a:pt x="647" y="44348"/>
                  </a:lnTo>
                  <a:lnTo>
                    <a:pt x="0" y="42621"/>
                  </a:lnTo>
                  <a:lnTo>
                    <a:pt x="63" y="40855"/>
                  </a:lnTo>
                  <a:lnTo>
                    <a:pt x="1206" y="6591"/>
                  </a:lnTo>
                  <a:lnTo>
                    <a:pt x="1333" y="2908"/>
                  </a:lnTo>
                  <a:lnTo>
                    <a:pt x="4457" y="0"/>
                  </a:lnTo>
                  <a:lnTo>
                    <a:pt x="8077" y="152"/>
                  </a:lnTo>
                  <a:lnTo>
                    <a:pt x="11747" y="279"/>
                  </a:lnTo>
                  <a:lnTo>
                    <a:pt x="14617" y="3365"/>
                  </a:lnTo>
                  <a:lnTo>
                    <a:pt x="14490" y="7035"/>
                  </a:lnTo>
                  <a:lnTo>
                    <a:pt x="13576" y="34645"/>
                  </a:lnTo>
                  <a:lnTo>
                    <a:pt x="41071" y="35559"/>
                  </a:lnTo>
                  <a:lnTo>
                    <a:pt x="44742" y="35686"/>
                  </a:lnTo>
                  <a:lnTo>
                    <a:pt x="47612" y="38773"/>
                  </a:lnTo>
                  <a:lnTo>
                    <a:pt x="47498" y="42443"/>
                  </a:lnTo>
                  <a:lnTo>
                    <a:pt x="47371" y="46050"/>
                  </a:lnTo>
                  <a:lnTo>
                    <a:pt x="44424" y="48894"/>
                  </a:lnTo>
                  <a:lnTo>
                    <a:pt x="40855" y="48894"/>
                  </a:lnTo>
                  <a:close/>
                </a:path>
              </a:pathLst>
            </a:custGeom>
            <a:ln w="12700">
              <a:solidFill>
                <a:srgbClr val="6BA5B7"/>
              </a:solidFill>
            </a:ln>
          </p:spPr>
          <p:txBody>
            <a:bodyPr wrap="square" lIns="0" tIns="0" rIns="0" bIns="0" rtlCol="0"/>
            <a:lstStyle/>
            <a:p>
              <a:endParaRPr dirty="0"/>
            </a:p>
          </p:txBody>
        </p:sp>
        <p:sp>
          <p:nvSpPr>
            <p:cNvPr id="22" name="object 22"/>
            <p:cNvSpPr/>
            <p:nvPr/>
          </p:nvSpPr>
          <p:spPr>
            <a:xfrm>
              <a:off x="6651439" y="2052185"/>
              <a:ext cx="1257300" cy="1257300"/>
            </a:xfrm>
            <a:prstGeom prst="rect">
              <a:avLst/>
            </a:prstGeom>
            <a:blipFill>
              <a:blip r:embed="rId4" cstate="print"/>
              <a:stretch>
                <a:fillRect/>
              </a:stretch>
            </a:blipFill>
          </p:spPr>
          <p:txBody>
            <a:bodyPr wrap="square" lIns="0" tIns="0" rIns="0" bIns="0" rtlCol="0"/>
            <a:lstStyle/>
            <a:p>
              <a:endParaRPr dirty="0"/>
            </a:p>
          </p:txBody>
        </p:sp>
      </p:grpSp>
      <p:sp>
        <p:nvSpPr>
          <p:cNvPr id="23" name="object 23"/>
          <p:cNvSpPr txBox="1"/>
          <p:nvPr/>
        </p:nvSpPr>
        <p:spPr>
          <a:xfrm>
            <a:off x="1295403" y="3496345"/>
            <a:ext cx="2991023" cy="833119"/>
          </a:xfrm>
          <a:prstGeom prst="rect">
            <a:avLst/>
          </a:prstGeom>
        </p:spPr>
        <p:txBody>
          <a:bodyPr vert="horz" wrap="square" lIns="0" tIns="27939" rIns="0" bIns="0" rtlCol="0">
            <a:spAutoFit/>
          </a:bodyPr>
          <a:lstStyle/>
          <a:p>
            <a:pPr marR="5080" algn="ctr">
              <a:lnSpc>
                <a:spcPts val="2100"/>
              </a:lnSpc>
              <a:spcBef>
                <a:spcPts val="219"/>
              </a:spcBef>
            </a:pPr>
            <a:r>
              <a:rPr sz="1800" b="1" spc="-40" dirty="0">
                <a:solidFill>
                  <a:srgbClr val="19224C"/>
                </a:solidFill>
                <a:latin typeface="OpenSans-Extrabold"/>
                <a:cs typeface="OpenSans-Extrabold"/>
              </a:rPr>
              <a:t>THE </a:t>
            </a:r>
            <a:r>
              <a:rPr sz="1800" b="1" spc="-45" dirty="0">
                <a:solidFill>
                  <a:srgbClr val="19224C"/>
                </a:solidFill>
                <a:latin typeface="OpenSans-Extrabold"/>
                <a:cs typeface="OpenSans-Extrabold"/>
              </a:rPr>
              <a:t>RIGHT </a:t>
            </a:r>
            <a:r>
              <a:rPr sz="1800" b="1" spc="-55" dirty="0">
                <a:solidFill>
                  <a:srgbClr val="19224C"/>
                </a:solidFill>
                <a:latin typeface="OpenSans-Extrabold"/>
                <a:cs typeface="OpenSans-Extrabold"/>
              </a:rPr>
              <a:t>FIDUCIARY </a:t>
            </a:r>
            <a:r>
              <a:rPr sz="1800" b="1" spc="-50" dirty="0">
                <a:solidFill>
                  <a:srgbClr val="19224C"/>
                </a:solidFill>
                <a:latin typeface="OpenSans-Extrabold"/>
                <a:cs typeface="OpenSans-Extrabold"/>
              </a:rPr>
              <a:t>ADVICE </a:t>
            </a:r>
            <a:r>
              <a:rPr sz="1800" b="1" spc="-40" dirty="0">
                <a:solidFill>
                  <a:srgbClr val="19224C"/>
                </a:solidFill>
                <a:latin typeface="OpenSans-Extrabold"/>
                <a:cs typeface="OpenSans-Extrabold"/>
              </a:rPr>
              <a:t>WHEN </a:t>
            </a:r>
            <a:r>
              <a:rPr sz="1800" b="1" spc="-35" dirty="0">
                <a:solidFill>
                  <a:srgbClr val="19224C"/>
                </a:solidFill>
                <a:latin typeface="OpenSans-Extrabold"/>
                <a:cs typeface="OpenSans-Extrabold"/>
              </a:rPr>
              <a:t>IT</a:t>
            </a:r>
            <a:r>
              <a:rPr sz="1800" b="1" spc="-325" dirty="0">
                <a:solidFill>
                  <a:srgbClr val="19224C"/>
                </a:solidFill>
                <a:latin typeface="OpenSans-Extrabold"/>
                <a:cs typeface="OpenSans-Extrabold"/>
              </a:rPr>
              <a:t> </a:t>
            </a:r>
            <a:r>
              <a:rPr lang="en-US" sz="1800" b="1" spc="-325" dirty="0">
                <a:solidFill>
                  <a:srgbClr val="19224C"/>
                </a:solidFill>
                <a:latin typeface="OpenSans-Extrabold"/>
                <a:cs typeface="OpenSans-Extrabold"/>
              </a:rPr>
              <a:t>  </a:t>
            </a:r>
            <a:r>
              <a:rPr sz="1800" b="1" spc="-40" dirty="0">
                <a:solidFill>
                  <a:srgbClr val="19224C"/>
                </a:solidFill>
                <a:latin typeface="OpenSans-Extrabold"/>
                <a:cs typeface="OpenSans-Extrabold"/>
              </a:rPr>
              <a:t>WORKS </a:t>
            </a:r>
            <a:r>
              <a:rPr sz="1800" b="1" spc="-45" dirty="0">
                <a:solidFill>
                  <a:srgbClr val="19224C"/>
                </a:solidFill>
                <a:latin typeface="OpenSans-Extrabold"/>
                <a:cs typeface="OpenSans-Extrabold"/>
              </a:rPr>
              <a:t>FOR EACH</a:t>
            </a:r>
            <a:r>
              <a:rPr sz="1800" b="1" spc="-215" dirty="0">
                <a:solidFill>
                  <a:srgbClr val="19224C"/>
                </a:solidFill>
                <a:latin typeface="OpenSans-Extrabold"/>
                <a:cs typeface="OpenSans-Extrabold"/>
              </a:rPr>
              <a:t> </a:t>
            </a:r>
            <a:r>
              <a:rPr sz="1800" b="1" spc="-55" dirty="0">
                <a:solidFill>
                  <a:srgbClr val="19224C"/>
                </a:solidFill>
                <a:latin typeface="OpenSans-Extrabold"/>
                <a:cs typeface="OpenSans-Extrabold"/>
              </a:rPr>
              <a:t>EMPLOYEE</a:t>
            </a:r>
            <a:endParaRPr sz="1800" dirty="0">
              <a:latin typeface="OpenSans-Extrabold"/>
              <a:cs typeface="OpenSans-Extrabold"/>
            </a:endParaRPr>
          </a:p>
        </p:txBody>
      </p:sp>
      <p:sp>
        <p:nvSpPr>
          <p:cNvPr id="25" name="object 25"/>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26" name="object 26"/>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16</a:t>
            </a:fld>
            <a:endParaRPr dirty="0"/>
          </a:p>
        </p:txBody>
      </p:sp>
      <p:sp>
        <p:nvSpPr>
          <p:cNvPr id="24" name="object 24"/>
          <p:cNvSpPr txBox="1"/>
          <p:nvPr/>
        </p:nvSpPr>
        <p:spPr>
          <a:xfrm>
            <a:off x="5701584" y="3497092"/>
            <a:ext cx="3157220" cy="833119"/>
          </a:xfrm>
          <a:prstGeom prst="rect">
            <a:avLst/>
          </a:prstGeom>
        </p:spPr>
        <p:txBody>
          <a:bodyPr vert="horz" wrap="square" lIns="0" tIns="27939" rIns="0" bIns="0" rtlCol="0">
            <a:spAutoFit/>
          </a:bodyPr>
          <a:lstStyle/>
          <a:p>
            <a:pPr marR="5080" algn="ctr">
              <a:lnSpc>
                <a:spcPts val="2100"/>
              </a:lnSpc>
              <a:spcBef>
                <a:spcPts val="219"/>
              </a:spcBef>
            </a:pPr>
            <a:r>
              <a:rPr sz="1800" b="1" spc="-50" dirty="0">
                <a:solidFill>
                  <a:srgbClr val="19224C"/>
                </a:solidFill>
                <a:latin typeface="OpenSans-Extrabold"/>
                <a:cs typeface="OpenSans-Extrabold"/>
              </a:rPr>
              <a:t>COMPREHENSIVE </a:t>
            </a:r>
            <a:r>
              <a:rPr sz="1800" b="1" spc="-45" dirty="0">
                <a:solidFill>
                  <a:srgbClr val="19224C"/>
                </a:solidFill>
                <a:latin typeface="OpenSans-Extrabold"/>
                <a:cs typeface="OpenSans-Extrabold"/>
              </a:rPr>
              <a:t>PERSONALIZED</a:t>
            </a:r>
            <a:r>
              <a:rPr sz="1800" b="1" spc="-140" dirty="0">
                <a:solidFill>
                  <a:srgbClr val="19224C"/>
                </a:solidFill>
                <a:latin typeface="OpenSans-Extrabold"/>
                <a:cs typeface="OpenSans-Extrabold"/>
              </a:rPr>
              <a:t> </a:t>
            </a:r>
            <a:r>
              <a:rPr sz="1800" b="1" spc="-40" dirty="0">
                <a:solidFill>
                  <a:srgbClr val="19224C"/>
                </a:solidFill>
                <a:latin typeface="OpenSans-Extrabold"/>
                <a:cs typeface="OpenSans-Extrabold"/>
              </a:rPr>
              <a:t>RETIREMENT </a:t>
            </a:r>
            <a:r>
              <a:rPr sz="1800" b="1" spc="-45" dirty="0">
                <a:solidFill>
                  <a:srgbClr val="19224C"/>
                </a:solidFill>
                <a:latin typeface="OpenSans-Extrabold"/>
                <a:cs typeface="OpenSans-Extrabold"/>
              </a:rPr>
              <a:t>STRATEGIES </a:t>
            </a:r>
            <a:r>
              <a:rPr sz="1800" b="1" spc="-40" dirty="0">
                <a:solidFill>
                  <a:srgbClr val="19224C"/>
                </a:solidFill>
                <a:latin typeface="OpenSans-Extrabold"/>
                <a:cs typeface="OpenSans-Extrabold"/>
              </a:rPr>
              <a:t>FOR</a:t>
            </a:r>
            <a:r>
              <a:rPr sz="1800" b="1" spc="-245" dirty="0">
                <a:solidFill>
                  <a:srgbClr val="19224C"/>
                </a:solidFill>
                <a:latin typeface="OpenSans-Extrabold"/>
                <a:cs typeface="OpenSans-Extrabold"/>
              </a:rPr>
              <a:t> </a:t>
            </a:r>
            <a:r>
              <a:rPr sz="1800" b="1" spc="-50" dirty="0">
                <a:solidFill>
                  <a:srgbClr val="19224C"/>
                </a:solidFill>
                <a:latin typeface="OpenSans-Extrabold"/>
                <a:cs typeface="OpenSans-Extrabold"/>
              </a:rPr>
              <a:t>EMPLOYEES</a:t>
            </a:r>
            <a:endParaRPr sz="1800" dirty="0">
              <a:latin typeface="OpenSans-Extrabold"/>
              <a:cs typeface="OpenSans-Extrabo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3" name="object 3"/>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4" name="object 4"/>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5" name="object 5"/>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6" name="object 6"/>
          <p:cNvSpPr/>
          <p:nvPr/>
        </p:nvSpPr>
        <p:spPr>
          <a:xfrm>
            <a:off x="457200" y="457200"/>
            <a:ext cx="9144000" cy="4362450"/>
          </a:xfrm>
          <a:custGeom>
            <a:avLst/>
            <a:gdLst/>
            <a:ahLst/>
            <a:cxnLst/>
            <a:rect l="l" t="t" r="r" b="b"/>
            <a:pathLst>
              <a:path w="9144000" h="4362450">
                <a:moveTo>
                  <a:pt x="9144000" y="0"/>
                </a:moveTo>
                <a:lnTo>
                  <a:pt x="0" y="0"/>
                </a:lnTo>
                <a:lnTo>
                  <a:pt x="0" y="4362450"/>
                </a:lnTo>
                <a:lnTo>
                  <a:pt x="9144000" y="4362450"/>
                </a:lnTo>
                <a:lnTo>
                  <a:pt x="9144000" y="0"/>
                </a:lnTo>
                <a:close/>
              </a:path>
            </a:pathLst>
          </a:custGeom>
          <a:solidFill>
            <a:srgbClr val="EAEFF2"/>
          </a:solidFill>
        </p:spPr>
        <p:txBody>
          <a:bodyPr wrap="square" lIns="0" tIns="0" rIns="0" bIns="0" rtlCol="0"/>
          <a:lstStyle/>
          <a:p>
            <a:endParaRPr dirty="0"/>
          </a:p>
        </p:txBody>
      </p:sp>
      <p:sp>
        <p:nvSpPr>
          <p:cNvPr id="7" name="object 7"/>
          <p:cNvSpPr txBox="1">
            <a:spLocks noGrp="1"/>
          </p:cNvSpPr>
          <p:nvPr>
            <p:ph type="title"/>
          </p:nvPr>
        </p:nvSpPr>
        <p:spPr>
          <a:xfrm>
            <a:off x="2695831" y="759763"/>
            <a:ext cx="4667250" cy="360680"/>
          </a:xfrm>
          <a:prstGeom prst="rect">
            <a:avLst/>
          </a:prstGeom>
        </p:spPr>
        <p:txBody>
          <a:bodyPr vert="horz" wrap="square" lIns="0" tIns="12700" rIns="0" bIns="0" rtlCol="0">
            <a:spAutoFit/>
          </a:bodyPr>
          <a:lstStyle/>
          <a:p>
            <a:pPr marL="12700">
              <a:lnSpc>
                <a:spcPct val="100000"/>
              </a:lnSpc>
              <a:spcBef>
                <a:spcPts val="100"/>
              </a:spcBef>
            </a:pPr>
            <a:r>
              <a:rPr dirty="0">
                <a:solidFill>
                  <a:srgbClr val="16214D"/>
                </a:solidFill>
              </a:rPr>
              <a:t>Using advice to help retain</a:t>
            </a:r>
            <a:r>
              <a:rPr spc="-100" dirty="0">
                <a:solidFill>
                  <a:srgbClr val="16214D"/>
                </a:solidFill>
              </a:rPr>
              <a:t> </a:t>
            </a:r>
            <a:r>
              <a:rPr dirty="0">
                <a:solidFill>
                  <a:srgbClr val="16214D"/>
                </a:solidFill>
              </a:rPr>
              <a:t>assets</a:t>
            </a:r>
          </a:p>
        </p:txBody>
      </p:sp>
      <p:grpSp>
        <p:nvGrpSpPr>
          <p:cNvPr id="8" name="object 8"/>
          <p:cNvGrpSpPr/>
          <p:nvPr/>
        </p:nvGrpSpPr>
        <p:grpSpPr>
          <a:xfrm>
            <a:off x="1327137" y="2485021"/>
            <a:ext cx="6911340" cy="1848485"/>
            <a:chOff x="1327137" y="2485021"/>
            <a:chExt cx="6911340" cy="1848485"/>
          </a:xfrm>
        </p:grpSpPr>
        <p:sp>
          <p:nvSpPr>
            <p:cNvPr id="9" name="object 9"/>
            <p:cNvSpPr/>
            <p:nvPr/>
          </p:nvSpPr>
          <p:spPr>
            <a:xfrm>
              <a:off x="1327137" y="4328007"/>
              <a:ext cx="6911340" cy="5715"/>
            </a:xfrm>
            <a:custGeom>
              <a:avLst/>
              <a:gdLst/>
              <a:ahLst/>
              <a:cxnLst/>
              <a:rect l="l" t="t" r="r" b="b"/>
              <a:pathLst>
                <a:path w="6911340" h="5714">
                  <a:moveTo>
                    <a:pt x="6910908" y="0"/>
                  </a:moveTo>
                  <a:lnTo>
                    <a:pt x="0" y="0"/>
                  </a:lnTo>
                  <a:lnTo>
                    <a:pt x="0" y="5181"/>
                  </a:lnTo>
                  <a:lnTo>
                    <a:pt x="6910908" y="5181"/>
                  </a:lnTo>
                  <a:lnTo>
                    <a:pt x="6910908" y="0"/>
                  </a:lnTo>
                  <a:close/>
                </a:path>
              </a:pathLst>
            </a:custGeom>
            <a:solidFill>
              <a:srgbClr val="EDF2F2"/>
            </a:solidFill>
          </p:spPr>
          <p:txBody>
            <a:bodyPr wrap="square" lIns="0" tIns="0" rIns="0" bIns="0" rtlCol="0"/>
            <a:lstStyle/>
            <a:p>
              <a:endParaRPr dirty="0"/>
            </a:p>
          </p:txBody>
        </p:sp>
        <p:sp>
          <p:nvSpPr>
            <p:cNvPr id="10" name="object 10"/>
            <p:cNvSpPr/>
            <p:nvPr/>
          </p:nvSpPr>
          <p:spPr>
            <a:xfrm>
              <a:off x="1828800" y="3962285"/>
              <a:ext cx="933450" cy="224154"/>
            </a:xfrm>
            <a:custGeom>
              <a:avLst/>
              <a:gdLst/>
              <a:ahLst/>
              <a:cxnLst/>
              <a:rect l="l" t="t" r="r" b="b"/>
              <a:pathLst>
                <a:path w="933450" h="224154">
                  <a:moveTo>
                    <a:pt x="933450" y="0"/>
                  </a:moveTo>
                  <a:lnTo>
                    <a:pt x="0" y="0"/>
                  </a:lnTo>
                  <a:lnTo>
                    <a:pt x="0" y="223685"/>
                  </a:lnTo>
                  <a:lnTo>
                    <a:pt x="933450" y="223685"/>
                  </a:lnTo>
                  <a:lnTo>
                    <a:pt x="933450" y="0"/>
                  </a:lnTo>
                  <a:close/>
                </a:path>
              </a:pathLst>
            </a:custGeom>
            <a:solidFill>
              <a:srgbClr val="559CB5"/>
            </a:solidFill>
          </p:spPr>
          <p:txBody>
            <a:bodyPr wrap="square" lIns="0" tIns="0" rIns="0" bIns="0" rtlCol="0"/>
            <a:lstStyle/>
            <a:p>
              <a:endParaRPr dirty="0"/>
            </a:p>
          </p:txBody>
        </p:sp>
        <p:sp>
          <p:nvSpPr>
            <p:cNvPr id="11" name="object 11"/>
            <p:cNvSpPr/>
            <p:nvPr/>
          </p:nvSpPr>
          <p:spPr>
            <a:xfrm>
              <a:off x="2876550" y="4074121"/>
              <a:ext cx="933450" cy="112395"/>
            </a:xfrm>
            <a:custGeom>
              <a:avLst/>
              <a:gdLst/>
              <a:ahLst/>
              <a:cxnLst/>
              <a:rect l="l" t="t" r="r" b="b"/>
              <a:pathLst>
                <a:path w="933450" h="112395">
                  <a:moveTo>
                    <a:pt x="933450" y="0"/>
                  </a:moveTo>
                  <a:lnTo>
                    <a:pt x="0" y="0"/>
                  </a:lnTo>
                  <a:lnTo>
                    <a:pt x="0" y="111848"/>
                  </a:lnTo>
                  <a:lnTo>
                    <a:pt x="933450" y="111848"/>
                  </a:lnTo>
                  <a:lnTo>
                    <a:pt x="933450" y="0"/>
                  </a:lnTo>
                  <a:close/>
                </a:path>
              </a:pathLst>
            </a:custGeom>
            <a:solidFill>
              <a:srgbClr val="C93137"/>
            </a:solidFill>
          </p:spPr>
          <p:txBody>
            <a:bodyPr wrap="square" lIns="0" tIns="0" rIns="0" bIns="0" rtlCol="0"/>
            <a:lstStyle/>
            <a:p>
              <a:endParaRPr dirty="0"/>
            </a:p>
          </p:txBody>
        </p:sp>
        <p:sp>
          <p:nvSpPr>
            <p:cNvPr id="12" name="object 12"/>
            <p:cNvSpPr/>
            <p:nvPr/>
          </p:nvSpPr>
          <p:spPr>
            <a:xfrm>
              <a:off x="4038600" y="3835184"/>
              <a:ext cx="933450" cy="351155"/>
            </a:xfrm>
            <a:custGeom>
              <a:avLst/>
              <a:gdLst/>
              <a:ahLst/>
              <a:cxnLst/>
              <a:rect l="l" t="t" r="r" b="b"/>
              <a:pathLst>
                <a:path w="933450" h="351154">
                  <a:moveTo>
                    <a:pt x="933450" y="0"/>
                  </a:moveTo>
                  <a:lnTo>
                    <a:pt x="0" y="0"/>
                  </a:lnTo>
                  <a:lnTo>
                    <a:pt x="0" y="350786"/>
                  </a:lnTo>
                  <a:lnTo>
                    <a:pt x="933450" y="350786"/>
                  </a:lnTo>
                  <a:lnTo>
                    <a:pt x="933450" y="0"/>
                  </a:lnTo>
                  <a:close/>
                </a:path>
              </a:pathLst>
            </a:custGeom>
            <a:solidFill>
              <a:srgbClr val="559CB5"/>
            </a:solidFill>
          </p:spPr>
          <p:txBody>
            <a:bodyPr wrap="square" lIns="0" tIns="0" rIns="0" bIns="0" rtlCol="0"/>
            <a:lstStyle/>
            <a:p>
              <a:endParaRPr dirty="0"/>
            </a:p>
          </p:txBody>
        </p:sp>
        <p:sp>
          <p:nvSpPr>
            <p:cNvPr id="13" name="object 13"/>
            <p:cNvSpPr/>
            <p:nvPr/>
          </p:nvSpPr>
          <p:spPr>
            <a:xfrm>
              <a:off x="5086350" y="2700921"/>
              <a:ext cx="933450" cy="1485265"/>
            </a:xfrm>
            <a:custGeom>
              <a:avLst/>
              <a:gdLst/>
              <a:ahLst/>
              <a:cxnLst/>
              <a:rect l="l" t="t" r="r" b="b"/>
              <a:pathLst>
                <a:path w="933450" h="1485264">
                  <a:moveTo>
                    <a:pt x="933450" y="0"/>
                  </a:moveTo>
                  <a:lnTo>
                    <a:pt x="0" y="0"/>
                  </a:lnTo>
                  <a:lnTo>
                    <a:pt x="0" y="1485049"/>
                  </a:lnTo>
                  <a:lnTo>
                    <a:pt x="933450" y="1485049"/>
                  </a:lnTo>
                  <a:lnTo>
                    <a:pt x="933450" y="0"/>
                  </a:lnTo>
                  <a:close/>
                </a:path>
              </a:pathLst>
            </a:custGeom>
            <a:solidFill>
              <a:srgbClr val="C93137"/>
            </a:solidFill>
          </p:spPr>
          <p:txBody>
            <a:bodyPr wrap="square" lIns="0" tIns="0" rIns="0" bIns="0" rtlCol="0"/>
            <a:lstStyle/>
            <a:p>
              <a:endParaRPr dirty="0"/>
            </a:p>
          </p:txBody>
        </p:sp>
        <p:sp>
          <p:nvSpPr>
            <p:cNvPr id="14" name="object 14"/>
            <p:cNvSpPr/>
            <p:nvPr/>
          </p:nvSpPr>
          <p:spPr>
            <a:xfrm>
              <a:off x="6248400" y="2485021"/>
              <a:ext cx="933450" cy="1701164"/>
            </a:xfrm>
            <a:custGeom>
              <a:avLst/>
              <a:gdLst/>
              <a:ahLst/>
              <a:cxnLst/>
              <a:rect l="l" t="t" r="r" b="b"/>
              <a:pathLst>
                <a:path w="933450" h="1701164">
                  <a:moveTo>
                    <a:pt x="933450" y="0"/>
                  </a:moveTo>
                  <a:lnTo>
                    <a:pt x="0" y="0"/>
                  </a:lnTo>
                  <a:lnTo>
                    <a:pt x="0" y="1700949"/>
                  </a:lnTo>
                  <a:lnTo>
                    <a:pt x="933450" y="1700949"/>
                  </a:lnTo>
                  <a:lnTo>
                    <a:pt x="933450" y="0"/>
                  </a:lnTo>
                  <a:close/>
                </a:path>
              </a:pathLst>
            </a:custGeom>
            <a:solidFill>
              <a:srgbClr val="559CB5"/>
            </a:solidFill>
          </p:spPr>
          <p:txBody>
            <a:bodyPr wrap="square" lIns="0" tIns="0" rIns="0" bIns="0" rtlCol="0"/>
            <a:lstStyle/>
            <a:p>
              <a:endParaRPr dirty="0"/>
            </a:p>
          </p:txBody>
        </p:sp>
        <p:sp>
          <p:nvSpPr>
            <p:cNvPr id="15" name="object 15"/>
            <p:cNvSpPr/>
            <p:nvPr/>
          </p:nvSpPr>
          <p:spPr>
            <a:xfrm>
              <a:off x="7296150" y="3495941"/>
              <a:ext cx="933450" cy="690245"/>
            </a:xfrm>
            <a:custGeom>
              <a:avLst/>
              <a:gdLst/>
              <a:ahLst/>
              <a:cxnLst/>
              <a:rect l="l" t="t" r="r" b="b"/>
              <a:pathLst>
                <a:path w="933450" h="690245">
                  <a:moveTo>
                    <a:pt x="933450" y="0"/>
                  </a:moveTo>
                  <a:lnTo>
                    <a:pt x="0" y="0"/>
                  </a:lnTo>
                  <a:lnTo>
                    <a:pt x="0" y="690029"/>
                  </a:lnTo>
                  <a:lnTo>
                    <a:pt x="933450" y="690029"/>
                  </a:lnTo>
                  <a:lnTo>
                    <a:pt x="933450" y="0"/>
                  </a:lnTo>
                  <a:close/>
                </a:path>
              </a:pathLst>
            </a:custGeom>
            <a:solidFill>
              <a:srgbClr val="C93137"/>
            </a:solidFill>
          </p:spPr>
          <p:txBody>
            <a:bodyPr wrap="square" lIns="0" tIns="0" rIns="0" bIns="0" rtlCol="0"/>
            <a:lstStyle/>
            <a:p>
              <a:endParaRPr dirty="0"/>
            </a:p>
          </p:txBody>
        </p:sp>
        <p:sp>
          <p:nvSpPr>
            <p:cNvPr id="16" name="object 16"/>
            <p:cNvSpPr/>
            <p:nvPr/>
          </p:nvSpPr>
          <p:spPr>
            <a:xfrm>
              <a:off x="1828800" y="4189143"/>
              <a:ext cx="6400800" cy="0"/>
            </a:xfrm>
            <a:custGeom>
              <a:avLst/>
              <a:gdLst/>
              <a:ahLst/>
              <a:cxnLst/>
              <a:rect l="l" t="t" r="r" b="b"/>
              <a:pathLst>
                <a:path w="6400800">
                  <a:moveTo>
                    <a:pt x="0" y="0"/>
                  </a:moveTo>
                  <a:lnTo>
                    <a:pt x="6400800" y="0"/>
                  </a:lnTo>
                </a:path>
              </a:pathLst>
            </a:custGeom>
            <a:ln w="6350">
              <a:solidFill>
                <a:srgbClr val="414042"/>
              </a:solidFill>
            </a:ln>
          </p:spPr>
          <p:txBody>
            <a:bodyPr wrap="square" lIns="0" tIns="0" rIns="0" bIns="0" rtlCol="0"/>
            <a:lstStyle/>
            <a:p>
              <a:endParaRPr dirty="0"/>
            </a:p>
          </p:txBody>
        </p:sp>
      </p:grpSp>
      <p:sp>
        <p:nvSpPr>
          <p:cNvPr id="17" name="object 17"/>
          <p:cNvSpPr txBox="1"/>
          <p:nvPr/>
        </p:nvSpPr>
        <p:spPr>
          <a:xfrm>
            <a:off x="2020138" y="3568580"/>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10</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18" name="object 18"/>
          <p:cNvSpPr txBox="1"/>
          <p:nvPr/>
        </p:nvSpPr>
        <p:spPr>
          <a:xfrm>
            <a:off x="1486805" y="4007753"/>
            <a:ext cx="278765" cy="238760"/>
          </a:xfrm>
          <a:prstGeom prst="rect">
            <a:avLst/>
          </a:prstGeom>
        </p:spPr>
        <p:txBody>
          <a:bodyPr vert="horz" wrap="square" lIns="0" tIns="12700" rIns="0" bIns="0" rtlCol="0">
            <a:spAutoFit/>
          </a:bodyPr>
          <a:lstStyle/>
          <a:p>
            <a:pPr marL="38100">
              <a:lnSpc>
                <a:spcPct val="100000"/>
              </a:lnSpc>
              <a:spcBef>
                <a:spcPts val="100"/>
              </a:spcBef>
            </a:pPr>
            <a:r>
              <a:rPr sz="2100" b="1" spc="7" baseline="-17857" dirty="0">
                <a:solidFill>
                  <a:srgbClr val="19224C"/>
                </a:solidFill>
                <a:latin typeface="OpenSans-Extrabold"/>
                <a:cs typeface="OpenSans-Extrabold"/>
              </a:rPr>
              <a:t>0</a:t>
            </a:r>
            <a:r>
              <a:rPr sz="800" b="1" spc="5" dirty="0">
                <a:solidFill>
                  <a:srgbClr val="19224C"/>
                </a:solidFill>
                <a:latin typeface="OpenSans-Extrabold"/>
                <a:cs typeface="OpenSans-Extrabold"/>
              </a:rPr>
              <a:t>%</a:t>
            </a:r>
            <a:endParaRPr sz="800" dirty="0">
              <a:latin typeface="OpenSans-Extrabold"/>
              <a:cs typeface="OpenSans-Extrabold"/>
            </a:endParaRPr>
          </a:p>
        </p:txBody>
      </p:sp>
      <p:sp>
        <p:nvSpPr>
          <p:cNvPr id="19" name="object 19"/>
          <p:cNvSpPr txBox="1"/>
          <p:nvPr/>
        </p:nvSpPr>
        <p:spPr>
          <a:xfrm>
            <a:off x="1382626" y="3547378"/>
            <a:ext cx="538480" cy="238760"/>
          </a:xfrm>
          <a:prstGeom prst="rect">
            <a:avLst/>
          </a:prstGeom>
        </p:spPr>
        <p:txBody>
          <a:bodyPr vert="horz" wrap="square" lIns="0" tIns="12700" rIns="0" bIns="0" rtlCol="0">
            <a:spAutoFit/>
          </a:bodyPr>
          <a:lstStyle/>
          <a:p>
            <a:pPr marL="38100">
              <a:lnSpc>
                <a:spcPct val="100000"/>
              </a:lnSpc>
              <a:spcBef>
                <a:spcPts val="100"/>
              </a:spcBef>
            </a:pPr>
            <a:r>
              <a:rPr sz="2100" b="1" baseline="-17857" dirty="0">
                <a:solidFill>
                  <a:srgbClr val="19224C"/>
                </a:solidFill>
                <a:latin typeface="OpenSans-Extrabold"/>
                <a:cs typeface="OpenSans-Extrabold"/>
              </a:rPr>
              <a:t>20</a:t>
            </a:r>
            <a:r>
              <a:rPr sz="800" b="1" dirty="0">
                <a:solidFill>
                  <a:srgbClr val="19224C"/>
                </a:solidFill>
                <a:latin typeface="OpenSans-Extrabold"/>
                <a:cs typeface="OpenSans-Extrabold"/>
              </a:rPr>
              <a:t>% </a:t>
            </a:r>
            <a:r>
              <a:rPr sz="800" b="1" spc="-95" dirty="0">
                <a:solidFill>
                  <a:srgbClr val="19224C"/>
                </a:solidFill>
                <a:latin typeface="OpenSans-Extrabold"/>
                <a:cs typeface="OpenSans-Extrabold"/>
              </a:rPr>
              <a:t> </a:t>
            </a:r>
            <a:r>
              <a:rPr sz="800" b="1" u="sng" dirty="0">
                <a:solidFill>
                  <a:srgbClr val="19224C"/>
                </a:solidFill>
                <a:uFill>
                  <a:solidFill>
                    <a:srgbClr val="414042"/>
                  </a:solidFill>
                </a:uFill>
                <a:latin typeface="OpenSans-Extrabold"/>
                <a:cs typeface="OpenSans-Extrabold"/>
              </a:rPr>
              <a:t> </a:t>
            </a:r>
            <a:r>
              <a:rPr sz="800" b="1" u="sng" spc="60" dirty="0">
                <a:solidFill>
                  <a:srgbClr val="19224C"/>
                </a:solidFill>
                <a:uFill>
                  <a:solidFill>
                    <a:srgbClr val="414042"/>
                  </a:solidFill>
                </a:uFill>
                <a:latin typeface="OpenSans-Extrabold"/>
                <a:cs typeface="OpenSans-Extrabold"/>
              </a:rPr>
              <a:t> </a:t>
            </a:r>
            <a:endParaRPr sz="800" dirty="0">
              <a:latin typeface="OpenSans-Extrabold"/>
              <a:cs typeface="OpenSans-Extrabold"/>
            </a:endParaRPr>
          </a:p>
        </p:txBody>
      </p:sp>
      <p:sp>
        <p:nvSpPr>
          <p:cNvPr id="20" name="object 20"/>
          <p:cNvSpPr txBox="1"/>
          <p:nvPr/>
        </p:nvSpPr>
        <p:spPr>
          <a:xfrm>
            <a:off x="1382626" y="2639328"/>
            <a:ext cx="538480" cy="238760"/>
          </a:xfrm>
          <a:prstGeom prst="rect">
            <a:avLst/>
          </a:prstGeom>
        </p:spPr>
        <p:txBody>
          <a:bodyPr vert="horz" wrap="square" lIns="0" tIns="12700" rIns="0" bIns="0" rtlCol="0">
            <a:spAutoFit/>
          </a:bodyPr>
          <a:lstStyle/>
          <a:p>
            <a:pPr marL="38100">
              <a:lnSpc>
                <a:spcPct val="100000"/>
              </a:lnSpc>
              <a:spcBef>
                <a:spcPts val="100"/>
              </a:spcBef>
            </a:pPr>
            <a:r>
              <a:rPr sz="2100" b="1" baseline="-17857" dirty="0">
                <a:solidFill>
                  <a:srgbClr val="19224C"/>
                </a:solidFill>
                <a:latin typeface="OpenSans-Extrabold"/>
                <a:cs typeface="OpenSans-Extrabold"/>
              </a:rPr>
              <a:t>60</a:t>
            </a:r>
            <a:r>
              <a:rPr sz="800" b="1" dirty="0">
                <a:solidFill>
                  <a:srgbClr val="19224C"/>
                </a:solidFill>
                <a:latin typeface="OpenSans-Extrabold"/>
                <a:cs typeface="OpenSans-Extrabold"/>
              </a:rPr>
              <a:t>% </a:t>
            </a:r>
            <a:r>
              <a:rPr sz="800" b="1" spc="-95" dirty="0">
                <a:solidFill>
                  <a:srgbClr val="19224C"/>
                </a:solidFill>
                <a:latin typeface="OpenSans-Extrabold"/>
                <a:cs typeface="OpenSans-Extrabold"/>
              </a:rPr>
              <a:t> </a:t>
            </a:r>
            <a:r>
              <a:rPr sz="800" b="1" u="sng" dirty="0">
                <a:solidFill>
                  <a:srgbClr val="19224C"/>
                </a:solidFill>
                <a:uFill>
                  <a:solidFill>
                    <a:srgbClr val="414042"/>
                  </a:solidFill>
                </a:uFill>
                <a:latin typeface="OpenSans-Extrabold"/>
                <a:cs typeface="OpenSans-Extrabold"/>
              </a:rPr>
              <a:t> </a:t>
            </a:r>
            <a:r>
              <a:rPr sz="800" b="1" u="sng" spc="60" dirty="0">
                <a:solidFill>
                  <a:srgbClr val="19224C"/>
                </a:solidFill>
                <a:uFill>
                  <a:solidFill>
                    <a:srgbClr val="414042"/>
                  </a:solidFill>
                </a:uFill>
                <a:latin typeface="OpenSans-Extrabold"/>
                <a:cs typeface="OpenSans-Extrabold"/>
              </a:rPr>
              <a:t> </a:t>
            </a:r>
            <a:endParaRPr sz="800" dirty="0">
              <a:latin typeface="OpenSans-Extrabold"/>
              <a:cs typeface="OpenSans-Extrabold"/>
            </a:endParaRPr>
          </a:p>
        </p:txBody>
      </p:sp>
      <p:sp>
        <p:nvSpPr>
          <p:cNvPr id="21" name="object 21"/>
          <p:cNvSpPr txBox="1"/>
          <p:nvPr/>
        </p:nvSpPr>
        <p:spPr>
          <a:xfrm>
            <a:off x="1382626" y="3093353"/>
            <a:ext cx="538480" cy="238760"/>
          </a:xfrm>
          <a:prstGeom prst="rect">
            <a:avLst/>
          </a:prstGeom>
        </p:spPr>
        <p:txBody>
          <a:bodyPr vert="horz" wrap="square" lIns="0" tIns="12700" rIns="0" bIns="0" rtlCol="0">
            <a:spAutoFit/>
          </a:bodyPr>
          <a:lstStyle/>
          <a:p>
            <a:pPr marL="38100">
              <a:lnSpc>
                <a:spcPct val="100000"/>
              </a:lnSpc>
              <a:spcBef>
                <a:spcPts val="100"/>
              </a:spcBef>
            </a:pPr>
            <a:r>
              <a:rPr sz="2100" b="1" baseline="-17857" dirty="0">
                <a:solidFill>
                  <a:srgbClr val="19224C"/>
                </a:solidFill>
                <a:latin typeface="OpenSans-Extrabold"/>
                <a:cs typeface="OpenSans-Extrabold"/>
              </a:rPr>
              <a:t>40</a:t>
            </a:r>
            <a:r>
              <a:rPr sz="800" b="1" dirty="0">
                <a:solidFill>
                  <a:srgbClr val="19224C"/>
                </a:solidFill>
                <a:latin typeface="OpenSans-Extrabold"/>
                <a:cs typeface="OpenSans-Extrabold"/>
              </a:rPr>
              <a:t>% </a:t>
            </a:r>
            <a:r>
              <a:rPr sz="800" b="1" spc="-95" dirty="0">
                <a:solidFill>
                  <a:srgbClr val="19224C"/>
                </a:solidFill>
                <a:latin typeface="OpenSans-Extrabold"/>
                <a:cs typeface="OpenSans-Extrabold"/>
              </a:rPr>
              <a:t> </a:t>
            </a:r>
            <a:r>
              <a:rPr sz="800" b="1" u="sng" dirty="0">
                <a:solidFill>
                  <a:srgbClr val="19224C"/>
                </a:solidFill>
                <a:uFill>
                  <a:solidFill>
                    <a:srgbClr val="414042"/>
                  </a:solidFill>
                </a:uFill>
                <a:latin typeface="OpenSans-Extrabold"/>
                <a:cs typeface="OpenSans-Extrabold"/>
              </a:rPr>
              <a:t> </a:t>
            </a:r>
            <a:r>
              <a:rPr sz="800" b="1" u="sng" spc="60" dirty="0">
                <a:solidFill>
                  <a:srgbClr val="19224C"/>
                </a:solidFill>
                <a:uFill>
                  <a:solidFill>
                    <a:srgbClr val="414042"/>
                  </a:solidFill>
                </a:uFill>
                <a:latin typeface="OpenSans-Extrabold"/>
                <a:cs typeface="OpenSans-Extrabold"/>
              </a:rPr>
              <a:t> </a:t>
            </a:r>
            <a:endParaRPr sz="800" dirty="0">
              <a:latin typeface="OpenSans-Extrabold"/>
              <a:cs typeface="OpenSans-Extrabold"/>
            </a:endParaRPr>
          </a:p>
        </p:txBody>
      </p:sp>
      <p:sp>
        <p:nvSpPr>
          <p:cNvPr id="22" name="object 22"/>
          <p:cNvSpPr txBox="1"/>
          <p:nvPr/>
        </p:nvSpPr>
        <p:spPr>
          <a:xfrm>
            <a:off x="1382626" y="2175778"/>
            <a:ext cx="538480" cy="238760"/>
          </a:xfrm>
          <a:prstGeom prst="rect">
            <a:avLst/>
          </a:prstGeom>
        </p:spPr>
        <p:txBody>
          <a:bodyPr vert="horz" wrap="square" lIns="0" tIns="12700" rIns="0" bIns="0" rtlCol="0">
            <a:spAutoFit/>
          </a:bodyPr>
          <a:lstStyle/>
          <a:p>
            <a:pPr marL="38100">
              <a:lnSpc>
                <a:spcPct val="100000"/>
              </a:lnSpc>
              <a:spcBef>
                <a:spcPts val="100"/>
              </a:spcBef>
            </a:pPr>
            <a:r>
              <a:rPr sz="2100" b="1" baseline="-17857" dirty="0">
                <a:solidFill>
                  <a:srgbClr val="19224C"/>
                </a:solidFill>
                <a:latin typeface="OpenSans-Extrabold"/>
                <a:cs typeface="OpenSans-Extrabold"/>
              </a:rPr>
              <a:t>80</a:t>
            </a:r>
            <a:r>
              <a:rPr sz="800" b="1" dirty="0">
                <a:solidFill>
                  <a:srgbClr val="19224C"/>
                </a:solidFill>
                <a:latin typeface="OpenSans-Extrabold"/>
                <a:cs typeface="OpenSans-Extrabold"/>
              </a:rPr>
              <a:t>% </a:t>
            </a:r>
            <a:r>
              <a:rPr sz="800" b="1" spc="-95" dirty="0">
                <a:solidFill>
                  <a:srgbClr val="19224C"/>
                </a:solidFill>
                <a:latin typeface="OpenSans-Extrabold"/>
                <a:cs typeface="OpenSans-Extrabold"/>
              </a:rPr>
              <a:t> </a:t>
            </a:r>
            <a:r>
              <a:rPr sz="800" b="1" u="sng" dirty="0">
                <a:solidFill>
                  <a:srgbClr val="19224C"/>
                </a:solidFill>
                <a:uFill>
                  <a:solidFill>
                    <a:srgbClr val="414042"/>
                  </a:solidFill>
                </a:uFill>
                <a:latin typeface="OpenSans-Extrabold"/>
                <a:cs typeface="OpenSans-Extrabold"/>
              </a:rPr>
              <a:t> </a:t>
            </a:r>
            <a:r>
              <a:rPr sz="800" b="1" u="sng" spc="60" dirty="0">
                <a:solidFill>
                  <a:srgbClr val="19224C"/>
                </a:solidFill>
                <a:uFill>
                  <a:solidFill>
                    <a:srgbClr val="414042"/>
                  </a:solidFill>
                </a:uFill>
                <a:latin typeface="OpenSans-Extrabold"/>
                <a:cs typeface="OpenSans-Extrabold"/>
              </a:rPr>
              <a:t> </a:t>
            </a:r>
            <a:endParaRPr sz="800" dirty="0">
              <a:latin typeface="OpenSans-Extrabold"/>
              <a:cs typeface="OpenSans-Extrabold"/>
            </a:endParaRPr>
          </a:p>
        </p:txBody>
      </p:sp>
      <p:sp>
        <p:nvSpPr>
          <p:cNvPr id="23" name="object 23"/>
          <p:cNvSpPr txBox="1"/>
          <p:nvPr/>
        </p:nvSpPr>
        <p:spPr>
          <a:xfrm>
            <a:off x="1278446" y="1777488"/>
            <a:ext cx="642620" cy="238760"/>
          </a:xfrm>
          <a:prstGeom prst="rect">
            <a:avLst/>
          </a:prstGeom>
        </p:spPr>
        <p:txBody>
          <a:bodyPr vert="horz" wrap="square" lIns="0" tIns="12700" rIns="0" bIns="0" rtlCol="0">
            <a:spAutoFit/>
          </a:bodyPr>
          <a:lstStyle/>
          <a:p>
            <a:pPr marL="38100">
              <a:lnSpc>
                <a:spcPct val="100000"/>
              </a:lnSpc>
              <a:spcBef>
                <a:spcPts val="100"/>
              </a:spcBef>
            </a:pPr>
            <a:r>
              <a:rPr sz="1400" b="1" dirty="0">
                <a:solidFill>
                  <a:srgbClr val="19224C"/>
                </a:solidFill>
                <a:latin typeface="OpenSans-Extrabold"/>
                <a:cs typeface="OpenSans-Extrabold"/>
              </a:rPr>
              <a:t>100</a:t>
            </a:r>
            <a:r>
              <a:rPr sz="1200" b="1" baseline="31250" dirty="0">
                <a:solidFill>
                  <a:srgbClr val="19224C"/>
                </a:solidFill>
                <a:latin typeface="OpenSans-Extrabold"/>
                <a:cs typeface="OpenSans-Extrabold"/>
              </a:rPr>
              <a:t>% </a:t>
            </a:r>
            <a:r>
              <a:rPr sz="1200" b="1" spc="-142" baseline="31250" dirty="0">
                <a:solidFill>
                  <a:srgbClr val="19224C"/>
                </a:solidFill>
                <a:latin typeface="OpenSans-Extrabold"/>
                <a:cs typeface="OpenSans-Extrabold"/>
              </a:rPr>
              <a:t> </a:t>
            </a:r>
            <a:r>
              <a:rPr sz="1200" b="1" u="sng" baseline="31250" dirty="0">
                <a:solidFill>
                  <a:srgbClr val="19224C"/>
                </a:solidFill>
                <a:uFill>
                  <a:solidFill>
                    <a:srgbClr val="414042"/>
                  </a:solidFill>
                </a:uFill>
                <a:latin typeface="OpenSans-Extrabold"/>
                <a:cs typeface="OpenSans-Extrabold"/>
              </a:rPr>
              <a:t> </a:t>
            </a:r>
            <a:r>
              <a:rPr sz="1200" b="1" u="sng" spc="89" baseline="31250" dirty="0">
                <a:solidFill>
                  <a:srgbClr val="19224C"/>
                </a:solidFill>
                <a:uFill>
                  <a:solidFill>
                    <a:srgbClr val="414042"/>
                  </a:solidFill>
                </a:uFill>
                <a:latin typeface="OpenSans-Extrabold"/>
                <a:cs typeface="OpenSans-Extrabold"/>
              </a:rPr>
              <a:t> </a:t>
            </a:r>
            <a:endParaRPr sz="1200" baseline="31250" dirty="0">
              <a:latin typeface="OpenSans-Extrabold"/>
              <a:cs typeface="OpenSans-Extrabold"/>
            </a:endParaRPr>
          </a:p>
        </p:txBody>
      </p:sp>
      <p:sp>
        <p:nvSpPr>
          <p:cNvPr id="24" name="object 24"/>
          <p:cNvSpPr txBox="1"/>
          <p:nvPr/>
        </p:nvSpPr>
        <p:spPr>
          <a:xfrm>
            <a:off x="3160552" y="3595840"/>
            <a:ext cx="365760" cy="330200"/>
          </a:xfrm>
          <a:prstGeom prst="rect">
            <a:avLst/>
          </a:prstGeom>
        </p:spPr>
        <p:txBody>
          <a:bodyPr vert="horz" wrap="square" lIns="0" tIns="12700" rIns="0" bIns="0" rtlCol="0">
            <a:spAutoFit/>
          </a:bodyPr>
          <a:lstStyle/>
          <a:p>
            <a:pPr marL="38100">
              <a:lnSpc>
                <a:spcPct val="100000"/>
              </a:lnSpc>
              <a:spcBef>
                <a:spcPts val="100"/>
              </a:spcBef>
            </a:pPr>
            <a:r>
              <a:rPr sz="3000" b="1" spc="7" baseline="-18055" dirty="0">
                <a:solidFill>
                  <a:srgbClr val="569DB5"/>
                </a:solidFill>
                <a:latin typeface="OpenSans-Extrabold"/>
                <a:cs typeface="OpenSans-Extrabold"/>
              </a:rPr>
              <a:t>5</a:t>
            </a:r>
            <a:r>
              <a:rPr sz="1150" b="1" spc="5" dirty="0">
                <a:solidFill>
                  <a:srgbClr val="569DB5"/>
                </a:solidFill>
                <a:latin typeface="OpenSans-Extrabold"/>
                <a:cs typeface="OpenSans-Extrabold"/>
              </a:rPr>
              <a:t>%</a:t>
            </a:r>
            <a:endParaRPr sz="1150" dirty="0">
              <a:latin typeface="OpenSans-Extrabold"/>
              <a:cs typeface="OpenSans-Extrabold"/>
            </a:endParaRPr>
          </a:p>
        </p:txBody>
      </p:sp>
      <p:sp>
        <p:nvSpPr>
          <p:cNvPr id="25" name="object 25"/>
          <p:cNvSpPr txBox="1"/>
          <p:nvPr/>
        </p:nvSpPr>
        <p:spPr>
          <a:xfrm>
            <a:off x="6457987" y="2090088"/>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76</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26" name="object 26"/>
          <p:cNvSpPr txBox="1"/>
          <p:nvPr/>
        </p:nvSpPr>
        <p:spPr>
          <a:xfrm>
            <a:off x="7505737" y="3102236"/>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29</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27" name="object 27"/>
          <p:cNvSpPr txBox="1"/>
          <p:nvPr/>
        </p:nvSpPr>
        <p:spPr>
          <a:xfrm>
            <a:off x="4248187" y="3447251"/>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14</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28" name="object 28"/>
          <p:cNvSpPr txBox="1"/>
          <p:nvPr/>
        </p:nvSpPr>
        <p:spPr>
          <a:xfrm>
            <a:off x="5295937" y="2307216"/>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67</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29" name="object 29"/>
          <p:cNvSpPr txBox="1"/>
          <p:nvPr/>
        </p:nvSpPr>
        <p:spPr>
          <a:xfrm>
            <a:off x="1828800" y="4270439"/>
            <a:ext cx="1981200" cy="166712"/>
          </a:xfrm>
          <a:prstGeom prst="rect">
            <a:avLst/>
          </a:prstGeom>
        </p:spPr>
        <p:txBody>
          <a:bodyPr vert="horz" wrap="square" lIns="0" tIns="12700" rIns="0" bIns="0" rtlCol="0">
            <a:spAutoFit/>
          </a:bodyPr>
          <a:lstStyle/>
          <a:p>
            <a:pPr marL="12700" algn="ctr">
              <a:lnSpc>
                <a:spcPct val="100000"/>
              </a:lnSpc>
              <a:spcBef>
                <a:spcPts val="100"/>
              </a:spcBef>
            </a:pPr>
            <a:r>
              <a:rPr sz="1000" b="1" spc="-20" dirty="0">
                <a:solidFill>
                  <a:srgbClr val="414042"/>
                </a:solidFill>
                <a:latin typeface="Open Sans"/>
                <a:cs typeface="Open Sans"/>
              </a:rPr>
              <a:t>Cash</a:t>
            </a:r>
            <a:r>
              <a:rPr sz="1000" b="1" spc="-105" dirty="0">
                <a:solidFill>
                  <a:srgbClr val="414042"/>
                </a:solidFill>
                <a:latin typeface="Open Sans"/>
                <a:cs typeface="Open Sans"/>
              </a:rPr>
              <a:t> </a:t>
            </a:r>
            <a:r>
              <a:rPr sz="1000" b="1" spc="-25" dirty="0">
                <a:solidFill>
                  <a:srgbClr val="414042"/>
                </a:solidFill>
                <a:latin typeface="Open Sans"/>
                <a:cs typeface="Open Sans"/>
              </a:rPr>
              <a:t>out</a:t>
            </a:r>
            <a:endParaRPr sz="1000" dirty="0">
              <a:latin typeface="Open Sans"/>
              <a:cs typeface="Open Sans"/>
            </a:endParaRPr>
          </a:p>
        </p:txBody>
      </p:sp>
      <p:sp>
        <p:nvSpPr>
          <p:cNvPr id="30" name="object 30"/>
          <p:cNvSpPr txBox="1"/>
          <p:nvPr/>
        </p:nvSpPr>
        <p:spPr>
          <a:xfrm>
            <a:off x="6248401" y="4270439"/>
            <a:ext cx="1981200" cy="166712"/>
          </a:xfrm>
          <a:prstGeom prst="rect">
            <a:avLst/>
          </a:prstGeom>
        </p:spPr>
        <p:txBody>
          <a:bodyPr vert="horz" wrap="square" lIns="0" tIns="12700" rIns="0" bIns="0" rtlCol="0">
            <a:spAutoFit/>
          </a:bodyPr>
          <a:lstStyle/>
          <a:p>
            <a:pPr marL="12700" algn="ctr">
              <a:lnSpc>
                <a:spcPct val="100000"/>
              </a:lnSpc>
              <a:spcBef>
                <a:spcPts val="100"/>
              </a:spcBef>
            </a:pPr>
            <a:r>
              <a:rPr lang="en-US" sz="1000" b="1" spc="-20" dirty="0">
                <a:solidFill>
                  <a:srgbClr val="414042"/>
                </a:solidFill>
                <a:latin typeface="Open Sans"/>
                <a:cs typeface="Open Sans"/>
              </a:rPr>
              <a:t>Stay in plan</a:t>
            </a:r>
            <a:endParaRPr sz="1000" dirty="0">
              <a:latin typeface="Open Sans"/>
              <a:cs typeface="Open Sans"/>
            </a:endParaRPr>
          </a:p>
        </p:txBody>
      </p:sp>
      <p:sp>
        <p:nvSpPr>
          <p:cNvPr id="31" name="object 31"/>
          <p:cNvSpPr txBox="1"/>
          <p:nvPr/>
        </p:nvSpPr>
        <p:spPr>
          <a:xfrm>
            <a:off x="4038600" y="4270439"/>
            <a:ext cx="1981200" cy="166712"/>
          </a:xfrm>
          <a:prstGeom prst="rect">
            <a:avLst/>
          </a:prstGeom>
        </p:spPr>
        <p:txBody>
          <a:bodyPr vert="horz" wrap="square" lIns="0" tIns="12700" rIns="0" bIns="0" rtlCol="0">
            <a:spAutoFit/>
          </a:bodyPr>
          <a:lstStyle/>
          <a:p>
            <a:pPr marL="12700" algn="ctr">
              <a:lnSpc>
                <a:spcPct val="100000"/>
              </a:lnSpc>
              <a:spcBef>
                <a:spcPts val="100"/>
              </a:spcBef>
            </a:pPr>
            <a:r>
              <a:rPr sz="1000" b="1" spc="-20" dirty="0">
                <a:solidFill>
                  <a:srgbClr val="414042"/>
                </a:solidFill>
                <a:latin typeface="Open Sans"/>
                <a:cs typeface="Open Sans"/>
              </a:rPr>
              <a:t>Roll</a:t>
            </a:r>
            <a:r>
              <a:rPr sz="1000" b="1" spc="-105" dirty="0">
                <a:solidFill>
                  <a:srgbClr val="414042"/>
                </a:solidFill>
                <a:latin typeface="Open Sans"/>
                <a:cs typeface="Open Sans"/>
              </a:rPr>
              <a:t> </a:t>
            </a:r>
            <a:r>
              <a:rPr sz="1000" b="1" spc="-25" dirty="0">
                <a:solidFill>
                  <a:srgbClr val="414042"/>
                </a:solidFill>
                <a:latin typeface="Open Sans"/>
                <a:cs typeface="Open Sans"/>
              </a:rPr>
              <a:t>out</a:t>
            </a:r>
            <a:endParaRPr sz="1000" dirty="0">
              <a:latin typeface="Open Sans"/>
              <a:cs typeface="Open Sans"/>
            </a:endParaRPr>
          </a:p>
        </p:txBody>
      </p:sp>
      <p:grpSp>
        <p:nvGrpSpPr>
          <p:cNvPr id="32" name="object 32"/>
          <p:cNvGrpSpPr/>
          <p:nvPr/>
        </p:nvGrpSpPr>
        <p:grpSpPr>
          <a:xfrm>
            <a:off x="1768483" y="1588338"/>
            <a:ext cx="4458335" cy="2604770"/>
            <a:chOff x="1768483" y="1588338"/>
            <a:chExt cx="4458335" cy="2604770"/>
          </a:xfrm>
        </p:grpSpPr>
        <p:sp>
          <p:nvSpPr>
            <p:cNvPr id="33" name="object 33"/>
            <p:cNvSpPr/>
            <p:nvPr/>
          </p:nvSpPr>
          <p:spPr>
            <a:xfrm>
              <a:off x="1825625" y="1899965"/>
              <a:ext cx="0" cy="2286000"/>
            </a:xfrm>
            <a:custGeom>
              <a:avLst/>
              <a:gdLst/>
              <a:ahLst/>
              <a:cxnLst/>
              <a:rect l="l" t="t" r="r" b="b"/>
              <a:pathLst>
                <a:path h="2286000">
                  <a:moveTo>
                    <a:pt x="0" y="2285999"/>
                  </a:moveTo>
                  <a:lnTo>
                    <a:pt x="0" y="0"/>
                  </a:lnTo>
                </a:path>
              </a:pathLst>
            </a:custGeom>
            <a:ln w="6350">
              <a:solidFill>
                <a:srgbClr val="414042"/>
              </a:solidFill>
            </a:ln>
          </p:spPr>
          <p:txBody>
            <a:bodyPr wrap="square" lIns="0" tIns="0" rIns="0" bIns="0" rtlCol="0"/>
            <a:lstStyle/>
            <a:p>
              <a:endParaRPr dirty="0"/>
            </a:p>
          </p:txBody>
        </p:sp>
        <p:sp>
          <p:nvSpPr>
            <p:cNvPr id="34" name="object 34"/>
            <p:cNvSpPr/>
            <p:nvPr/>
          </p:nvSpPr>
          <p:spPr>
            <a:xfrm>
              <a:off x="1768483" y="4189440"/>
              <a:ext cx="114300" cy="0"/>
            </a:xfrm>
            <a:custGeom>
              <a:avLst/>
              <a:gdLst/>
              <a:ahLst/>
              <a:cxnLst/>
              <a:rect l="l" t="t" r="r" b="b"/>
              <a:pathLst>
                <a:path w="114300">
                  <a:moveTo>
                    <a:pt x="0" y="0"/>
                  </a:moveTo>
                  <a:lnTo>
                    <a:pt x="114300" y="0"/>
                  </a:lnTo>
                </a:path>
              </a:pathLst>
            </a:custGeom>
            <a:ln w="6350">
              <a:solidFill>
                <a:srgbClr val="414042"/>
              </a:solidFill>
            </a:ln>
          </p:spPr>
          <p:txBody>
            <a:bodyPr wrap="square" lIns="0" tIns="0" rIns="0" bIns="0" rtlCol="0"/>
            <a:lstStyle/>
            <a:p>
              <a:endParaRPr dirty="0"/>
            </a:p>
          </p:txBody>
        </p:sp>
        <p:sp>
          <p:nvSpPr>
            <p:cNvPr id="35" name="object 35"/>
            <p:cNvSpPr/>
            <p:nvPr/>
          </p:nvSpPr>
          <p:spPr>
            <a:xfrm>
              <a:off x="4705591" y="1588338"/>
              <a:ext cx="116839" cy="116839"/>
            </a:xfrm>
            <a:custGeom>
              <a:avLst/>
              <a:gdLst/>
              <a:ahLst/>
              <a:cxnLst/>
              <a:rect l="l" t="t" r="r" b="b"/>
              <a:pathLst>
                <a:path w="116839" h="116839">
                  <a:moveTo>
                    <a:pt x="116586" y="0"/>
                  </a:moveTo>
                  <a:lnTo>
                    <a:pt x="0" y="0"/>
                  </a:lnTo>
                  <a:lnTo>
                    <a:pt x="0" y="116586"/>
                  </a:lnTo>
                  <a:lnTo>
                    <a:pt x="116586" y="116586"/>
                  </a:lnTo>
                  <a:lnTo>
                    <a:pt x="116586" y="0"/>
                  </a:lnTo>
                  <a:close/>
                </a:path>
              </a:pathLst>
            </a:custGeom>
            <a:solidFill>
              <a:srgbClr val="559CB5"/>
            </a:solidFill>
          </p:spPr>
          <p:txBody>
            <a:bodyPr wrap="square" lIns="0" tIns="0" rIns="0" bIns="0" rtlCol="0"/>
            <a:lstStyle/>
            <a:p>
              <a:endParaRPr dirty="0"/>
            </a:p>
          </p:txBody>
        </p:sp>
        <p:sp>
          <p:nvSpPr>
            <p:cNvPr id="36" name="object 36"/>
            <p:cNvSpPr/>
            <p:nvPr/>
          </p:nvSpPr>
          <p:spPr>
            <a:xfrm>
              <a:off x="6109982" y="1588338"/>
              <a:ext cx="116839" cy="116839"/>
            </a:xfrm>
            <a:custGeom>
              <a:avLst/>
              <a:gdLst/>
              <a:ahLst/>
              <a:cxnLst/>
              <a:rect l="l" t="t" r="r" b="b"/>
              <a:pathLst>
                <a:path w="116839" h="116839">
                  <a:moveTo>
                    <a:pt x="116586" y="0"/>
                  </a:moveTo>
                  <a:lnTo>
                    <a:pt x="0" y="0"/>
                  </a:lnTo>
                  <a:lnTo>
                    <a:pt x="0" y="116586"/>
                  </a:lnTo>
                  <a:lnTo>
                    <a:pt x="116586" y="116586"/>
                  </a:lnTo>
                  <a:lnTo>
                    <a:pt x="116586" y="0"/>
                  </a:lnTo>
                  <a:close/>
                </a:path>
              </a:pathLst>
            </a:custGeom>
            <a:solidFill>
              <a:srgbClr val="C93137"/>
            </a:solidFill>
          </p:spPr>
          <p:txBody>
            <a:bodyPr wrap="square" lIns="0" tIns="0" rIns="0" bIns="0" rtlCol="0"/>
            <a:lstStyle/>
            <a:p>
              <a:endParaRPr dirty="0"/>
            </a:p>
          </p:txBody>
        </p:sp>
      </p:grpSp>
      <p:sp>
        <p:nvSpPr>
          <p:cNvPr id="37" name="object 37"/>
          <p:cNvSpPr txBox="1"/>
          <p:nvPr/>
        </p:nvSpPr>
        <p:spPr>
          <a:xfrm>
            <a:off x="3819128" y="1178017"/>
            <a:ext cx="2252980" cy="570230"/>
          </a:xfrm>
          <a:prstGeom prst="rect">
            <a:avLst/>
          </a:prstGeom>
        </p:spPr>
        <p:txBody>
          <a:bodyPr vert="horz" wrap="square" lIns="0" tIns="80010" rIns="0" bIns="0" rtlCol="0">
            <a:spAutoFit/>
          </a:bodyPr>
          <a:lstStyle/>
          <a:p>
            <a:pPr marL="319405">
              <a:lnSpc>
                <a:spcPct val="100000"/>
              </a:lnSpc>
              <a:spcBef>
                <a:spcPts val="630"/>
              </a:spcBef>
            </a:pPr>
            <a:r>
              <a:rPr sz="1600" b="1" dirty="0">
                <a:solidFill>
                  <a:srgbClr val="569DB5"/>
                </a:solidFill>
                <a:latin typeface="OpenSans-Extrabold"/>
                <a:cs typeface="OpenSans-Extrabold"/>
              </a:rPr>
              <a:t>2020</a:t>
            </a:r>
            <a:r>
              <a:rPr sz="1600" b="1" spc="-25" dirty="0">
                <a:solidFill>
                  <a:srgbClr val="569DB5"/>
                </a:solidFill>
                <a:latin typeface="OpenSans-Extrabold"/>
                <a:cs typeface="OpenSans-Extrabold"/>
              </a:rPr>
              <a:t> </a:t>
            </a:r>
            <a:r>
              <a:rPr lang="en-US" sz="1600" b="1" spc="-5" dirty="0">
                <a:solidFill>
                  <a:srgbClr val="569DB5"/>
                </a:solidFill>
                <a:latin typeface="OpenSans-Extrabold"/>
                <a:cs typeface="OpenSans-Extrabold"/>
              </a:rPr>
              <a:t>D</a:t>
            </a:r>
            <a:r>
              <a:rPr sz="1600" b="1" spc="-5" dirty="0">
                <a:solidFill>
                  <a:srgbClr val="569DB5"/>
                </a:solidFill>
                <a:latin typeface="OpenSans-Extrabold"/>
                <a:cs typeface="OpenSans-Extrabold"/>
              </a:rPr>
              <a:t>istribution</a:t>
            </a:r>
            <a:endParaRPr sz="1600" dirty="0">
              <a:latin typeface="OpenSans-Extrabold"/>
              <a:cs typeface="OpenSans-Extrabold"/>
            </a:endParaRPr>
          </a:p>
          <a:p>
            <a:pPr marL="12700">
              <a:lnSpc>
                <a:spcPct val="100000"/>
              </a:lnSpc>
              <a:spcBef>
                <a:spcPts val="400"/>
              </a:spcBef>
              <a:tabLst>
                <a:tab pos="1256665" algn="l"/>
              </a:tabLst>
            </a:pPr>
            <a:r>
              <a:rPr sz="1200" b="1" spc="-5" dirty="0">
                <a:solidFill>
                  <a:srgbClr val="414042"/>
                </a:solidFill>
                <a:latin typeface="OpenSans-Semibold"/>
                <a:cs typeface="OpenSans-Semibold"/>
              </a:rPr>
              <a:t>RSG_w_MA:	RSG_w/o_MA:</a:t>
            </a:r>
            <a:endParaRPr sz="1200" dirty="0">
              <a:latin typeface="OpenSans-Semibold"/>
              <a:cs typeface="OpenSans-Semibold"/>
            </a:endParaRPr>
          </a:p>
        </p:txBody>
      </p:sp>
      <p:sp>
        <p:nvSpPr>
          <p:cNvPr id="38" name="object 38"/>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39" name="object 39"/>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17</a:t>
            </a:fld>
            <a:endParaRPr dirty="0"/>
          </a:p>
        </p:txBody>
      </p:sp>
      <p:sp>
        <p:nvSpPr>
          <p:cNvPr id="40" name="object 3">
            <a:extLst>
              <a:ext uri="{FF2B5EF4-FFF2-40B4-BE49-F238E27FC236}">
                <a16:creationId xmlns:a16="http://schemas.microsoft.com/office/drawing/2014/main" id="{D0A64882-47FD-40C3-957E-DB9B9AA37D9C}"/>
              </a:ext>
            </a:extLst>
          </p:cNvPr>
          <p:cNvSpPr txBox="1"/>
          <p:nvPr/>
        </p:nvSpPr>
        <p:spPr>
          <a:xfrm>
            <a:off x="444500" y="4828664"/>
            <a:ext cx="4624146"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chemeClr val="tx1">
                    <a:lumMod val="65000"/>
                    <a:lumOff val="35000"/>
                  </a:schemeClr>
                </a:solidFill>
                <a:latin typeface="Open Sans"/>
                <a:cs typeface="Open Sans"/>
              </a:rPr>
              <a:t>Source</a:t>
            </a:r>
            <a:r>
              <a:rPr lang="en-US" sz="900" i="1" spc="-10" dirty="0">
                <a:solidFill>
                  <a:schemeClr val="tx1">
                    <a:lumMod val="65000"/>
                    <a:lumOff val="35000"/>
                  </a:schemeClr>
                </a:solidFill>
                <a:latin typeface="Open Sans"/>
                <a:cs typeface="Open Sans"/>
              </a:rPr>
              <a:t>: Empower Platform Intelligence, as of December 31, 2020.</a:t>
            </a:r>
            <a:endParaRPr sz="900" dirty="0">
              <a:solidFill>
                <a:schemeClr val="tx1">
                  <a:lumMod val="65000"/>
                  <a:lumOff val="35000"/>
                </a:schemeClr>
              </a:solidFill>
              <a:latin typeface="Open Sans"/>
              <a:cs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3" name="object 3"/>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4" name="object 4"/>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5" name="object 5"/>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6" name="object 6"/>
          <p:cNvSpPr txBox="1">
            <a:spLocks noGrp="1"/>
          </p:cNvSpPr>
          <p:nvPr>
            <p:ph type="title"/>
          </p:nvPr>
        </p:nvSpPr>
        <p:spPr>
          <a:xfrm>
            <a:off x="2103462" y="1696107"/>
            <a:ext cx="5852160" cy="1767839"/>
          </a:xfrm>
          <a:prstGeom prst="rect">
            <a:avLst/>
          </a:prstGeom>
        </p:spPr>
        <p:txBody>
          <a:bodyPr vert="horz" wrap="square" lIns="0" tIns="12700" rIns="0" bIns="0" rtlCol="0">
            <a:spAutoFit/>
          </a:bodyPr>
          <a:lstStyle/>
          <a:p>
            <a:pPr marL="12700" marR="5080" indent="589280">
              <a:lnSpc>
                <a:spcPts val="7000"/>
              </a:lnSpc>
              <a:spcBef>
                <a:spcPts val="100"/>
              </a:spcBef>
              <a:tabLst>
                <a:tab pos="2459990" algn="l"/>
                <a:tab pos="2677795" algn="l"/>
                <a:tab pos="3897629" algn="l"/>
                <a:tab pos="4498340" algn="l"/>
              </a:tabLst>
            </a:pPr>
            <a:r>
              <a:rPr sz="5600" dirty="0">
                <a:solidFill>
                  <a:srgbClr val="569DB5"/>
                </a:solidFill>
                <a:latin typeface="Merriweather-Black"/>
                <a:cs typeface="Merriweather-Black"/>
              </a:rPr>
              <a:t>What	kind	of  advice	can	help?</a:t>
            </a:r>
            <a:endParaRPr sz="5600" dirty="0">
              <a:latin typeface="Merriweather-Black"/>
              <a:cs typeface="Merriweather-Black"/>
            </a:endParaRPr>
          </a:p>
        </p:txBody>
      </p:sp>
      <p:sp>
        <p:nvSpPr>
          <p:cNvPr id="7" name="object 7"/>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8" name="object 8"/>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8779" y="440028"/>
            <a:ext cx="3190875" cy="360680"/>
          </a:xfrm>
          <a:prstGeom prst="rect">
            <a:avLst/>
          </a:prstGeom>
        </p:spPr>
        <p:txBody>
          <a:bodyPr vert="horz" wrap="square" lIns="0" tIns="12700" rIns="0" bIns="0" rtlCol="0">
            <a:spAutoFit/>
          </a:bodyPr>
          <a:lstStyle/>
          <a:p>
            <a:pPr marL="12700">
              <a:lnSpc>
                <a:spcPct val="100000"/>
              </a:lnSpc>
              <a:spcBef>
                <a:spcPts val="100"/>
              </a:spcBef>
            </a:pPr>
            <a:r>
              <a:rPr spc="-30" dirty="0"/>
              <a:t>Our </a:t>
            </a:r>
            <a:r>
              <a:rPr spc="-40" dirty="0"/>
              <a:t>definition </a:t>
            </a:r>
            <a:r>
              <a:rPr spc="-25" dirty="0"/>
              <a:t>of</a:t>
            </a:r>
            <a:r>
              <a:rPr spc="-254" dirty="0"/>
              <a:t> </a:t>
            </a:r>
            <a:r>
              <a:rPr spc="-45" dirty="0"/>
              <a:t>advice</a:t>
            </a:r>
          </a:p>
        </p:txBody>
      </p:sp>
      <p:sp>
        <p:nvSpPr>
          <p:cNvPr id="3" name="object 3"/>
          <p:cNvSpPr txBox="1"/>
          <p:nvPr/>
        </p:nvSpPr>
        <p:spPr>
          <a:xfrm>
            <a:off x="5547379" y="440028"/>
            <a:ext cx="2987040" cy="360680"/>
          </a:xfrm>
          <a:prstGeom prst="rect">
            <a:avLst/>
          </a:prstGeom>
        </p:spPr>
        <p:txBody>
          <a:bodyPr vert="horz" wrap="square" lIns="0" tIns="12700" rIns="0" bIns="0" rtlCol="0">
            <a:spAutoFit/>
          </a:bodyPr>
          <a:lstStyle/>
          <a:p>
            <a:pPr marL="12700">
              <a:lnSpc>
                <a:spcPct val="100000"/>
              </a:lnSpc>
              <a:spcBef>
                <a:spcPts val="100"/>
              </a:spcBef>
            </a:pPr>
            <a:r>
              <a:rPr sz="2200" b="1" dirty="0">
                <a:solidFill>
                  <a:srgbClr val="18214B"/>
                </a:solidFill>
                <a:latin typeface="Merriweather"/>
                <a:cs typeface="Merriweather"/>
              </a:rPr>
              <a:t>Advice on topics</a:t>
            </a:r>
            <a:r>
              <a:rPr sz="2200" b="1" spc="-95" dirty="0">
                <a:solidFill>
                  <a:srgbClr val="18214B"/>
                </a:solidFill>
                <a:latin typeface="Merriweather"/>
                <a:cs typeface="Merriweather"/>
              </a:rPr>
              <a:t> </a:t>
            </a:r>
            <a:r>
              <a:rPr sz="2200" b="1" dirty="0">
                <a:solidFill>
                  <a:srgbClr val="18214B"/>
                </a:solidFill>
                <a:latin typeface="Merriweather"/>
                <a:cs typeface="Merriweather"/>
              </a:rPr>
              <a:t>like:</a:t>
            </a:r>
            <a:endParaRPr sz="2200" dirty="0">
              <a:latin typeface="Merriweather"/>
              <a:cs typeface="Merriweather"/>
            </a:endParaRPr>
          </a:p>
        </p:txBody>
      </p:sp>
      <p:sp>
        <p:nvSpPr>
          <p:cNvPr id="4" name="object 4"/>
          <p:cNvSpPr txBox="1"/>
          <p:nvPr/>
        </p:nvSpPr>
        <p:spPr>
          <a:xfrm>
            <a:off x="444500" y="1793834"/>
            <a:ext cx="2928620" cy="2221230"/>
          </a:xfrm>
          <a:prstGeom prst="rect">
            <a:avLst/>
          </a:prstGeom>
        </p:spPr>
        <p:txBody>
          <a:bodyPr vert="horz" wrap="square" lIns="0" tIns="12700" rIns="0" bIns="0" rtlCol="0">
            <a:spAutoFit/>
          </a:bodyPr>
          <a:lstStyle/>
          <a:p>
            <a:pPr marL="360680">
              <a:lnSpc>
                <a:spcPct val="100000"/>
              </a:lnSpc>
              <a:spcBef>
                <a:spcPts val="100"/>
              </a:spcBef>
            </a:pPr>
            <a:r>
              <a:rPr sz="5000" b="1" spc="120" dirty="0">
                <a:solidFill>
                  <a:srgbClr val="FFFFFF"/>
                </a:solidFill>
                <a:latin typeface="OpenSans-Extrabold"/>
                <a:cs typeface="OpenSans-Extrabold"/>
              </a:rPr>
              <a:t>ad·vice</a:t>
            </a:r>
            <a:endParaRPr sz="5000" dirty="0">
              <a:latin typeface="OpenSans-Extrabold"/>
              <a:cs typeface="OpenSans-Extrabold"/>
            </a:endParaRPr>
          </a:p>
          <a:p>
            <a:pPr marL="241300" marR="154305" indent="-228600">
              <a:lnSpc>
                <a:spcPct val="101899"/>
              </a:lnSpc>
              <a:spcBef>
                <a:spcPts val="1585"/>
              </a:spcBef>
              <a:buAutoNum type="arabicPeriod"/>
              <a:tabLst>
                <a:tab pos="241300" algn="l"/>
              </a:tabLst>
            </a:pPr>
            <a:r>
              <a:rPr sz="1800" b="1" spc="-65" dirty="0">
                <a:solidFill>
                  <a:srgbClr val="FFFFFF"/>
                </a:solidFill>
                <a:latin typeface="OpenSans-Semibold"/>
                <a:cs typeface="OpenSans-Semibold"/>
              </a:rPr>
              <a:t>Guidance </a:t>
            </a:r>
            <a:r>
              <a:rPr sz="1800" b="1" spc="-40" dirty="0">
                <a:solidFill>
                  <a:srgbClr val="FFFFFF"/>
                </a:solidFill>
                <a:latin typeface="OpenSans-Semibold"/>
                <a:cs typeface="OpenSans-Semibold"/>
              </a:rPr>
              <a:t>in </a:t>
            </a:r>
            <a:r>
              <a:rPr sz="1800" b="1" spc="-50" dirty="0">
                <a:solidFill>
                  <a:srgbClr val="FFFFFF"/>
                </a:solidFill>
                <a:latin typeface="OpenSans-Semibold"/>
                <a:cs typeface="OpenSans-Semibold"/>
              </a:rPr>
              <a:t>the </a:t>
            </a:r>
            <a:r>
              <a:rPr sz="1800" b="1" spc="-40" dirty="0">
                <a:solidFill>
                  <a:srgbClr val="FFFFFF"/>
                </a:solidFill>
                <a:latin typeface="OpenSans-Semibold"/>
                <a:cs typeface="OpenSans-Semibold"/>
              </a:rPr>
              <a:t>best  </a:t>
            </a:r>
            <a:r>
              <a:rPr sz="1800" b="1" spc="-60" dirty="0">
                <a:solidFill>
                  <a:srgbClr val="FFFFFF"/>
                </a:solidFill>
                <a:latin typeface="OpenSans-Semibold"/>
                <a:cs typeface="OpenSans-Semibold"/>
              </a:rPr>
              <a:t>interest </a:t>
            </a:r>
            <a:r>
              <a:rPr sz="1800" b="1" spc="-40" dirty="0">
                <a:solidFill>
                  <a:srgbClr val="FFFFFF"/>
                </a:solidFill>
                <a:latin typeface="OpenSans-Semibold"/>
                <a:cs typeface="OpenSans-Semibold"/>
              </a:rPr>
              <a:t>of </a:t>
            </a:r>
            <a:r>
              <a:rPr sz="1800" b="1" spc="-50" dirty="0">
                <a:solidFill>
                  <a:srgbClr val="FFFFFF"/>
                </a:solidFill>
                <a:latin typeface="OpenSans-Semibold"/>
                <a:cs typeface="OpenSans-Semibold"/>
              </a:rPr>
              <a:t>the</a:t>
            </a:r>
            <a:r>
              <a:rPr sz="1800" b="1" spc="-280" dirty="0">
                <a:solidFill>
                  <a:srgbClr val="FFFFFF"/>
                </a:solidFill>
                <a:latin typeface="OpenSans-Semibold"/>
                <a:cs typeface="OpenSans-Semibold"/>
              </a:rPr>
              <a:t> </a:t>
            </a:r>
            <a:r>
              <a:rPr lang="en-US" sz="1800" b="1" spc="-280" dirty="0">
                <a:solidFill>
                  <a:srgbClr val="FFFFFF"/>
                </a:solidFill>
                <a:latin typeface="OpenSans-Semibold"/>
                <a:cs typeface="OpenSans-Semibold"/>
              </a:rPr>
              <a:t> </a:t>
            </a:r>
            <a:r>
              <a:rPr sz="1800" b="1" spc="-65" dirty="0">
                <a:solidFill>
                  <a:srgbClr val="FFFFFF"/>
                </a:solidFill>
                <a:latin typeface="OpenSans-Semibold"/>
                <a:cs typeface="OpenSans-Semibold"/>
              </a:rPr>
              <a:t>employee</a:t>
            </a:r>
            <a:endParaRPr sz="1800" dirty="0">
              <a:latin typeface="OpenSans-Semibold"/>
              <a:cs typeface="OpenSans-Semibold"/>
            </a:endParaRPr>
          </a:p>
          <a:p>
            <a:pPr marL="241300" marR="5080" indent="-228600">
              <a:lnSpc>
                <a:spcPct val="101899"/>
              </a:lnSpc>
              <a:spcBef>
                <a:spcPts val="900"/>
              </a:spcBef>
              <a:buAutoNum type="arabicPeriod"/>
              <a:tabLst>
                <a:tab pos="241300" algn="l"/>
              </a:tabLst>
            </a:pPr>
            <a:r>
              <a:rPr sz="1800" b="1" spc="-70" dirty="0">
                <a:solidFill>
                  <a:srgbClr val="FFFFFF"/>
                </a:solidFill>
                <a:latin typeface="OpenSans-Semibold"/>
                <a:cs typeface="OpenSans-Semibold"/>
              </a:rPr>
              <a:t>Recommendations </a:t>
            </a:r>
            <a:r>
              <a:rPr sz="1800" b="1" spc="-50" dirty="0">
                <a:solidFill>
                  <a:srgbClr val="FFFFFF"/>
                </a:solidFill>
                <a:latin typeface="OpenSans-Semibold"/>
                <a:cs typeface="OpenSans-Semibold"/>
              </a:rPr>
              <a:t>free</a:t>
            </a:r>
            <a:r>
              <a:rPr sz="1800" b="1" spc="-180" dirty="0">
                <a:solidFill>
                  <a:srgbClr val="FFFFFF"/>
                </a:solidFill>
                <a:latin typeface="OpenSans-Semibold"/>
                <a:cs typeface="OpenSans-Semibold"/>
              </a:rPr>
              <a:t> </a:t>
            </a:r>
            <a:r>
              <a:rPr sz="1800" b="1" spc="-40" dirty="0">
                <a:solidFill>
                  <a:srgbClr val="FFFFFF"/>
                </a:solidFill>
                <a:latin typeface="OpenSans-Semibold"/>
                <a:cs typeface="OpenSans-Semibold"/>
              </a:rPr>
              <a:t>of  </a:t>
            </a:r>
            <a:r>
              <a:rPr sz="1800" b="1" spc="-50" dirty="0">
                <a:solidFill>
                  <a:srgbClr val="FFFFFF"/>
                </a:solidFill>
                <a:latin typeface="OpenSans-Semibold"/>
                <a:cs typeface="OpenSans-Semibold"/>
              </a:rPr>
              <a:t>conflict</a:t>
            </a:r>
            <a:endParaRPr sz="1800" dirty="0">
              <a:latin typeface="OpenSans-Semibold"/>
              <a:cs typeface="OpenSans-Semibold"/>
            </a:endParaRPr>
          </a:p>
        </p:txBody>
      </p:sp>
      <p:sp>
        <p:nvSpPr>
          <p:cNvPr id="5" name="object 5"/>
          <p:cNvSpPr txBox="1">
            <a:spLocks noGrp="1"/>
          </p:cNvSpPr>
          <p:nvPr>
            <p:ph sz="half" idx="3"/>
          </p:nvPr>
        </p:nvSpPr>
        <p:spPr>
          <a:xfrm>
            <a:off x="5553709" y="1162482"/>
            <a:ext cx="3666491" cy="3624579"/>
          </a:xfrm>
          <a:prstGeom prst="rect">
            <a:avLst/>
          </a:prstGeom>
        </p:spPr>
        <p:txBody>
          <a:bodyPr vert="horz" wrap="square" lIns="0" tIns="6985" rIns="0" bIns="0" rtlCol="0">
            <a:spAutoFit/>
          </a:bodyPr>
          <a:lstStyle/>
          <a:p>
            <a:pPr marL="12700" marR="223520">
              <a:lnSpc>
                <a:spcPct val="101899"/>
              </a:lnSpc>
              <a:spcBef>
                <a:spcPts val="55"/>
              </a:spcBef>
            </a:pPr>
            <a:r>
              <a:rPr spc="-90" dirty="0"/>
              <a:t>Tax</a:t>
            </a:r>
            <a:r>
              <a:rPr lang="en-US" spc="-90" dirty="0"/>
              <a:t>-</a:t>
            </a:r>
            <a:r>
              <a:rPr spc="-45" dirty="0"/>
              <a:t>efficient </a:t>
            </a:r>
            <a:r>
              <a:rPr spc="-55" dirty="0"/>
              <a:t>savings </a:t>
            </a:r>
            <a:r>
              <a:rPr spc="-60" dirty="0"/>
              <a:t>strategies</a:t>
            </a:r>
            <a:r>
              <a:rPr spc="-320" dirty="0"/>
              <a:t> </a:t>
            </a:r>
            <a:r>
              <a:rPr lang="en-US" spc="-320" dirty="0"/>
              <a:t>  </a:t>
            </a:r>
            <a:r>
              <a:rPr spc="-50" dirty="0"/>
              <a:t>and  </a:t>
            </a:r>
            <a:r>
              <a:rPr spc="-55" dirty="0"/>
              <a:t>savings </a:t>
            </a:r>
            <a:r>
              <a:rPr spc="-60" dirty="0"/>
              <a:t>rate</a:t>
            </a:r>
            <a:r>
              <a:rPr spc="-195" dirty="0"/>
              <a:t> </a:t>
            </a:r>
            <a:r>
              <a:rPr spc="-70" dirty="0"/>
              <a:t>recommendations</a:t>
            </a:r>
          </a:p>
          <a:p>
            <a:pPr>
              <a:lnSpc>
                <a:spcPct val="100000"/>
              </a:lnSpc>
              <a:spcBef>
                <a:spcPts val="15"/>
              </a:spcBef>
            </a:pPr>
            <a:endParaRPr sz="2200" dirty="0"/>
          </a:p>
          <a:p>
            <a:pPr marL="12700">
              <a:lnSpc>
                <a:spcPct val="100000"/>
              </a:lnSpc>
            </a:pPr>
            <a:r>
              <a:rPr spc="-65" dirty="0"/>
              <a:t>Personalized investment</a:t>
            </a:r>
            <a:r>
              <a:rPr spc="-175" dirty="0"/>
              <a:t> </a:t>
            </a:r>
            <a:r>
              <a:rPr spc="-70" dirty="0"/>
              <a:t>allocations</a:t>
            </a:r>
          </a:p>
          <a:p>
            <a:pPr>
              <a:lnSpc>
                <a:spcPct val="100000"/>
              </a:lnSpc>
              <a:spcBef>
                <a:spcPts val="40"/>
              </a:spcBef>
            </a:pPr>
            <a:endParaRPr sz="2150" dirty="0"/>
          </a:p>
          <a:p>
            <a:pPr marL="12700" marR="5080">
              <a:lnSpc>
                <a:spcPct val="101899"/>
              </a:lnSpc>
            </a:pPr>
            <a:r>
              <a:rPr spc="-60" dirty="0"/>
              <a:t>Distributions,</a:t>
            </a:r>
            <a:r>
              <a:rPr spc="-130" dirty="0"/>
              <a:t> </a:t>
            </a:r>
            <a:r>
              <a:rPr spc="-50" dirty="0"/>
              <a:t>with</a:t>
            </a:r>
            <a:r>
              <a:rPr spc="-120" dirty="0"/>
              <a:t> </a:t>
            </a:r>
            <a:r>
              <a:rPr dirty="0"/>
              <a:t>a</a:t>
            </a:r>
            <a:r>
              <a:rPr spc="-125" dirty="0"/>
              <a:t> </a:t>
            </a:r>
            <a:r>
              <a:rPr spc="-55" dirty="0"/>
              <a:t>focus</a:t>
            </a:r>
            <a:r>
              <a:rPr spc="-125" dirty="0"/>
              <a:t> </a:t>
            </a:r>
            <a:r>
              <a:rPr spc="-35" dirty="0"/>
              <a:t>on</a:t>
            </a:r>
            <a:r>
              <a:rPr spc="-120" dirty="0"/>
              <a:t> </a:t>
            </a:r>
            <a:r>
              <a:rPr spc="-55" dirty="0"/>
              <a:t>staying </a:t>
            </a:r>
            <a:r>
              <a:rPr spc="-40" dirty="0"/>
              <a:t>in </a:t>
            </a:r>
            <a:r>
              <a:rPr spc="-50" dirty="0"/>
              <a:t>the</a:t>
            </a:r>
            <a:r>
              <a:rPr spc="-195" dirty="0"/>
              <a:t> </a:t>
            </a:r>
            <a:r>
              <a:rPr spc="-75" dirty="0"/>
              <a:t>plan</a:t>
            </a:r>
          </a:p>
          <a:p>
            <a:pPr marL="12700" marR="219075">
              <a:lnSpc>
                <a:spcPct val="101899"/>
              </a:lnSpc>
              <a:spcBef>
                <a:spcPts val="1870"/>
              </a:spcBef>
            </a:pPr>
            <a:r>
              <a:rPr spc="-70" dirty="0"/>
              <a:t>Financial </a:t>
            </a:r>
            <a:r>
              <a:rPr spc="-60" dirty="0"/>
              <a:t>wellness (budgeting,</a:t>
            </a:r>
            <a:r>
              <a:rPr spc="-245" dirty="0"/>
              <a:t> </a:t>
            </a:r>
            <a:r>
              <a:rPr spc="-55" dirty="0"/>
              <a:t>debt  </a:t>
            </a:r>
            <a:r>
              <a:rPr spc="-65" dirty="0"/>
              <a:t>management,</a:t>
            </a:r>
            <a:r>
              <a:rPr spc="-125" dirty="0"/>
              <a:t> </a:t>
            </a:r>
            <a:r>
              <a:rPr spc="-55" dirty="0"/>
              <a:t>etc.)</a:t>
            </a:r>
          </a:p>
          <a:p>
            <a:pPr>
              <a:lnSpc>
                <a:spcPct val="100000"/>
              </a:lnSpc>
              <a:spcBef>
                <a:spcPts val="10"/>
              </a:spcBef>
            </a:pPr>
            <a:endParaRPr sz="2200" dirty="0"/>
          </a:p>
          <a:p>
            <a:pPr marL="12700">
              <a:lnSpc>
                <a:spcPct val="100000"/>
              </a:lnSpc>
              <a:spcBef>
                <a:spcPts val="5"/>
              </a:spcBef>
            </a:pPr>
            <a:r>
              <a:rPr spc="-65" dirty="0"/>
              <a:t>Retirement income</a:t>
            </a:r>
            <a:r>
              <a:rPr spc="-180" dirty="0"/>
              <a:t> </a:t>
            </a:r>
            <a:r>
              <a:rPr spc="-65" dirty="0"/>
              <a:t>planning</a:t>
            </a:r>
          </a:p>
        </p:txBody>
      </p:sp>
      <p:grpSp>
        <p:nvGrpSpPr>
          <p:cNvPr id="6" name="object 6"/>
          <p:cNvGrpSpPr/>
          <p:nvPr/>
        </p:nvGrpSpPr>
        <p:grpSpPr>
          <a:xfrm>
            <a:off x="4626609" y="1113123"/>
            <a:ext cx="685800" cy="685800"/>
            <a:chOff x="4626609" y="1113123"/>
            <a:chExt cx="685800" cy="685800"/>
          </a:xfrm>
        </p:grpSpPr>
        <p:sp>
          <p:nvSpPr>
            <p:cNvPr id="7" name="object 7"/>
            <p:cNvSpPr/>
            <p:nvPr/>
          </p:nvSpPr>
          <p:spPr>
            <a:xfrm>
              <a:off x="4626609" y="1113123"/>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900"/>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800"/>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900"/>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8" name="object 8"/>
            <p:cNvSpPr/>
            <p:nvPr/>
          </p:nvSpPr>
          <p:spPr>
            <a:xfrm>
              <a:off x="4838772" y="1244281"/>
              <a:ext cx="261620" cy="287655"/>
            </a:xfrm>
            <a:custGeom>
              <a:avLst/>
              <a:gdLst/>
              <a:ahLst/>
              <a:cxnLst/>
              <a:rect l="l" t="t" r="r" b="b"/>
              <a:pathLst>
                <a:path w="261620" h="287655">
                  <a:moveTo>
                    <a:pt x="44294" y="108235"/>
                  </a:moveTo>
                  <a:lnTo>
                    <a:pt x="5133" y="139954"/>
                  </a:lnTo>
                  <a:lnTo>
                    <a:pt x="0" y="152368"/>
                  </a:lnTo>
                  <a:lnTo>
                    <a:pt x="1283" y="158977"/>
                  </a:lnTo>
                  <a:lnTo>
                    <a:pt x="5133" y="164782"/>
                  </a:lnTo>
                  <a:lnTo>
                    <a:pt x="127231" y="286867"/>
                  </a:lnTo>
                  <a:lnTo>
                    <a:pt x="128946" y="287578"/>
                  </a:lnTo>
                  <a:lnTo>
                    <a:pt x="132527" y="287578"/>
                  </a:lnTo>
                  <a:lnTo>
                    <a:pt x="134242" y="286867"/>
                  </a:lnTo>
                  <a:lnTo>
                    <a:pt x="149839" y="271272"/>
                  </a:lnTo>
                  <a:lnTo>
                    <a:pt x="130736" y="271272"/>
                  </a:lnTo>
                  <a:lnTo>
                    <a:pt x="13922" y="154457"/>
                  </a:lnTo>
                  <a:lnTo>
                    <a:pt x="13503" y="153441"/>
                  </a:lnTo>
                  <a:lnTo>
                    <a:pt x="13503" y="151282"/>
                  </a:lnTo>
                  <a:lnTo>
                    <a:pt x="13922" y="150266"/>
                  </a:lnTo>
                  <a:lnTo>
                    <a:pt x="42192" y="121996"/>
                  </a:lnTo>
                  <a:lnTo>
                    <a:pt x="43208" y="121577"/>
                  </a:lnTo>
                  <a:lnTo>
                    <a:pt x="65077" y="121577"/>
                  </a:lnTo>
                  <a:lnTo>
                    <a:pt x="56708" y="113207"/>
                  </a:lnTo>
                  <a:lnTo>
                    <a:pt x="50964" y="109478"/>
                  </a:lnTo>
                  <a:lnTo>
                    <a:pt x="44294" y="108235"/>
                  </a:lnTo>
                  <a:close/>
                </a:path>
                <a:path w="261620" h="287655">
                  <a:moveTo>
                    <a:pt x="237620" y="121234"/>
                  </a:moveTo>
                  <a:lnTo>
                    <a:pt x="218506" y="121234"/>
                  </a:lnTo>
                  <a:lnTo>
                    <a:pt x="247538" y="150266"/>
                  </a:lnTo>
                  <a:lnTo>
                    <a:pt x="247970" y="151282"/>
                  </a:lnTo>
                  <a:lnTo>
                    <a:pt x="247970" y="153441"/>
                  </a:lnTo>
                  <a:lnTo>
                    <a:pt x="247538" y="154457"/>
                  </a:lnTo>
                  <a:lnTo>
                    <a:pt x="130736" y="271272"/>
                  </a:lnTo>
                  <a:lnTo>
                    <a:pt x="149839" y="271272"/>
                  </a:lnTo>
                  <a:lnTo>
                    <a:pt x="256339" y="164782"/>
                  </a:lnTo>
                  <a:lnTo>
                    <a:pt x="260183" y="158977"/>
                  </a:lnTo>
                  <a:lnTo>
                    <a:pt x="261464" y="152368"/>
                  </a:lnTo>
                  <a:lnTo>
                    <a:pt x="260183" y="145758"/>
                  </a:lnTo>
                  <a:lnTo>
                    <a:pt x="256339" y="139954"/>
                  </a:lnTo>
                  <a:lnTo>
                    <a:pt x="237620" y="121234"/>
                  </a:lnTo>
                  <a:close/>
                </a:path>
                <a:path w="261620" h="287655">
                  <a:moveTo>
                    <a:pt x="65077" y="121577"/>
                  </a:moveTo>
                  <a:lnTo>
                    <a:pt x="45367" y="121577"/>
                  </a:lnTo>
                  <a:lnTo>
                    <a:pt x="46383" y="121996"/>
                  </a:lnTo>
                  <a:lnTo>
                    <a:pt x="96256" y="171856"/>
                  </a:lnTo>
                  <a:lnTo>
                    <a:pt x="98174" y="173799"/>
                  </a:lnTo>
                  <a:lnTo>
                    <a:pt x="101082" y="174371"/>
                  </a:lnTo>
                  <a:lnTo>
                    <a:pt x="106137" y="172275"/>
                  </a:lnTo>
                  <a:lnTo>
                    <a:pt x="107788" y="169811"/>
                  </a:lnTo>
                  <a:lnTo>
                    <a:pt x="107788" y="150774"/>
                  </a:lnTo>
                  <a:lnTo>
                    <a:pt x="94275" y="150774"/>
                  </a:lnTo>
                  <a:lnTo>
                    <a:pt x="65077" y="121577"/>
                  </a:lnTo>
                  <a:close/>
                </a:path>
                <a:path w="261620" h="287655">
                  <a:moveTo>
                    <a:pt x="167198" y="13512"/>
                  </a:moveTo>
                  <a:lnTo>
                    <a:pt x="151869" y="13512"/>
                  </a:lnTo>
                  <a:lnTo>
                    <a:pt x="153685" y="15328"/>
                  </a:lnTo>
                  <a:lnTo>
                    <a:pt x="153685" y="169811"/>
                  </a:lnTo>
                  <a:lnTo>
                    <a:pt x="155336" y="172275"/>
                  </a:lnTo>
                  <a:lnTo>
                    <a:pt x="160391" y="174371"/>
                  </a:lnTo>
                  <a:lnTo>
                    <a:pt x="163299" y="173799"/>
                  </a:lnTo>
                  <a:lnTo>
                    <a:pt x="165217" y="171856"/>
                  </a:lnTo>
                  <a:lnTo>
                    <a:pt x="186304" y="150774"/>
                  </a:lnTo>
                  <a:lnTo>
                    <a:pt x="167198" y="150774"/>
                  </a:lnTo>
                  <a:lnTo>
                    <a:pt x="167198" y="13512"/>
                  </a:lnTo>
                  <a:close/>
                </a:path>
                <a:path w="261620" h="287655">
                  <a:moveTo>
                    <a:pt x="159324" y="0"/>
                  </a:moveTo>
                  <a:lnTo>
                    <a:pt x="102149" y="0"/>
                  </a:lnTo>
                  <a:lnTo>
                    <a:pt x="94275" y="7874"/>
                  </a:lnTo>
                  <a:lnTo>
                    <a:pt x="94275" y="150774"/>
                  </a:lnTo>
                  <a:lnTo>
                    <a:pt x="107788" y="150774"/>
                  </a:lnTo>
                  <a:lnTo>
                    <a:pt x="107788" y="15328"/>
                  </a:lnTo>
                  <a:lnTo>
                    <a:pt x="109591" y="13512"/>
                  </a:lnTo>
                  <a:lnTo>
                    <a:pt x="167198" y="13512"/>
                  </a:lnTo>
                  <a:lnTo>
                    <a:pt x="167198" y="7874"/>
                  </a:lnTo>
                  <a:lnTo>
                    <a:pt x="159324" y="0"/>
                  </a:lnTo>
                  <a:close/>
                </a:path>
                <a:path w="261620" h="287655">
                  <a:moveTo>
                    <a:pt x="217179" y="108235"/>
                  </a:moveTo>
                  <a:lnTo>
                    <a:pt x="210509" y="109478"/>
                  </a:lnTo>
                  <a:lnTo>
                    <a:pt x="204765" y="113207"/>
                  </a:lnTo>
                  <a:lnTo>
                    <a:pt x="167198" y="150774"/>
                  </a:lnTo>
                  <a:lnTo>
                    <a:pt x="186304" y="150774"/>
                  </a:lnTo>
                  <a:lnTo>
                    <a:pt x="215852" y="121234"/>
                  </a:lnTo>
                  <a:lnTo>
                    <a:pt x="237620" y="121234"/>
                  </a:lnTo>
                  <a:lnTo>
                    <a:pt x="229593" y="113207"/>
                  </a:lnTo>
                  <a:lnTo>
                    <a:pt x="223849" y="109478"/>
                  </a:lnTo>
                  <a:lnTo>
                    <a:pt x="217179" y="108235"/>
                  </a:lnTo>
                  <a:close/>
                </a:path>
              </a:pathLst>
            </a:custGeom>
            <a:solidFill>
              <a:srgbClr val="6BA5B7"/>
            </a:solidFill>
          </p:spPr>
          <p:txBody>
            <a:bodyPr wrap="square" lIns="0" tIns="0" rIns="0" bIns="0" rtlCol="0"/>
            <a:lstStyle/>
            <a:p>
              <a:endParaRPr dirty="0"/>
            </a:p>
          </p:txBody>
        </p:sp>
        <p:sp>
          <p:nvSpPr>
            <p:cNvPr id="9" name="object 9"/>
            <p:cNvSpPr/>
            <p:nvPr/>
          </p:nvSpPr>
          <p:spPr>
            <a:xfrm>
              <a:off x="4796918" y="1504198"/>
              <a:ext cx="345440" cy="163830"/>
            </a:xfrm>
            <a:custGeom>
              <a:avLst/>
              <a:gdLst/>
              <a:ahLst/>
              <a:cxnLst/>
              <a:rect l="l" t="t" r="r" b="b"/>
              <a:pathLst>
                <a:path w="345439" h="163830">
                  <a:moveTo>
                    <a:pt x="72199" y="0"/>
                  </a:moveTo>
                  <a:lnTo>
                    <a:pt x="7886" y="0"/>
                  </a:lnTo>
                  <a:lnTo>
                    <a:pt x="0" y="7873"/>
                  </a:lnTo>
                  <a:lnTo>
                    <a:pt x="0" y="155701"/>
                  </a:lnTo>
                  <a:lnTo>
                    <a:pt x="7886" y="163575"/>
                  </a:lnTo>
                  <a:lnTo>
                    <a:pt x="337299" y="163575"/>
                  </a:lnTo>
                  <a:lnTo>
                    <a:pt x="345173" y="155701"/>
                  </a:lnTo>
                  <a:lnTo>
                    <a:pt x="345173" y="150063"/>
                  </a:lnTo>
                  <a:lnTo>
                    <a:pt x="15328" y="150063"/>
                  </a:lnTo>
                  <a:lnTo>
                    <a:pt x="13512" y="148247"/>
                  </a:lnTo>
                  <a:lnTo>
                    <a:pt x="13512" y="15328"/>
                  </a:lnTo>
                  <a:lnTo>
                    <a:pt x="15328" y="13512"/>
                  </a:lnTo>
                  <a:lnTo>
                    <a:pt x="80086" y="13512"/>
                  </a:lnTo>
                  <a:lnTo>
                    <a:pt x="80086" y="7873"/>
                  </a:lnTo>
                  <a:lnTo>
                    <a:pt x="72199" y="0"/>
                  </a:lnTo>
                  <a:close/>
                </a:path>
                <a:path w="345439" h="163830">
                  <a:moveTo>
                    <a:pt x="345173" y="13512"/>
                  </a:moveTo>
                  <a:lnTo>
                    <a:pt x="329857" y="13512"/>
                  </a:lnTo>
                  <a:lnTo>
                    <a:pt x="331660" y="15328"/>
                  </a:lnTo>
                  <a:lnTo>
                    <a:pt x="331660" y="148247"/>
                  </a:lnTo>
                  <a:lnTo>
                    <a:pt x="329857" y="150063"/>
                  </a:lnTo>
                  <a:lnTo>
                    <a:pt x="345173" y="150063"/>
                  </a:lnTo>
                  <a:lnTo>
                    <a:pt x="345173" y="13512"/>
                  </a:lnTo>
                  <a:close/>
                </a:path>
                <a:path w="345439" h="163830">
                  <a:moveTo>
                    <a:pt x="80086" y="13512"/>
                  </a:moveTo>
                  <a:lnTo>
                    <a:pt x="64757" y="13512"/>
                  </a:lnTo>
                  <a:lnTo>
                    <a:pt x="66573" y="15328"/>
                  </a:lnTo>
                  <a:lnTo>
                    <a:pt x="66573" y="101130"/>
                  </a:lnTo>
                  <a:lnTo>
                    <a:pt x="69596" y="104165"/>
                  </a:lnTo>
                  <a:lnTo>
                    <a:pt x="275590" y="104165"/>
                  </a:lnTo>
                  <a:lnTo>
                    <a:pt x="278612" y="101130"/>
                  </a:lnTo>
                  <a:lnTo>
                    <a:pt x="278612" y="90652"/>
                  </a:lnTo>
                  <a:lnTo>
                    <a:pt x="80086" y="90652"/>
                  </a:lnTo>
                  <a:lnTo>
                    <a:pt x="80086" y="13512"/>
                  </a:lnTo>
                  <a:close/>
                </a:path>
                <a:path w="345439" h="163830">
                  <a:moveTo>
                    <a:pt x="337299" y="0"/>
                  </a:moveTo>
                  <a:lnTo>
                    <a:pt x="272973" y="0"/>
                  </a:lnTo>
                  <a:lnTo>
                    <a:pt x="265099" y="7873"/>
                  </a:lnTo>
                  <a:lnTo>
                    <a:pt x="265099" y="90652"/>
                  </a:lnTo>
                  <a:lnTo>
                    <a:pt x="278612" y="90652"/>
                  </a:lnTo>
                  <a:lnTo>
                    <a:pt x="278612" y="15328"/>
                  </a:lnTo>
                  <a:lnTo>
                    <a:pt x="280428" y="13512"/>
                  </a:lnTo>
                  <a:lnTo>
                    <a:pt x="345173" y="13512"/>
                  </a:lnTo>
                  <a:lnTo>
                    <a:pt x="345173" y="7873"/>
                  </a:lnTo>
                  <a:lnTo>
                    <a:pt x="337299" y="0"/>
                  </a:lnTo>
                  <a:close/>
                </a:path>
              </a:pathLst>
            </a:custGeom>
            <a:solidFill>
              <a:srgbClr val="BA0C2D"/>
            </a:solidFill>
          </p:spPr>
          <p:txBody>
            <a:bodyPr wrap="square" lIns="0" tIns="0" rIns="0" bIns="0" rtlCol="0"/>
            <a:lstStyle/>
            <a:p>
              <a:endParaRPr dirty="0"/>
            </a:p>
          </p:txBody>
        </p:sp>
      </p:grpSp>
      <p:grpSp>
        <p:nvGrpSpPr>
          <p:cNvPr id="10" name="object 10"/>
          <p:cNvGrpSpPr/>
          <p:nvPr/>
        </p:nvGrpSpPr>
        <p:grpSpPr>
          <a:xfrm>
            <a:off x="4626609" y="1909328"/>
            <a:ext cx="685800" cy="685800"/>
            <a:chOff x="4626609" y="1909328"/>
            <a:chExt cx="685800" cy="685800"/>
          </a:xfrm>
        </p:grpSpPr>
        <p:sp>
          <p:nvSpPr>
            <p:cNvPr id="11" name="object 11"/>
            <p:cNvSpPr/>
            <p:nvPr/>
          </p:nvSpPr>
          <p:spPr>
            <a:xfrm>
              <a:off x="4626609" y="1909328"/>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900"/>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800"/>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900"/>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12" name="object 12"/>
            <p:cNvSpPr/>
            <p:nvPr/>
          </p:nvSpPr>
          <p:spPr>
            <a:xfrm>
              <a:off x="4983018" y="2050681"/>
              <a:ext cx="188595" cy="330835"/>
            </a:xfrm>
            <a:custGeom>
              <a:avLst/>
              <a:gdLst/>
              <a:ahLst/>
              <a:cxnLst/>
              <a:rect l="l" t="t" r="r" b="b"/>
              <a:pathLst>
                <a:path w="188595" h="330835">
                  <a:moveTo>
                    <a:pt x="5549" y="0"/>
                  </a:moveTo>
                  <a:lnTo>
                    <a:pt x="3657" y="596"/>
                  </a:lnTo>
                  <a:lnTo>
                    <a:pt x="812" y="3162"/>
                  </a:lnTo>
                  <a:lnTo>
                    <a:pt x="0" y="4978"/>
                  </a:lnTo>
                  <a:lnTo>
                    <a:pt x="0" y="194411"/>
                  </a:lnTo>
                  <a:lnTo>
                    <a:pt x="711" y="196126"/>
                  </a:lnTo>
                  <a:lnTo>
                    <a:pt x="134505" y="329920"/>
                  </a:lnTo>
                  <a:lnTo>
                    <a:pt x="136220" y="330631"/>
                  </a:lnTo>
                  <a:lnTo>
                    <a:pt x="138239" y="330631"/>
                  </a:lnTo>
                  <a:lnTo>
                    <a:pt x="140271" y="330530"/>
                  </a:lnTo>
                  <a:lnTo>
                    <a:pt x="142049" y="329615"/>
                  </a:lnTo>
                  <a:lnTo>
                    <a:pt x="143256" y="328129"/>
                  </a:lnTo>
                  <a:lnTo>
                    <a:pt x="153058" y="313689"/>
                  </a:lnTo>
                  <a:lnTo>
                    <a:pt x="137388" y="313689"/>
                  </a:lnTo>
                  <a:lnTo>
                    <a:pt x="13512" y="189826"/>
                  </a:lnTo>
                  <a:lnTo>
                    <a:pt x="13512" y="14528"/>
                  </a:lnTo>
                  <a:lnTo>
                    <a:pt x="62466" y="14528"/>
                  </a:lnTo>
                  <a:lnTo>
                    <a:pt x="56685" y="11558"/>
                  </a:lnTo>
                  <a:lnTo>
                    <a:pt x="7454" y="177"/>
                  </a:lnTo>
                  <a:lnTo>
                    <a:pt x="5549" y="0"/>
                  </a:lnTo>
                  <a:close/>
                </a:path>
                <a:path w="188595" h="330835">
                  <a:moveTo>
                    <a:pt x="62466" y="14528"/>
                  </a:moveTo>
                  <a:lnTo>
                    <a:pt x="13512" y="14528"/>
                  </a:lnTo>
                  <a:lnTo>
                    <a:pt x="57597" y="26394"/>
                  </a:lnTo>
                  <a:lnTo>
                    <a:pt x="96483" y="47803"/>
                  </a:lnTo>
                  <a:lnTo>
                    <a:pt x="128914" y="77363"/>
                  </a:lnTo>
                  <a:lnTo>
                    <a:pt x="153634" y="113680"/>
                  </a:lnTo>
                  <a:lnTo>
                    <a:pt x="169387" y="155362"/>
                  </a:lnTo>
                  <a:lnTo>
                    <a:pt x="174917" y="201015"/>
                  </a:lnTo>
                  <a:lnTo>
                    <a:pt x="172462" y="231156"/>
                  </a:lnTo>
                  <a:lnTo>
                    <a:pt x="165244" y="260386"/>
                  </a:lnTo>
                  <a:lnTo>
                    <a:pt x="153480" y="288099"/>
                  </a:lnTo>
                  <a:lnTo>
                    <a:pt x="137388" y="313689"/>
                  </a:lnTo>
                  <a:lnTo>
                    <a:pt x="153058" y="313689"/>
                  </a:lnTo>
                  <a:lnTo>
                    <a:pt x="162605" y="299627"/>
                  </a:lnTo>
                  <a:lnTo>
                    <a:pt x="176768" y="268420"/>
                  </a:lnTo>
                  <a:lnTo>
                    <a:pt x="185468" y="235289"/>
                  </a:lnTo>
                  <a:lnTo>
                    <a:pt x="188429" y="201015"/>
                  </a:lnTo>
                  <a:lnTo>
                    <a:pt x="182189" y="150836"/>
                  </a:lnTo>
                  <a:lnTo>
                    <a:pt x="164438" y="105185"/>
                  </a:lnTo>
                  <a:lnTo>
                    <a:pt x="136632" y="65678"/>
                  </a:lnTo>
                  <a:lnTo>
                    <a:pt x="100229" y="33930"/>
                  </a:lnTo>
                  <a:lnTo>
                    <a:pt x="62466" y="14528"/>
                  </a:lnTo>
                  <a:close/>
                </a:path>
              </a:pathLst>
            </a:custGeom>
            <a:solidFill>
              <a:srgbClr val="BA0C2D"/>
            </a:solidFill>
          </p:spPr>
          <p:txBody>
            <a:bodyPr wrap="square" lIns="0" tIns="0" rIns="0" bIns="0" rtlCol="0"/>
            <a:lstStyle/>
            <a:p>
              <a:endParaRPr dirty="0"/>
            </a:p>
          </p:txBody>
        </p:sp>
        <p:sp>
          <p:nvSpPr>
            <p:cNvPr id="13" name="object 13"/>
            <p:cNvSpPr/>
            <p:nvPr/>
          </p:nvSpPr>
          <p:spPr>
            <a:xfrm>
              <a:off x="4767567" y="2050680"/>
              <a:ext cx="332105" cy="403225"/>
            </a:xfrm>
            <a:custGeom>
              <a:avLst/>
              <a:gdLst/>
              <a:ahLst/>
              <a:cxnLst/>
              <a:rect l="l" t="t" r="r" b="b"/>
              <a:pathLst>
                <a:path w="332104" h="403225">
                  <a:moveTo>
                    <a:pt x="182892" y="0"/>
                  </a:moveTo>
                  <a:lnTo>
                    <a:pt x="131744" y="11558"/>
                  </a:lnTo>
                  <a:lnTo>
                    <a:pt x="88200" y="33930"/>
                  </a:lnTo>
                  <a:lnTo>
                    <a:pt x="51796" y="65678"/>
                  </a:lnTo>
                  <a:lnTo>
                    <a:pt x="23991" y="105185"/>
                  </a:lnTo>
                  <a:lnTo>
                    <a:pt x="6240" y="150836"/>
                  </a:lnTo>
                  <a:lnTo>
                    <a:pt x="0" y="201015"/>
                  </a:lnTo>
                  <a:lnTo>
                    <a:pt x="5342" y="247263"/>
                  </a:lnTo>
                  <a:lnTo>
                    <a:pt x="20556" y="289747"/>
                  </a:lnTo>
                  <a:lnTo>
                    <a:pt x="44420" y="327246"/>
                  </a:lnTo>
                  <a:lnTo>
                    <a:pt x="75711" y="358538"/>
                  </a:lnTo>
                  <a:lnTo>
                    <a:pt x="113210" y="382401"/>
                  </a:lnTo>
                  <a:lnTo>
                    <a:pt x="155694" y="397615"/>
                  </a:lnTo>
                  <a:lnTo>
                    <a:pt x="201942" y="402958"/>
                  </a:lnTo>
                  <a:lnTo>
                    <a:pt x="236216" y="399996"/>
                  </a:lnTo>
                  <a:lnTo>
                    <a:pt x="269347" y="391296"/>
                  </a:lnTo>
                  <a:lnTo>
                    <a:pt x="273426" y="389445"/>
                  </a:lnTo>
                  <a:lnTo>
                    <a:pt x="201942" y="389445"/>
                  </a:lnTo>
                  <a:lnTo>
                    <a:pt x="151908" y="382702"/>
                  </a:lnTo>
                  <a:lnTo>
                    <a:pt x="106913" y="363681"/>
                  </a:lnTo>
                  <a:lnTo>
                    <a:pt x="68765" y="334192"/>
                  </a:lnTo>
                  <a:lnTo>
                    <a:pt x="39276" y="296044"/>
                  </a:lnTo>
                  <a:lnTo>
                    <a:pt x="20255" y="251049"/>
                  </a:lnTo>
                  <a:lnTo>
                    <a:pt x="13512" y="201015"/>
                  </a:lnTo>
                  <a:lnTo>
                    <a:pt x="19042" y="155367"/>
                  </a:lnTo>
                  <a:lnTo>
                    <a:pt x="34795" y="113686"/>
                  </a:lnTo>
                  <a:lnTo>
                    <a:pt x="59515" y="77368"/>
                  </a:lnTo>
                  <a:lnTo>
                    <a:pt x="91946" y="47806"/>
                  </a:lnTo>
                  <a:lnTo>
                    <a:pt x="130831" y="26395"/>
                  </a:lnTo>
                  <a:lnTo>
                    <a:pt x="174917" y="14528"/>
                  </a:lnTo>
                  <a:lnTo>
                    <a:pt x="188429" y="14528"/>
                  </a:lnTo>
                  <a:lnTo>
                    <a:pt x="188429" y="4978"/>
                  </a:lnTo>
                  <a:lnTo>
                    <a:pt x="187617" y="3162"/>
                  </a:lnTo>
                  <a:lnTo>
                    <a:pt x="184772" y="596"/>
                  </a:lnTo>
                  <a:lnTo>
                    <a:pt x="182892" y="0"/>
                  </a:lnTo>
                  <a:close/>
                </a:path>
                <a:path w="332104" h="403225">
                  <a:moveTo>
                    <a:pt x="188429" y="14528"/>
                  </a:moveTo>
                  <a:lnTo>
                    <a:pt x="174917" y="14528"/>
                  </a:lnTo>
                  <a:lnTo>
                    <a:pt x="174917" y="208241"/>
                  </a:lnTo>
                  <a:lnTo>
                    <a:pt x="177723" y="215023"/>
                  </a:lnTo>
                  <a:lnTo>
                    <a:pt x="314617" y="351916"/>
                  </a:lnTo>
                  <a:lnTo>
                    <a:pt x="289026" y="368008"/>
                  </a:lnTo>
                  <a:lnTo>
                    <a:pt x="261313" y="379772"/>
                  </a:lnTo>
                  <a:lnTo>
                    <a:pt x="232083" y="386991"/>
                  </a:lnTo>
                  <a:lnTo>
                    <a:pt x="201942" y="389445"/>
                  </a:lnTo>
                  <a:lnTo>
                    <a:pt x="273426" y="389445"/>
                  </a:lnTo>
                  <a:lnTo>
                    <a:pt x="329057" y="357784"/>
                  </a:lnTo>
                  <a:lnTo>
                    <a:pt x="331647" y="350977"/>
                  </a:lnTo>
                  <a:lnTo>
                    <a:pt x="330923" y="349110"/>
                  </a:lnTo>
                  <a:lnTo>
                    <a:pt x="189839" y="208025"/>
                  </a:lnTo>
                  <a:lnTo>
                    <a:pt x="188429" y="204622"/>
                  </a:lnTo>
                  <a:lnTo>
                    <a:pt x="188429" y="14528"/>
                  </a:lnTo>
                  <a:close/>
                </a:path>
              </a:pathLst>
            </a:custGeom>
            <a:solidFill>
              <a:srgbClr val="6BA5B7"/>
            </a:solidFill>
          </p:spPr>
          <p:txBody>
            <a:bodyPr wrap="square" lIns="0" tIns="0" rIns="0" bIns="0" rtlCol="0"/>
            <a:lstStyle/>
            <a:p>
              <a:endParaRPr dirty="0"/>
            </a:p>
          </p:txBody>
        </p:sp>
      </p:grpSp>
      <p:grpSp>
        <p:nvGrpSpPr>
          <p:cNvPr id="14" name="object 14"/>
          <p:cNvGrpSpPr/>
          <p:nvPr/>
        </p:nvGrpSpPr>
        <p:grpSpPr>
          <a:xfrm>
            <a:off x="4626609" y="2705534"/>
            <a:ext cx="685800" cy="685800"/>
            <a:chOff x="4626609" y="2705534"/>
            <a:chExt cx="685800" cy="685800"/>
          </a:xfrm>
        </p:grpSpPr>
        <p:sp>
          <p:nvSpPr>
            <p:cNvPr id="15" name="object 15"/>
            <p:cNvSpPr/>
            <p:nvPr/>
          </p:nvSpPr>
          <p:spPr>
            <a:xfrm>
              <a:off x="4626609" y="2705534"/>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900"/>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800"/>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900"/>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16" name="object 16"/>
            <p:cNvSpPr/>
            <p:nvPr/>
          </p:nvSpPr>
          <p:spPr>
            <a:xfrm>
              <a:off x="4762657" y="2822957"/>
              <a:ext cx="413709" cy="450951"/>
            </a:xfrm>
            <a:prstGeom prst="rect">
              <a:avLst/>
            </a:prstGeom>
            <a:blipFill>
              <a:blip r:embed="rId3" cstate="print"/>
              <a:stretch>
                <a:fillRect/>
              </a:stretch>
            </a:blipFill>
          </p:spPr>
          <p:txBody>
            <a:bodyPr wrap="square" lIns="0" tIns="0" rIns="0" bIns="0" rtlCol="0"/>
            <a:lstStyle/>
            <a:p>
              <a:endParaRPr dirty="0"/>
            </a:p>
          </p:txBody>
        </p:sp>
      </p:grpSp>
      <p:grpSp>
        <p:nvGrpSpPr>
          <p:cNvPr id="17" name="object 17"/>
          <p:cNvGrpSpPr/>
          <p:nvPr/>
        </p:nvGrpSpPr>
        <p:grpSpPr>
          <a:xfrm>
            <a:off x="4626609" y="3501739"/>
            <a:ext cx="685800" cy="685800"/>
            <a:chOff x="4626609" y="3501739"/>
            <a:chExt cx="685800" cy="685800"/>
          </a:xfrm>
        </p:grpSpPr>
        <p:sp>
          <p:nvSpPr>
            <p:cNvPr id="18" name="object 18"/>
            <p:cNvSpPr/>
            <p:nvPr/>
          </p:nvSpPr>
          <p:spPr>
            <a:xfrm>
              <a:off x="4626609" y="3501739"/>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899"/>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799"/>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899"/>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19" name="object 19"/>
            <p:cNvSpPr/>
            <p:nvPr/>
          </p:nvSpPr>
          <p:spPr>
            <a:xfrm>
              <a:off x="4761579" y="3739075"/>
              <a:ext cx="415290" cy="337820"/>
            </a:xfrm>
            <a:custGeom>
              <a:avLst/>
              <a:gdLst/>
              <a:ahLst/>
              <a:cxnLst/>
              <a:rect l="l" t="t" r="r" b="b"/>
              <a:pathLst>
                <a:path w="415289" h="337820">
                  <a:moveTo>
                    <a:pt x="198259" y="0"/>
                  </a:moveTo>
                  <a:lnTo>
                    <a:pt x="150750" y="5954"/>
                  </a:lnTo>
                  <a:lnTo>
                    <a:pt x="108014" y="22728"/>
                  </a:lnTo>
                  <a:lnTo>
                    <a:pt x="72226" y="48686"/>
                  </a:lnTo>
                  <a:lnTo>
                    <a:pt x="45559" y="82193"/>
                  </a:lnTo>
                  <a:lnTo>
                    <a:pt x="30187" y="121615"/>
                  </a:lnTo>
                  <a:lnTo>
                    <a:pt x="19600" y="123306"/>
                  </a:lnTo>
                  <a:lnTo>
                    <a:pt x="10633" y="128617"/>
                  </a:lnTo>
                  <a:lnTo>
                    <a:pt x="4098" y="136822"/>
                  </a:lnTo>
                  <a:lnTo>
                    <a:pt x="812" y="147193"/>
                  </a:lnTo>
                  <a:lnTo>
                    <a:pt x="0" y="155143"/>
                  </a:lnTo>
                  <a:lnTo>
                    <a:pt x="2616" y="163080"/>
                  </a:lnTo>
                  <a:lnTo>
                    <a:pt x="7988" y="168998"/>
                  </a:lnTo>
                  <a:lnTo>
                    <a:pt x="13296" y="175044"/>
                  </a:lnTo>
                  <a:lnTo>
                    <a:pt x="20942" y="178574"/>
                  </a:lnTo>
                  <a:lnTo>
                    <a:pt x="29057" y="178689"/>
                  </a:lnTo>
                  <a:lnTo>
                    <a:pt x="30340" y="178689"/>
                  </a:lnTo>
                  <a:lnTo>
                    <a:pt x="35809" y="196719"/>
                  </a:lnTo>
                  <a:lnTo>
                    <a:pt x="43595" y="213777"/>
                  </a:lnTo>
                  <a:lnTo>
                    <a:pt x="53596" y="229661"/>
                  </a:lnTo>
                  <a:lnTo>
                    <a:pt x="65849" y="244322"/>
                  </a:lnTo>
                  <a:lnTo>
                    <a:pt x="65963" y="244500"/>
                  </a:lnTo>
                  <a:lnTo>
                    <a:pt x="89331" y="321233"/>
                  </a:lnTo>
                  <a:lnTo>
                    <a:pt x="111328" y="337629"/>
                  </a:lnTo>
                  <a:lnTo>
                    <a:pt x="135089" y="337629"/>
                  </a:lnTo>
                  <a:lnTo>
                    <a:pt x="142503" y="336403"/>
                  </a:lnTo>
                  <a:lnTo>
                    <a:pt x="149001" y="332979"/>
                  </a:lnTo>
                  <a:lnTo>
                    <a:pt x="154122" y="327701"/>
                  </a:lnTo>
                  <a:lnTo>
                    <a:pt x="155821" y="324167"/>
                  </a:lnTo>
                  <a:lnTo>
                    <a:pt x="139306" y="324167"/>
                  </a:lnTo>
                  <a:lnTo>
                    <a:pt x="134899" y="324116"/>
                  </a:lnTo>
                  <a:lnTo>
                    <a:pt x="107200" y="324116"/>
                  </a:lnTo>
                  <a:lnTo>
                    <a:pt x="103547" y="321398"/>
                  </a:lnTo>
                  <a:lnTo>
                    <a:pt x="103445" y="321233"/>
                  </a:lnTo>
                  <a:lnTo>
                    <a:pt x="102218" y="317144"/>
                  </a:lnTo>
                  <a:lnTo>
                    <a:pt x="78270" y="238544"/>
                  </a:lnTo>
                  <a:lnTo>
                    <a:pt x="77063" y="236486"/>
                  </a:lnTo>
                  <a:lnTo>
                    <a:pt x="75463" y="234823"/>
                  </a:lnTo>
                  <a:lnTo>
                    <a:pt x="63790" y="220692"/>
                  </a:lnTo>
                  <a:lnTo>
                    <a:pt x="54321" y="205138"/>
                  </a:lnTo>
                  <a:lnTo>
                    <a:pt x="47170" y="188386"/>
                  </a:lnTo>
                  <a:lnTo>
                    <a:pt x="42456" y="170662"/>
                  </a:lnTo>
                  <a:lnTo>
                    <a:pt x="41846" y="167474"/>
                  </a:lnTo>
                  <a:lnTo>
                    <a:pt x="39065" y="165176"/>
                  </a:lnTo>
                  <a:lnTo>
                    <a:pt x="29159" y="165176"/>
                  </a:lnTo>
                  <a:lnTo>
                    <a:pt x="24942" y="165112"/>
                  </a:lnTo>
                  <a:lnTo>
                    <a:pt x="20929" y="163258"/>
                  </a:lnTo>
                  <a:lnTo>
                    <a:pt x="18148" y="160083"/>
                  </a:lnTo>
                  <a:lnTo>
                    <a:pt x="15214" y="156883"/>
                  </a:lnTo>
                  <a:lnTo>
                    <a:pt x="13914" y="152984"/>
                  </a:lnTo>
                  <a:lnTo>
                    <a:pt x="13871" y="152323"/>
                  </a:lnTo>
                  <a:lnTo>
                    <a:pt x="14236" y="148717"/>
                  </a:lnTo>
                  <a:lnTo>
                    <a:pt x="15201" y="140906"/>
                  </a:lnTo>
                  <a:lnTo>
                    <a:pt x="21780" y="135115"/>
                  </a:lnTo>
                  <a:lnTo>
                    <a:pt x="39080" y="135115"/>
                  </a:lnTo>
                  <a:lnTo>
                    <a:pt x="41871" y="132740"/>
                  </a:lnTo>
                  <a:lnTo>
                    <a:pt x="60589" y="83480"/>
                  </a:lnTo>
                  <a:lnTo>
                    <a:pt x="95445" y="46709"/>
                  </a:lnTo>
                  <a:lnTo>
                    <a:pt x="142766" y="22336"/>
                  </a:lnTo>
                  <a:lnTo>
                    <a:pt x="198323" y="13512"/>
                  </a:lnTo>
                  <a:lnTo>
                    <a:pt x="269022" y="13512"/>
                  </a:lnTo>
                  <a:lnTo>
                    <a:pt x="246934" y="6202"/>
                  </a:lnTo>
                  <a:lnTo>
                    <a:pt x="222848" y="1556"/>
                  </a:lnTo>
                  <a:lnTo>
                    <a:pt x="198259" y="0"/>
                  </a:lnTo>
                  <a:close/>
                </a:path>
                <a:path w="415289" h="337820">
                  <a:moveTo>
                    <a:pt x="245868" y="295859"/>
                  </a:moveTo>
                  <a:lnTo>
                    <a:pt x="231800" y="295859"/>
                  </a:lnTo>
                  <a:lnTo>
                    <a:pt x="239090" y="321030"/>
                  </a:lnTo>
                  <a:lnTo>
                    <a:pt x="261251" y="337629"/>
                  </a:lnTo>
                  <a:lnTo>
                    <a:pt x="284759" y="337629"/>
                  </a:lnTo>
                  <a:lnTo>
                    <a:pt x="292101" y="336448"/>
                  </a:lnTo>
                  <a:lnTo>
                    <a:pt x="298507" y="333116"/>
                  </a:lnTo>
                  <a:lnTo>
                    <a:pt x="303551" y="327947"/>
                  </a:lnTo>
                  <a:lnTo>
                    <a:pt x="305415" y="324116"/>
                  </a:lnTo>
                  <a:lnTo>
                    <a:pt x="261277" y="324116"/>
                  </a:lnTo>
                  <a:lnTo>
                    <a:pt x="256984" y="324091"/>
                  </a:lnTo>
                  <a:lnTo>
                    <a:pt x="253276" y="321310"/>
                  </a:lnTo>
                  <a:lnTo>
                    <a:pt x="252031" y="317144"/>
                  </a:lnTo>
                  <a:lnTo>
                    <a:pt x="245868" y="295859"/>
                  </a:lnTo>
                  <a:close/>
                </a:path>
                <a:path w="415289" h="337820">
                  <a:moveTo>
                    <a:pt x="162623" y="281787"/>
                  </a:moveTo>
                  <a:lnTo>
                    <a:pt x="157607" y="281851"/>
                  </a:lnTo>
                  <a:lnTo>
                    <a:pt x="153987" y="284416"/>
                  </a:lnTo>
                  <a:lnTo>
                    <a:pt x="152730" y="288455"/>
                  </a:lnTo>
                  <a:lnTo>
                    <a:pt x="144340" y="317322"/>
                  </a:lnTo>
                  <a:lnTo>
                    <a:pt x="142976" y="321462"/>
                  </a:lnTo>
                  <a:lnTo>
                    <a:pt x="139306" y="324167"/>
                  </a:lnTo>
                  <a:lnTo>
                    <a:pt x="155821" y="324167"/>
                  </a:lnTo>
                  <a:lnTo>
                    <a:pt x="157378" y="320929"/>
                  </a:lnTo>
                  <a:lnTo>
                    <a:pt x="164655" y="295846"/>
                  </a:lnTo>
                  <a:lnTo>
                    <a:pt x="245864" y="295846"/>
                  </a:lnTo>
                  <a:lnTo>
                    <a:pt x="243687" y="288328"/>
                  </a:lnTo>
                  <a:lnTo>
                    <a:pt x="242717" y="285216"/>
                  </a:lnTo>
                  <a:lnTo>
                    <a:pt x="198223" y="285216"/>
                  </a:lnTo>
                  <a:lnTo>
                    <a:pt x="180810" y="284387"/>
                  </a:lnTo>
                  <a:lnTo>
                    <a:pt x="163461" y="281901"/>
                  </a:lnTo>
                  <a:lnTo>
                    <a:pt x="163042" y="281825"/>
                  </a:lnTo>
                  <a:lnTo>
                    <a:pt x="162623" y="281787"/>
                  </a:lnTo>
                  <a:close/>
                </a:path>
                <a:path w="415289" h="337820">
                  <a:moveTo>
                    <a:pt x="364463" y="26758"/>
                  </a:moveTo>
                  <a:lnTo>
                    <a:pt x="340055" y="26758"/>
                  </a:lnTo>
                  <a:lnTo>
                    <a:pt x="342823" y="26873"/>
                  </a:lnTo>
                  <a:lnTo>
                    <a:pt x="345605" y="27076"/>
                  </a:lnTo>
                  <a:lnTo>
                    <a:pt x="348513" y="27368"/>
                  </a:lnTo>
                  <a:lnTo>
                    <a:pt x="350951" y="29235"/>
                  </a:lnTo>
                  <a:lnTo>
                    <a:pt x="352983" y="34544"/>
                  </a:lnTo>
                  <a:lnTo>
                    <a:pt x="352399" y="37426"/>
                  </a:lnTo>
                  <a:lnTo>
                    <a:pt x="350647" y="39217"/>
                  </a:lnTo>
                  <a:lnTo>
                    <a:pt x="343919" y="46832"/>
                  </a:lnTo>
                  <a:lnTo>
                    <a:pt x="338539" y="55413"/>
                  </a:lnTo>
                  <a:lnTo>
                    <a:pt x="334618" y="64742"/>
                  </a:lnTo>
                  <a:lnTo>
                    <a:pt x="332270" y="74599"/>
                  </a:lnTo>
                  <a:lnTo>
                    <a:pt x="332003" y="76301"/>
                  </a:lnTo>
                  <a:lnTo>
                    <a:pt x="332382" y="77965"/>
                  </a:lnTo>
                  <a:lnTo>
                    <a:pt x="333375" y="79438"/>
                  </a:lnTo>
                  <a:lnTo>
                    <a:pt x="335711" y="82892"/>
                  </a:lnTo>
                  <a:lnTo>
                    <a:pt x="365213" y="118808"/>
                  </a:lnTo>
                  <a:lnTo>
                    <a:pt x="393954" y="120599"/>
                  </a:lnTo>
                  <a:lnTo>
                    <a:pt x="401662" y="128308"/>
                  </a:lnTo>
                  <a:lnTo>
                    <a:pt x="401650" y="191731"/>
                  </a:lnTo>
                  <a:lnTo>
                    <a:pt x="357820" y="230163"/>
                  </a:lnTo>
                  <a:lnTo>
                    <a:pt x="319417" y="250596"/>
                  </a:lnTo>
                  <a:lnTo>
                    <a:pt x="315531" y="252399"/>
                  </a:lnTo>
                  <a:lnTo>
                    <a:pt x="312572" y="255778"/>
                  </a:lnTo>
                  <a:lnTo>
                    <a:pt x="311289" y="259905"/>
                  </a:lnTo>
                  <a:lnTo>
                    <a:pt x="292673" y="321310"/>
                  </a:lnTo>
                  <a:lnTo>
                    <a:pt x="292560" y="321462"/>
                  </a:lnTo>
                  <a:lnTo>
                    <a:pt x="288988" y="324116"/>
                  </a:lnTo>
                  <a:lnTo>
                    <a:pt x="305415" y="324116"/>
                  </a:lnTo>
                  <a:lnTo>
                    <a:pt x="306814" y="321233"/>
                  </a:lnTo>
                  <a:lnTo>
                    <a:pt x="324345" y="263423"/>
                  </a:lnTo>
                  <a:lnTo>
                    <a:pt x="324675" y="263055"/>
                  </a:lnTo>
                  <a:lnTo>
                    <a:pt x="365085" y="241557"/>
                  </a:lnTo>
                  <a:lnTo>
                    <a:pt x="401523" y="214312"/>
                  </a:lnTo>
                  <a:lnTo>
                    <a:pt x="415201" y="184035"/>
                  </a:lnTo>
                  <a:lnTo>
                    <a:pt x="415201" y="137731"/>
                  </a:lnTo>
                  <a:lnTo>
                    <a:pt x="412765" y="125840"/>
                  </a:lnTo>
                  <a:lnTo>
                    <a:pt x="406193" y="116104"/>
                  </a:lnTo>
                  <a:lnTo>
                    <a:pt x="396473" y="109515"/>
                  </a:lnTo>
                  <a:lnTo>
                    <a:pt x="384594" y="107061"/>
                  </a:lnTo>
                  <a:lnTo>
                    <a:pt x="372402" y="107061"/>
                  </a:lnTo>
                  <a:lnTo>
                    <a:pt x="365771" y="100396"/>
                  </a:lnTo>
                  <a:lnTo>
                    <a:pt x="359587" y="93332"/>
                  </a:lnTo>
                  <a:lnTo>
                    <a:pt x="353871" y="85886"/>
                  </a:lnTo>
                  <a:lnTo>
                    <a:pt x="348640" y="78079"/>
                  </a:lnTo>
                  <a:lnTo>
                    <a:pt x="347687" y="76517"/>
                  </a:lnTo>
                  <a:lnTo>
                    <a:pt x="365760" y="43103"/>
                  </a:lnTo>
                  <a:lnTo>
                    <a:pt x="367499" y="34582"/>
                  </a:lnTo>
                  <a:lnTo>
                    <a:pt x="364463" y="26758"/>
                  </a:lnTo>
                  <a:close/>
                </a:path>
                <a:path w="415289" h="337820">
                  <a:moveTo>
                    <a:pt x="245864" y="295846"/>
                  </a:moveTo>
                  <a:lnTo>
                    <a:pt x="164655" y="295846"/>
                  </a:lnTo>
                  <a:lnTo>
                    <a:pt x="181539" y="298009"/>
                  </a:lnTo>
                  <a:lnTo>
                    <a:pt x="198227" y="298724"/>
                  </a:lnTo>
                  <a:lnTo>
                    <a:pt x="215077" y="298004"/>
                  </a:lnTo>
                  <a:lnTo>
                    <a:pt x="231800" y="295859"/>
                  </a:lnTo>
                  <a:lnTo>
                    <a:pt x="245868" y="295859"/>
                  </a:lnTo>
                  <a:close/>
                </a:path>
                <a:path w="415289" h="337820">
                  <a:moveTo>
                    <a:pt x="233832" y="281787"/>
                  </a:moveTo>
                  <a:lnTo>
                    <a:pt x="233413" y="281825"/>
                  </a:lnTo>
                  <a:lnTo>
                    <a:pt x="232994" y="281901"/>
                  </a:lnTo>
                  <a:lnTo>
                    <a:pt x="215637" y="284387"/>
                  </a:lnTo>
                  <a:lnTo>
                    <a:pt x="198223" y="285216"/>
                  </a:lnTo>
                  <a:lnTo>
                    <a:pt x="242717" y="285216"/>
                  </a:lnTo>
                  <a:lnTo>
                    <a:pt x="242468" y="284416"/>
                  </a:lnTo>
                  <a:lnTo>
                    <a:pt x="238734" y="281800"/>
                  </a:lnTo>
                  <a:lnTo>
                    <a:pt x="233832" y="281787"/>
                  </a:lnTo>
                  <a:close/>
                </a:path>
                <a:path w="415289" h="337820">
                  <a:moveTo>
                    <a:pt x="299961" y="104190"/>
                  </a:moveTo>
                  <a:lnTo>
                    <a:pt x="290123" y="106199"/>
                  </a:lnTo>
                  <a:lnTo>
                    <a:pt x="282073" y="111639"/>
                  </a:lnTo>
                  <a:lnTo>
                    <a:pt x="276633" y="119689"/>
                  </a:lnTo>
                  <a:lnTo>
                    <a:pt x="274624" y="129540"/>
                  </a:lnTo>
                  <a:lnTo>
                    <a:pt x="275733" y="136985"/>
                  </a:lnTo>
                  <a:lnTo>
                    <a:pt x="296735" y="154914"/>
                  </a:lnTo>
                  <a:lnTo>
                    <a:pt x="306578" y="154914"/>
                  </a:lnTo>
                  <a:lnTo>
                    <a:pt x="313042" y="152323"/>
                  </a:lnTo>
                  <a:lnTo>
                    <a:pt x="317919" y="147459"/>
                  </a:lnTo>
                  <a:lnTo>
                    <a:pt x="321720" y="142328"/>
                  </a:lnTo>
                  <a:lnTo>
                    <a:pt x="299897" y="142328"/>
                  </a:lnTo>
                  <a:lnTo>
                    <a:pt x="291007" y="138645"/>
                  </a:lnTo>
                  <a:lnTo>
                    <a:pt x="288239" y="134505"/>
                  </a:lnTo>
                  <a:lnTo>
                    <a:pt x="288150" y="123024"/>
                  </a:lnTo>
                  <a:lnTo>
                    <a:pt x="293471" y="117716"/>
                  </a:lnTo>
                  <a:lnTo>
                    <a:pt x="322129" y="117703"/>
                  </a:lnTo>
                  <a:lnTo>
                    <a:pt x="319524" y="113374"/>
                  </a:lnTo>
                  <a:lnTo>
                    <a:pt x="314064" y="108445"/>
                  </a:lnTo>
                  <a:lnTo>
                    <a:pt x="307414" y="105297"/>
                  </a:lnTo>
                  <a:lnTo>
                    <a:pt x="299961" y="104190"/>
                  </a:lnTo>
                  <a:close/>
                </a:path>
                <a:path w="415289" h="337820">
                  <a:moveTo>
                    <a:pt x="322129" y="117703"/>
                  </a:moveTo>
                  <a:lnTo>
                    <a:pt x="304787" y="117703"/>
                  </a:lnTo>
                  <a:lnTo>
                    <a:pt x="309079" y="120573"/>
                  </a:lnTo>
                  <a:lnTo>
                    <a:pt x="312762" y="129438"/>
                  </a:lnTo>
                  <a:lnTo>
                    <a:pt x="311759" y="134505"/>
                  </a:lnTo>
                  <a:lnTo>
                    <a:pt x="304952" y="141300"/>
                  </a:lnTo>
                  <a:lnTo>
                    <a:pt x="299897" y="142328"/>
                  </a:lnTo>
                  <a:lnTo>
                    <a:pt x="321720" y="142328"/>
                  </a:lnTo>
                  <a:lnTo>
                    <a:pt x="322401" y="141409"/>
                  </a:lnTo>
                  <a:lnTo>
                    <a:pt x="324863" y="134505"/>
                  </a:lnTo>
                  <a:lnTo>
                    <a:pt x="325237" y="127132"/>
                  </a:lnTo>
                  <a:lnTo>
                    <a:pt x="323437" y="119951"/>
                  </a:lnTo>
                  <a:lnTo>
                    <a:pt x="323324" y="119689"/>
                  </a:lnTo>
                  <a:lnTo>
                    <a:pt x="322129" y="117703"/>
                  </a:lnTo>
                  <a:close/>
                </a:path>
                <a:path w="415289" h="337820">
                  <a:moveTo>
                    <a:pt x="269022" y="13512"/>
                  </a:moveTo>
                  <a:lnTo>
                    <a:pt x="199263" y="13512"/>
                  </a:lnTo>
                  <a:lnTo>
                    <a:pt x="222181" y="15023"/>
                  </a:lnTo>
                  <a:lnTo>
                    <a:pt x="244613" y="19499"/>
                  </a:lnTo>
                  <a:lnTo>
                    <a:pt x="266280" y="26873"/>
                  </a:lnTo>
                  <a:lnTo>
                    <a:pt x="286898" y="37084"/>
                  </a:lnTo>
                  <a:lnTo>
                    <a:pt x="288417" y="37985"/>
                  </a:lnTo>
                  <a:lnTo>
                    <a:pt x="290296" y="38519"/>
                  </a:lnTo>
                  <a:lnTo>
                    <a:pt x="292379" y="38569"/>
                  </a:lnTo>
                  <a:lnTo>
                    <a:pt x="294259" y="38569"/>
                  </a:lnTo>
                  <a:lnTo>
                    <a:pt x="296125" y="38049"/>
                  </a:lnTo>
                  <a:lnTo>
                    <a:pt x="297776" y="37084"/>
                  </a:lnTo>
                  <a:lnTo>
                    <a:pt x="307023" y="32464"/>
                  </a:lnTo>
                  <a:lnTo>
                    <a:pt x="316782" y="29183"/>
                  </a:lnTo>
                  <a:lnTo>
                    <a:pt x="326912" y="27270"/>
                  </a:lnTo>
                  <a:lnTo>
                    <a:pt x="337273" y="26758"/>
                  </a:lnTo>
                  <a:lnTo>
                    <a:pt x="364463" y="26758"/>
                  </a:lnTo>
                  <a:lnTo>
                    <a:pt x="363933" y="25361"/>
                  </a:lnTo>
                  <a:lnTo>
                    <a:pt x="293598" y="25349"/>
                  </a:lnTo>
                  <a:lnTo>
                    <a:pt x="363929" y="25349"/>
                  </a:lnTo>
                  <a:lnTo>
                    <a:pt x="363654" y="24625"/>
                  </a:lnTo>
                  <a:lnTo>
                    <a:pt x="292341" y="24625"/>
                  </a:lnTo>
                  <a:lnTo>
                    <a:pt x="270202" y="13903"/>
                  </a:lnTo>
                  <a:lnTo>
                    <a:pt x="269022" y="13512"/>
                  </a:lnTo>
                  <a:close/>
                </a:path>
                <a:path w="415289" h="337820">
                  <a:moveTo>
                    <a:pt x="363929" y="25349"/>
                  </a:moveTo>
                  <a:lnTo>
                    <a:pt x="293611" y="25349"/>
                  </a:lnTo>
                  <a:lnTo>
                    <a:pt x="363933" y="25361"/>
                  </a:lnTo>
                  <a:close/>
                </a:path>
                <a:path w="415289" h="337820">
                  <a:moveTo>
                    <a:pt x="340423" y="13246"/>
                  </a:moveTo>
                  <a:lnTo>
                    <a:pt x="337413" y="13246"/>
                  </a:lnTo>
                  <a:lnTo>
                    <a:pt x="325654" y="13815"/>
                  </a:lnTo>
                  <a:lnTo>
                    <a:pt x="314120" y="15921"/>
                  </a:lnTo>
                  <a:lnTo>
                    <a:pt x="302964" y="19534"/>
                  </a:lnTo>
                  <a:lnTo>
                    <a:pt x="292341" y="24625"/>
                  </a:lnTo>
                  <a:lnTo>
                    <a:pt x="363654" y="24625"/>
                  </a:lnTo>
                  <a:lnTo>
                    <a:pt x="340423" y="13246"/>
                  </a:lnTo>
                  <a:close/>
                </a:path>
              </a:pathLst>
            </a:custGeom>
            <a:solidFill>
              <a:srgbClr val="6BA5B7"/>
            </a:solidFill>
          </p:spPr>
          <p:txBody>
            <a:bodyPr wrap="square" lIns="0" tIns="0" rIns="0" bIns="0" rtlCol="0"/>
            <a:lstStyle/>
            <a:p>
              <a:endParaRPr dirty="0"/>
            </a:p>
          </p:txBody>
        </p:sp>
        <p:sp>
          <p:nvSpPr>
            <p:cNvPr id="20" name="object 20"/>
            <p:cNvSpPr/>
            <p:nvPr/>
          </p:nvSpPr>
          <p:spPr>
            <a:xfrm>
              <a:off x="4916588" y="3612568"/>
              <a:ext cx="105841" cy="105854"/>
            </a:xfrm>
            <a:prstGeom prst="rect">
              <a:avLst/>
            </a:prstGeom>
            <a:blipFill>
              <a:blip r:embed="rId4" cstate="print"/>
              <a:stretch>
                <a:fillRect/>
              </a:stretch>
            </a:blipFill>
          </p:spPr>
          <p:txBody>
            <a:bodyPr wrap="square" lIns="0" tIns="0" rIns="0" bIns="0" rtlCol="0"/>
            <a:lstStyle/>
            <a:p>
              <a:endParaRPr dirty="0"/>
            </a:p>
          </p:txBody>
        </p:sp>
      </p:grpSp>
      <p:grpSp>
        <p:nvGrpSpPr>
          <p:cNvPr id="21" name="object 21"/>
          <p:cNvGrpSpPr/>
          <p:nvPr/>
        </p:nvGrpSpPr>
        <p:grpSpPr>
          <a:xfrm>
            <a:off x="4626609" y="4297945"/>
            <a:ext cx="685800" cy="685800"/>
            <a:chOff x="4626609" y="4297945"/>
            <a:chExt cx="685800" cy="685800"/>
          </a:xfrm>
        </p:grpSpPr>
        <p:sp>
          <p:nvSpPr>
            <p:cNvPr id="22" name="object 22"/>
            <p:cNvSpPr/>
            <p:nvPr/>
          </p:nvSpPr>
          <p:spPr>
            <a:xfrm>
              <a:off x="4626609" y="4297945"/>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899"/>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799"/>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899"/>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23" name="object 23"/>
            <p:cNvSpPr/>
            <p:nvPr/>
          </p:nvSpPr>
          <p:spPr>
            <a:xfrm>
              <a:off x="4747828" y="4475065"/>
              <a:ext cx="443865" cy="332105"/>
            </a:xfrm>
            <a:custGeom>
              <a:avLst/>
              <a:gdLst/>
              <a:ahLst/>
              <a:cxnLst/>
              <a:rect l="l" t="t" r="r" b="b"/>
              <a:pathLst>
                <a:path w="443864" h="332104">
                  <a:moveTo>
                    <a:pt x="10490" y="0"/>
                  </a:moveTo>
                  <a:lnTo>
                    <a:pt x="3022" y="0"/>
                  </a:lnTo>
                  <a:lnTo>
                    <a:pt x="0" y="3035"/>
                  </a:lnTo>
                  <a:lnTo>
                    <a:pt x="0" y="326593"/>
                  </a:lnTo>
                  <a:lnTo>
                    <a:pt x="723" y="328307"/>
                  </a:lnTo>
                  <a:lnTo>
                    <a:pt x="3251" y="330835"/>
                  </a:lnTo>
                  <a:lnTo>
                    <a:pt x="4965" y="331546"/>
                  </a:lnTo>
                  <a:lnTo>
                    <a:pt x="6794" y="331546"/>
                  </a:lnTo>
                  <a:lnTo>
                    <a:pt x="440372" y="329425"/>
                  </a:lnTo>
                  <a:lnTo>
                    <a:pt x="443382" y="326390"/>
                  </a:lnTo>
                  <a:lnTo>
                    <a:pt x="443344" y="318935"/>
                  </a:lnTo>
                  <a:lnTo>
                    <a:pt x="440321" y="315937"/>
                  </a:lnTo>
                  <a:lnTo>
                    <a:pt x="13512" y="317995"/>
                  </a:lnTo>
                  <a:lnTo>
                    <a:pt x="13512" y="3035"/>
                  </a:lnTo>
                  <a:lnTo>
                    <a:pt x="10490" y="0"/>
                  </a:lnTo>
                  <a:close/>
                </a:path>
              </a:pathLst>
            </a:custGeom>
            <a:solidFill>
              <a:srgbClr val="6BA5B7"/>
            </a:solidFill>
          </p:spPr>
          <p:txBody>
            <a:bodyPr wrap="square" lIns="0" tIns="0" rIns="0" bIns="0" rtlCol="0"/>
            <a:lstStyle/>
            <a:p>
              <a:endParaRPr dirty="0"/>
            </a:p>
          </p:txBody>
        </p:sp>
        <p:sp>
          <p:nvSpPr>
            <p:cNvPr id="24" name="object 24"/>
            <p:cNvSpPr/>
            <p:nvPr/>
          </p:nvSpPr>
          <p:spPr>
            <a:xfrm>
              <a:off x="4776647" y="4475073"/>
              <a:ext cx="399415" cy="289560"/>
            </a:xfrm>
            <a:custGeom>
              <a:avLst/>
              <a:gdLst/>
              <a:ahLst/>
              <a:cxnLst/>
              <a:rect l="l" t="t" r="r" b="b"/>
              <a:pathLst>
                <a:path w="399414" h="289560">
                  <a:moveTo>
                    <a:pt x="398881" y="3022"/>
                  </a:moveTo>
                  <a:lnTo>
                    <a:pt x="395859" y="0"/>
                  </a:lnTo>
                  <a:lnTo>
                    <a:pt x="356196" y="0"/>
                  </a:lnTo>
                  <a:lnTo>
                    <a:pt x="353174" y="3022"/>
                  </a:lnTo>
                  <a:lnTo>
                    <a:pt x="353174" y="10490"/>
                  </a:lnTo>
                  <a:lnTo>
                    <a:pt x="356196" y="13512"/>
                  </a:lnTo>
                  <a:lnTo>
                    <a:pt x="375704" y="13512"/>
                  </a:lnTo>
                  <a:lnTo>
                    <a:pt x="203733" y="180682"/>
                  </a:lnTo>
                  <a:lnTo>
                    <a:pt x="163957" y="130581"/>
                  </a:lnTo>
                  <a:lnTo>
                    <a:pt x="162204" y="129654"/>
                  </a:lnTo>
                  <a:lnTo>
                    <a:pt x="158419" y="129400"/>
                  </a:lnTo>
                  <a:lnTo>
                    <a:pt x="156540" y="130086"/>
                  </a:lnTo>
                  <a:lnTo>
                    <a:pt x="88" y="280339"/>
                  </a:lnTo>
                  <a:lnTo>
                    <a:pt x="0" y="284619"/>
                  </a:lnTo>
                  <a:lnTo>
                    <a:pt x="3911" y="288683"/>
                  </a:lnTo>
                  <a:lnTo>
                    <a:pt x="5676" y="289382"/>
                  </a:lnTo>
                  <a:lnTo>
                    <a:pt x="7454" y="289382"/>
                  </a:lnTo>
                  <a:lnTo>
                    <a:pt x="9144" y="289382"/>
                  </a:lnTo>
                  <a:lnTo>
                    <a:pt x="10820" y="288759"/>
                  </a:lnTo>
                  <a:lnTo>
                    <a:pt x="159181" y="146291"/>
                  </a:lnTo>
                  <a:lnTo>
                    <a:pt x="198983" y="196418"/>
                  </a:lnTo>
                  <a:lnTo>
                    <a:pt x="200748" y="197345"/>
                  </a:lnTo>
                  <a:lnTo>
                    <a:pt x="204571" y="197612"/>
                  </a:lnTo>
                  <a:lnTo>
                    <a:pt x="206425" y="196900"/>
                  </a:lnTo>
                  <a:lnTo>
                    <a:pt x="385368" y="22974"/>
                  </a:lnTo>
                  <a:lnTo>
                    <a:pt x="385368" y="42684"/>
                  </a:lnTo>
                  <a:lnTo>
                    <a:pt x="388391" y="45707"/>
                  </a:lnTo>
                  <a:lnTo>
                    <a:pt x="392125" y="45707"/>
                  </a:lnTo>
                  <a:lnTo>
                    <a:pt x="395859" y="45707"/>
                  </a:lnTo>
                  <a:lnTo>
                    <a:pt x="398881" y="42684"/>
                  </a:lnTo>
                  <a:lnTo>
                    <a:pt x="398881" y="3022"/>
                  </a:lnTo>
                  <a:close/>
                </a:path>
              </a:pathLst>
            </a:custGeom>
            <a:solidFill>
              <a:srgbClr val="BA0C2D"/>
            </a:solidFill>
          </p:spPr>
          <p:txBody>
            <a:bodyPr wrap="square" lIns="0" tIns="0" rIns="0" bIns="0" rtlCol="0"/>
            <a:lstStyle/>
            <a:p>
              <a:endParaRPr dirty="0"/>
            </a:p>
          </p:txBody>
        </p:sp>
        <p:sp>
          <p:nvSpPr>
            <p:cNvPr id="25" name="object 25"/>
            <p:cNvSpPr/>
            <p:nvPr/>
          </p:nvSpPr>
          <p:spPr>
            <a:xfrm>
              <a:off x="4800041" y="4533366"/>
              <a:ext cx="359410" cy="271780"/>
            </a:xfrm>
            <a:custGeom>
              <a:avLst/>
              <a:gdLst/>
              <a:ahLst/>
              <a:cxnLst/>
              <a:rect l="l" t="t" r="r" b="b"/>
              <a:pathLst>
                <a:path w="359410" h="271779">
                  <a:moveTo>
                    <a:pt x="13512" y="240093"/>
                  </a:moveTo>
                  <a:lnTo>
                    <a:pt x="10490" y="237070"/>
                  </a:lnTo>
                  <a:lnTo>
                    <a:pt x="3022" y="237070"/>
                  </a:lnTo>
                  <a:lnTo>
                    <a:pt x="0" y="240093"/>
                  </a:lnTo>
                  <a:lnTo>
                    <a:pt x="0" y="268135"/>
                  </a:lnTo>
                  <a:lnTo>
                    <a:pt x="3022" y="271157"/>
                  </a:lnTo>
                  <a:lnTo>
                    <a:pt x="6756" y="271157"/>
                  </a:lnTo>
                  <a:lnTo>
                    <a:pt x="10490" y="271157"/>
                  </a:lnTo>
                  <a:lnTo>
                    <a:pt x="13512" y="268135"/>
                  </a:lnTo>
                  <a:lnTo>
                    <a:pt x="13512" y="240093"/>
                  </a:lnTo>
                  <a:close/>
                </a:path>
                <a:path w="359410" h="271779">
                  <a:moveTo>
                    <a:pt x="56743" y="199478"/>
                  </a:moveTo>
                  <a:lnTo>
                    <a:pt x="53721" y="196443"/>
                  </a:lnTo>
                  <a:lnTo>
                    <a:pt x="46253" y="196443"/>
                  </a:lnTo>
                  <a:lnTo>
                    <a:pt x="43230" y="199478"/>
                  </a:lnTo>
                  <a:lnTo>
                    <a:pt x="43230" y="268135"/>
                  </a:lnTo>
                  <a:lnTo>
                    <a:pt x="46253" y="271157"/>
                  </a:lnTo>
                  <a:lnTo>
                    <a:pt x="49987" y="271157"/>
                  </a:lnTo>
                  <a:lnTo>
                    <a:pt x="53721" y="271157"/>
                  </a:lnTo>
                  <a:lnTo>
                    <a:pt x="56743" y="268135"/>
                  </a:lnTo>
                  <a:lnTo>
                    <a:pt x="56743" y="199478"/>
                  </a:lnTo>
                  <a:close/>
                </a:path>
                <a:path w="359410" h="271779">
                  <a:moveTo>
                    <a:pt x="99987" y="157962"/>
                  </a:moveTo>
                  <a:lnTo>
                    <a:pt x="96964" y="154927"/>
                  </a:lnTo>
                  <a:lnTo>
                    <a:pt x="89496" y="154927"/>
                  </a:lnTo>
                  <a:lnTo>
                    <a:pt x="86474" y="157962"/>
                  </a:lnTo>
                  <a:lnTo>
                    <a:pt x="86474" y="268135"/>
                  </a:lnTo>
                  <a:lnTo>
                    <a:pt x="89496" y="271157"/>
                  </a:lnTo>
                  <a:lnTo>
                    <a:pt x="93230" y="271157"/>
                  </a:lnTo>
                  <a:lnTo>
                    <a:pt x="96964" y="271157"/>
                  </a:lnTo>
                  <a:lnTo>
                    <a:pt x="99987" y="268135"/>
                  </a:lnTo>
                  <a:lnTo>
                    <a:pt x="99987" y="157962"/>
                  </a:lnTo>
                  <a:close/>
                </a:path>
                <a:path w="359410" h="271779">
                  <a:moveTo>
                    <a:pt x="143217" y="121793"/>
                  </a:moveTo>
                  <a:lnTo>
                    <a:pt x="140195" y="118757"/>
                  </a:lnTo>
                  <a:lnTo>
                    <a:pt x="132727" y="118757"/>
                  </a:lnTo>
                  <a:lnTo>
                    <a:pt x="129705" y="121793"/>
                  </a:lnTo>
                  <a:lnTo>
                    <a:pt x="129705" y="268135"/>
                  </a:lnTo>
                  <a:lnTo>
                    <a:pt x="132727" y="271157"/>
                  </a:lnTo>
                  <a:lnTo>
                    <a:pt x="136461" y="271157"/>
                  </a:lnTo>
                  <a:lnTo>
                    <a:pt x="140195" y="271157"/>
                  </a:lnTo>
                  <a:lnTo>
                    <a:pt x="143217" y="268135"/>
                  </a:lnTo>
                  <a:lnTo>
                    <a:pt x="143217" y="121793"/>
                  </a:lnTo>
                  <a:close/>
                </a:path>
                <a:path w="359410" h="271779">
                  <a:moveTo>
                    <a:pt x="186448" y="170891"/>
                  </a:moveTo>
                  <a:lnTo>
                    <a:pt x="183426" y="167868"/>
                  </a:lnTo>
                  <a:lnTo>
                    <a:pt x="175958" y="167868"/>
                  </a:lnTo>
                  <a:lnTo>
                    <a:pt x="172935" y="170891"/>
                  </a:lnTo>
                  <a:lnTo>
                    <a:pt x="172935" y="268135"/>
                  </a:lnTo>
                  <a:lnTo>
                    <a:pt x="175958" y="271157"/>
                  </a:lnTo>
                  <a:lnTo>
                    <a:pt x="179692" y="271157"/>
                  </a:lnTo>
                  <a:lnTo>
                    <a:pt x="183426" y="271157"/>
                  </a:lnTo>
                  <a:lnTo>
                    <a:pt x="186448" y="268135"/>
                  </a:lnTo>
                  <a:lnTo>
                    <a:pt x="186448" y="170891"/>
                  </a:lnTo>
                  <a:close/>
                </a:path>
                <a:path w="359410" h="271779">
                  <a:moveTo>
                    <a:pt x="229679" y="128866"/>
                  </a:moveTo>
                  <a:lnTo>
                    <a:pt x="226656" y="125844"/>
                  </a:lnTo>
                  <a:lnTo>
                    <a:pt x="219189" y="125844"/>
                  </a:lnTo>
                  <a:lnTo>
                    <a:pt x="216166" y="128866"/>
                  </a:lnTo>
                  <a:lnTo>
                    <a:pt x="216166" y="268135"/>
                  </a:lnTo>
                  <a:lnTo>
                    <a:pt x="219189" y="271157"/>
                  </a:lnTo>
                  <a:lnTo>
                    <a:pt x="222923" y="271157"/>
                  </a:lnTo>
                  <a:lnTo>
                    <a:pt x="226656" y="271157"/>
                  </a:lnTo>
                  <a:lnTo>
                    <a:pt x="229679" y="268135"/>
                  </a:lnTo>
                  <a:lnTo>
                    <a:pt x="229679" y="128866"/>
                  </a:lnTo>
                  <a:close/>
                </a:path>
                <a:path w="359410" h="271779">
                  <a:moveTo>
                    <a:pt x="272910" y="86842"/>
                  </a:moveTo>
                  <a:lnTo>
                    <a:pt x="269887" y="83820"/>
                  </a:lnTo>
                  <a:lnTo>
                    <a:pt x="262420" y="83820"/>
                  </a:lnTo>
                  <a:lnTo>
                    <a:pt x="259397" y="86842"/>
                  </a:lnTo>
                  <a:lnTo>
                    <a:pt x="259397" y="268135"/>
                  </a:lnTo>
                  <a:lnTo>
                    <a:pt x="262420" y="271157"/>
                  </a:lnTo>
                  <a:lnTo>
                    <a:pt x="266153" y="271157"/>
                  </a:lnTo>
                  <a:lnTo>
                    <a:pt x="269887" y="271157"/>
                  </a:lnTo>
                  <a:lnTo>
                    <a:pt x="272910" y="268135"/>
                  </a:lnTo>
                  <a:lnTo>
                    <a:pt x="272910" y="86842"/>
                  </a:lnTo>
                  <a:close/>
                </a:path>
                <a:path w="359410" h="271779">
                  <a:moveTo>
                    <a:pt x="316153" y="46253"/>
                  </a:moveTo>
                  <a:lnTo>
                    <a:pt x="313131" y="43230"/>
                  </a:lnTo>
                  <a:lnTo>
                    <a:pt x="305663" y="43230"/>
                  </a:lnTo>
                  <a:lnTo>
                    <a:pt x="302641" y="46253"/>
                  </a:lnTo>
                  <a:lnTo>
                    <a:pt x="302641" y="268135"/>
                  </a:lnTo>
                  <a:lnTo>
                    <a:pt x="305663" y="271157"/>
                  </a:lnTo>
                  <a:lnTo>
                    <a:pt x="309397" y="271157"/>
                  </a:lnTo>
                  <a:lnTo>
                    <a:pt x="313131" y="271157"/>
                  </a:lnTo>
                  <a:lnTo>
                    <a:pt x="316153" y="268135"/>
                  </a:lnTo>
                  <a:lnTo>
                    <a:pt x="316153" y="46253"/>
                  </a:lnTo>
                  <a:close/>
                </a:path>
                <a:path w="359410" h="271779">
                  <a:moveTo>
                    <a:pt x="359384" y="3022"/>
                  </a:moveTo>
                  <a:lnTo>
                    <a:pt x="356362" y="0"/>
                  </a:lnTo>
                  <a:lnTo>
                    <a:pt x="348894" y="0"/>
                  </a:lnTo>
                  <a:lnTo>
                    <a:pt x="345871" y="3022"/>
                  </a:lnTo>
                  <a:lnTo>
                    <a:pt x="345871" y="268135"/>
                  </a:lnTo>
                  <a:lnTo>
                    <a:pt x="348894" y="271157"/>
                  </a:lnTo>
                  <a:lnTo>
                    <a:pt x="352628" y="271157"/>
                  </a:lnTo>
                  <a:lnTo>
                    <a:pt x="356362" y="271157"/>
                  </a:lnTo>
                  <a:lnTo>
                    <a:pt x="359384" y="268135"/>
                  </a:lnTo>
                  <a:lnTo>
                    <a:pt x="359384" y="3022"/>
                  </a:lnTo>
                  <a:close/>
                </a:path>
              </a:pathLst>
            </a:custGeom>
            <a:solidFill>
              <a:srgbClr val="6BA5B7"/>
            </a:solidFill>
          </p:spPr>
          <p:txBody>
            <a:bodyPr wrap="square" lIns="0" tIns="0" rIns="0" bIns="0" rtlCol="0"/>
            <a:lstStyle/>
            <a:p>
              <a:endParaRPr dirty="0"/>
            </a:p>
          </p:txBody>
        </p:sp>
      </p:grpSp>
      <p:sp>
        <p:nvSpPr>
          <p:cNvPr id="26" name="object 26"/>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27" name="object 27"/>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solidFill>
                  <a:schemeClr val="bg1"/>
                </a:solidFill>
              </a:rPr>
              <a:t>LEVERAGING </a:t>
            </a:r>
            <a:r>
              <a:rPr spc="35" dirty="0">
                <a:solidFill>
                  <a:schemeClr val="bg1"/>
                </a:solidFill>
              </a:rPr>
              <a:t>ADVICE </a:t>
            </a:r>
            <a:r>
              <a:rPr spc="10" dirty="0">
                <a:solidFill>
                  <a:schemeClr val="bg1"/>
                </a:solidFill>
              </a:rPr>
              <a:t>TO </a:t>
            </a:r>
            <a:r>
              <a:rPr spc="35" dirty="0">
                <a:solidFill>
                  <a:schemeClr val="bg1"/>
                </a:solidFill>
              </a:rPr>
              <a:t>BUILD </a:t>
            </a:r>
            <a:r>
              <a:rPr dirty="0">
                <a:solidFill>
                  <a:schemeClr val="bg1"/>
                </a:solidFill>
              </a:rPr>
              <a:t>A </a:t>
            </a:r>
            <a:r>
              <a:rPr spc="35" dirty="0">
                <a:solidFill>
                  <a:schemeClr val="bg1"/>
                </a:solidFill>
              </a:rPr>
              <a:t>BRIGHTER </a:t>
            </a:r>
            <a:r>
              <a:rPr spc="40" dirty="0">
                <a:solidFill>
                  <a:schemeClr val="bg1"/>
                </a:solidFill>
              </a:rPr>
              <a:t>FUTURE  </a:t>
            </a:r>
            <a:endParaRPr lang="en-US" spc="40" dirty="0">
              <a:solidFill>
                <a:schemeClr val="bg1"/>
              </a:solidFill>
            </a:endParaRPr>
          </a:p>
          <a:p>
            <a:pPr marL="12700" marR="5080">
              <a:lnSpc>
                <a:spcPts val="1290"/>
              </a:lnSpc>
              <a:spcBef>
                <a:spcPts val="30"/>
              </a:spcBef>
            </a:pPr>
            <a:r>
              <a:rPr spc="35" dirty="0">
                <a:solidFill>
                  <a:schemeClr val="bg1"/>
                </a:solidFill>
              </a:rPr>
              <a:t>FOR </a:t>
            </a:r>
            <a:r>
              <a:rPr spc="45" dirty="0">
                <a:solidFill>
                  <a:schemeClr val="bg1"/>
                </a:solidFill>
              </a:rPr>
              <a:t>FINANCIAL </a:t>
            </a:r>
            <a:r>
              <a:rPr spc="40" dirty="0">
                <a:solidFill>
                  <a:schemeClr val="bg1"/>
                </a:solidFill>
              </a:rPr>
              <a:t>PROFESSIONAL </a:t>
            </a:r>
            <a:r>
              <a:rPr spc="20" dirty="0">
                <a:solidFill>
                  <a:schemeClr val="bg1"/>
                </a:solidFill>
              </a:rPr>
              <a:t>USE</a:t>
            </a:r>
            <a:r>
              <a:rPr spc="145" dirty="0">
                <a:solidFill>
                  <a:schemeClr val="bg1"/>
                </a:solidFill>
              </a:rPr>
              <a:t> </a:t>
            </a:r>
            <a:r>
              <a:rPr spc="15" dirty="0">
                <a:solidFill>
                  <a:schemeClr val="bg1"/>
                </a:solidFill>
              </a:rPr>
              <a:t>ONLY</a:t>
            </a:r>
            <a:r>
              <a:rPr lang="en-US" spc="15" dirty="0">
                <a:solidFill>
                  <a:schemeClr val="bg1"/>
                </a:solidFill>
              </a:rPr>
              <a:t>.</a:t>
            </a:r>
            <a:endParaRPr spc="15" dirty="0">
              <a:solidFill>
                <a:schemeClr val="bg1"/>
              </a:solidFill>
            </a:endParaRPr>
          </a:p>
        </p:txBody>
      </p:sp>
      <p:sp>
        <p:nvSpPr>
          <p:cNvPr id="28" name="object 28"/>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569DB5"/>
          </a:solidFill>
        </p:spPr>
        <p:txBody>
          <a:bodyPr wrap="square" lIns="0" tIns="0" rIns="0" bIns="0" rtlCol="0"/>
          <a:lstStyle/>
          <a:p>
            <a:endParaRPr dirty="0"/>
          </a:p>
        </p:txBody>
      </p:sp>
      <p:sp>
        <p:nvSpPr>
          <p:cNvPr id="3" name="object 3"/>
          <p:cNvSpPr txBox="1">
            <a:spLocks noGrp="1"/>
          </p:cNvSpPr>
          <p:nvPr>
            <p:ph type="title"/>
          </p:nvPr>
        </p:nvSpPr>
        <p:spPr>
          <a:xfrm>
            <a:off x="1890105" y="1251607"/>
            <a:ext cx="6278880" cy="2656840"/>
          </a:xfrm>
          <a:prstGeom prst="rect">
            <a:avLst/>
          </a:prstGeom>
        </p:spPr>
        <p:txBody>
          <a:bodyPr vert="horz" wrap="square" lIns="0" tIns="12700" rIns="0" bIns="0" rtlCol="0">
            <a:spAutoFit/>
          </a:bodyPr>
          <a:lstStyle/>
          <a:p>
            <a:pPr marL="12065" marR="5080" indent="-635" algn="ctr">
              <a:lnSpc>
                <a:spcPts val="7000"/>
              </a:lnSpc>
              <a:spcBef>
                <a:spcPts val="100"/>
              </a:spcBef>
              <a:tabLst>
                <a:tab pos="1800225" algn="l"/>
                <a:tab pos="1849120" algn="l"/>
                <a:tab pos="2630170" algn="l"/>
                <a:tab pos="3642360" algn="l"/>
                <a:tab pos="4719320" algn="l"/>
              </a:tabLst>
            </a:pPr>
            <a:r>
              <a:rPr sz="5600" dirty="0">
                <a:solidFill>
                  <a:srgbClr val="EAEEF0"/>
                </a:solidFill>
                <a:latin typeface="Merriweather-Black"/>
                <a:cs typeface="Merriweather-Black"/>
              </a:rPr>
              <a:t>Why	does	advice  matter	more	now  than		ever?</a:t>
            </a:r>
            <a:endParaRPr sz="5600" dirty="0">
              <a:latin typeface="Merriweather-Black"/>
              <a:cs typeface="Merriweather-Black"/>
            </a:endParaRPr>
          </a:p>
        </p:txBody>
      </p:sp>
      <p:sp>
        <p:nvSpPr>
          <p:cNvPr id="4" name="object 4"/>
          <p:cNvSpPr txBox="1"/>
          <p:nvPr/>
        </p:nvSpPr>
        <p:spPr>
          <a:xfrm>
            <a:off x="444500" y="5161104"/>
            <a:ext cx="90805" cy="162560"/>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FFFFFF"/>
                </a:solidFill>
                <a:latin typeface="OpenSans-Light"/>
                <a:cs typeface="OpenSans-Light"/>
              </a:rPr>
              <a:t>2</a:t>
            </a:r>
            <a:endParaRPr sz="900" dirty="0">
              <a:latin typeface="OpenSans-Light"/>
              <a:cs typeface="OpenSans-Light"/>
            </a:endParaRPr>
          </a:p>
        </p:txBody>
      </p:sp>
      <p:sp>
        <p:nvSpPr>
          <p:cNvPr id="5" name="object 5"/>
          <p:cNvSpPr txBox="1"/>
          <p:nvPr/>
        </p:nvSpPr>
        <p:spPr>
          <a:xfrm>
            <a:off x="928116" y="5079277"/>
            <a:ext cx="2973705" cy="162560"/>
          </a:xfrm>
          <a:prstGeom prst="rect">
            <a:avLst/>
          </a:prstGeom>
        </p:spPr>
        <p:txBody>
          <a:bodyPr vert="horz" wrap="square" lIns="0" tIns="12700" rIns="0" bIns="0" rtlCol="0">
            <a:spAutoFit/>
          </a:bodyPr>
          <a:lstStyle/>
          <a:p>
            <a:pPr marL="12700">
              <a:lnSpc>
                <a:spcPct val="100000"/>
              </a:lnSpc>
              <a:spcBef>
                <a:spcPts val="100"/>
              </a:spcBef>
            </a:pPr>
            <a:r>
              <a:rPr sz="900" spc="45" dirty="0">
                <a:solidFill>
                  <a:srgbClr val="FFFFFF"/>
                </a:solidFill>
                <a:latin typeface="OpenSans-Light"/>
                <a:cs typeface="OpenSans-Light"/>
              </a:rPr>
              <a:t>LEVERAGING </a:t>
            </a:r>
            <a:r>
              <a:rPr sz="900" spc="35" dirty="0">
                <a:solidFill>
                  <a:srgbClr val="FFFFFF"/>
                </a:solidFill>
                <a:latin typeface="OpenSans-Light"/>
                <a:cs typeface="OpenSans-Light"/>
              </a:rPr>
              <a:t>ADVICE </a:t>
            </a:r>
            <a:r>
              <a:rPr sz="900" spc="10" dirty="0">
                <a:solidFill>
                  <a:srgbClr val="FFFFFF"/>
                </a:solidFill>
                <a:latin typeface="OpenSans-Light"/>
                <a:cs typeface="OpenSans-Light"/>
              </a:rPr>
              <a:t>TO </a:t>
            </a:r>
            <a:r>
              <a:rPr sz="900" spc="35" dirty="0">
                <a:solidFill>
                  <a:srgbClr val="FFFFFF"/>
                </a:solidFill>
                <a:latin typeface="OpenSans-Light"/>
                <a:cs typeface="OpenSans-Light"/>
              </a:rPr>
              <a:t>BUILD </a:t>
            </a:r>
            <a:r>
              <a:rPr sz="900" dirty="0">
                <a:solidFill>
                  <a:srgbClr val="FFFFFF"/>
                </a:solidFill>
                <a:latin typeface="OpenSans-Light"/>
                <a:cs typeface="OpenSans-Light"/>
              </a:rPr>
              <a:t>A </a:t>
            </a:r>
            <a:r>
              <a:rPr sz="900" spc="35" dirty="0">
                <a:solidFill>
                  <a:srgbClr val="FFFFFF"/>
                </a:solidFill>
                <a:latin typeface="OpenSans-Light"/>
                <a:cs typeface="OpenSans-Light"/>
              </a:rPr>
              <a:t>BRIGHTER</a:t>
            </a:r>
            <a:r>
              <a:rPr sz="900" spc="295" dirty="0">
                <a:solidFill>
                  <a:srgbClr val="FFFFFF"/>
                </a:solidFill>
                <a:latin typeface="OpenSans-Light"/>
                <a:cs typeface="OpenSans-Light"/>
              </a:rPr>
              <a:t> </a:t>
            </a:r>
            <a:r>
              <a:rPr sz="900" spc="40" dirty="0">
                <a:solidFill>
                  <a:srgbClr val="FFFFFF"/>
                </a:solidFill>
                <a:latin typeface="OpenSans-Light"/>
                <a:cs typeface="OpenSans-Light"/>
              </a:rPr>
              <a:t>FUTURE</a:t>
            </a:r>
            <a:endParaRPr sz="900" dirty="0">
              <a:latin typeface="OpenSans-Light"/>
              <a:cs typeface="OpenSans-Light"/>
            </a:endParaRPr>
          </a:p>
        </p:txBody>
      </p:sp>
      <p:sp>
        <p:nvSpPr>
          <p:cNvPr id="6" name="object 6"/>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7" name="object 7"/>
          <p:cNvSpPr/>
          <p:nvPr/>
        </p:nvSpPr>
        <p:spPr>
          <a:xfrm>
            <a:off x="8972550" y="5083441"/>
            <a:ext cx="628650" cy="323215"/>
          </a:xfrm>
          <a:custGeom>
            <a:avLst/>
            <a:gdLst/>
            <a:ahLst/>
            <a:cxnLst/>
            <a:rect l="l" t="t" r="r" b="b"/>
            <a:pathLst>
              <a:path w="628650" h="323214">
                <a:moveTo>
                  <a:pt x="61607" y="242671"/>
                </a:moveTo>
                <a:lnTo>
                  <a:pt x="17691" y="242671"/>
                </a:lnTo>
                <a:lnTo>
                  <a:pt x="17691" y="225679"/>
                </a:lnTo>
                <a:lnTo>
                  <a:pt x="55829" y="225679"/>
                </a:lnTo>
                <a:lnTo>
                  <a:pt x="55829" y="209842"/>
                </a:lnTo>
                <a:lnTo>
                  <a:pt x="17691" y="209842"/>
                </a:lnTo>
                <a:lnTo>
                  <a:pt x="17691" y="193433"/>
                </a:lnTo>
                <a:lnTo>
                  <a:pt x="61036" y="193433"/>
                </a:lnTo>
                <a:lnTo>
                  <a:pt x="61036" y="177596"/>
                </a:lnTo>
                <a:lnTo>
                  <a:pt x="0" y="177596"/>
                </a:lnTo>
                <a:lnTo>
                  <a:pt x="0" y="258508"/>
                </a:lnTo>
                <a:lnTo>
                  <a:pt x="61607" y="258508"/>
                </a:lnTo>
                <a:lnTo>
                  <a:pt x="61607" y="242671"/>
                </a:lnTo>
                <a:close/>
              </a:path>
              <a:path w="628650" h="323214">
                <a:moveTo>
                  <a:pt x="155613" y="177596"/>
                </a:moveTo>
                <a:lnTo>
                  <a:pt x="136423" y="177596"/>
                </a:lnTo>
                <a:lnTo>
                  <a:pt x="115163" y="211810"/>
                </a:lnTo>
                <a:lnTo>
                  <a:pt x="93891" y="177596"/>
                </a:lnTo>
                <a:lnTo>
                  <a:pt x="74701" y="177596"/>
                </a:lnTo>
                <a:lnTo>
                  <a:pt x="74701" y="258508"/>
                </a:lnTo>
                <a:lnTo>
                  <a:pt x="92151" y="258508"/>
                </a:lnTo>
                <a:lnTo>
                  <a:pt x="92151" y="206032"/>
                </a:lnTo>
                <a:lnTo>
                  <a:pt x="114693" y="240245"/>
                </a:lnTo>
                <a:lnTo>
                  <a:pt x="115163" y="240245"/>
                </a:lnTo>
                <a:lnTo>
                  <a:pt x="137934" y="205689"/>
                </a:lnTo>
                <a:lnTo>
                  <a:pt x="137934" y="258508"/>
                </a:lnTo>
                <a:lnTo>
                  <a:pt x="155613" y="258508"/>
                </a:lnTo>
                <a:lnTo>
                  <a:pt x="155613" y="177596"/>
                </a:lnTo>
                <a:close/>
              </a:path>
              <a:path w="628650" h="323214">
                <a:moveTo>
                  <a:pt x="235839" y="205562"/>
                </a:moveTo>
                <a:lnTo>
                  <a:pt x="233718" y="194221"/>
                </a:lnTo>
                <a:lnTo>
                  <a:pt x="233337" y="193662"/>
                </a:lnTo>
                <a:lnTo>
                  <a:pt x="227596" y="185381"/>
                </a:lnTo>
                <a:lnTo>
                  <a:pt x="217855" y="179641"/>
                </a:lnTo>
                <a:lnTo>
                  <a:pt x="217805" y="197942"/>
                </a:lnTo>
                <a:lnTo>
                  <a:pt x="217805" y="213080"/>
                </a:lnTo>
                <a:lnTo>
                  <a:pt x="212610" y="218401"/>
                </a:lnTo>
                <a:lnTo>
                  <a:pt x="189611" y="218401"/>
                </a:lnTo>
                <a:lnTo>
                  <a:pt x="189611" y="193662"/>
                </a:lnTo>
                <a:lnTo>
                  <a:pt x="212267" y="193662"/>
                </a:lnTo>
                <a:lnTo>
                  <a:pt x="217805" y="197942"/>
                </a:lnTo>
                <a:lnTo>
                  <a:pt x="217805" y="179641"/>
                </a:lnTo>
                <a:lnTo>
                  <a:pt x="204863" y="177596"/>
                </a:lnTo>
                <a:lnTo>
                  <a:pt x="171805" y="177596"/>
                </a:lnTo>
                <a:lnTo>
                  <a:pt x="171805" y="258508"/>
                </a:lnTo>
                <a:lnTo>
                  <a:pt x="189611" y="258508"/>
                </a:lnTo>
                <a:lnTo>
                  <a:pt x="189611" y="234226"/>
                </a:lnTo>
                <a:lnTo>
                  <a:pt x="203123" y="234226"/>
                </a:lnTo>
                <a:lnTo>
                  <a:pt x="235839" y="205803"/>
                </a:lnTo>
                <a:lnTo>
                  <a:pt x="235839" y="205562"/>
                </a:lnTo>
                <a:close/>
              </a:path>
              <a:path w="628650" h="323214">
                <a:moveTo>
                  <a:pt x="327914" y="217805"/>
                </a:moveTo>
                <a:lnTo>
                  <a:pt x="324713" y="201612"/>
                </a:lnTo>
                <a:lnTo>
                  <a:pt x="318668" y="192608"/>
                </a:lnTo>
                <a:lnTo>
                  <a:pt x="315823" y="188379"/>
                </a:lnTo>
                <a:lnTo>
                  <a:pt x="309295" y="184099"/>
                </a:lnTo>
                <a:lnTo>
                  <a:pt x="309295" y="218274"/>
                </a:lnTo>
                <a:lnTo>
                  <a:pt x="307517" y="228066"/>
                </a:lnTo>
                <a:lnTo>
                  <a:pt x="302526" y="236080"/>
                </a:lnTo>
                <a:lnTo>
                  <a:pt x="294855" y="241490"/>
                </a:lnTo>
                <a:lnTo>
                  <a:pt x="285026" y="243471"/>
                </a:lnTo>
                <a:lnTo>
                  <a:pt x="275145" y="241452"/>
                </a:lnTo>
                <a:lnTo>
                  <a:pt x="267385" y="235966"/>
                </a:lnTo>
                <a:lnTo>
                  <a:pt x="262318" y="227876"/>
                </a:lnTo>
                <a:lnTo>
                  <a:pt x="260553" y="218274"/>
                </a:lnTo>
                <a:lnTo>
                  <a:pt x="260515" y="217805"/>
                </a:lnTo>
                <a:lnTo>
                  <a:pt x="262293" y="208026"/>
                </a:lnTo>
                <a:lnTo>
                  <a:pt x="267271" y="200012"/>
                </a:lnTo>
                <a:lnTo>
                  <a:pt x="274942" y="194602"/>
                </a:lnTo>
                <a:lnTo>
                  <a:pt x="284784" y="192608"/>
                </a:lnTo>
                <a:lnTo>
                  <a:pt x="294652" y="194640"/>
                </a:lnTo>
                <a:lnTo>
                  <a:pt x="302412" y="200126"/>
                </a:lnTo>
                <a:lnTo>
                  <a:pt x="307479" y="208229"/>
                </a:lnTo>
                <a:lnTo>
                  <a:pt x="309245" y="217805"/>
                </a:lnTo>
                <a:lnTo>
                  <a:pt x="309295" y="218274"/>
                </a:lnTo>
                <a:lnTo>
                  <a:pt x="309295" y="184099"/>
                </a:lnTo>
                <a:lnTo>
                  <a:pt x="302260" y="179476"/>
                </a:lnTo>
                <a:lnTo>
                  <a:pt x="285026" y="176199"/>
                </a:lnTo>
                <a:lnTo>
                  <a:pt x="267754" y="179514"/>
                </a:lnTo>
                <a:lnTo>
                  <a:pt x="254101" y="188506"/>
                </a:lnTo>
                <a:lnTo>
                  <a:pt x="245135" y="201815"/>
                </a:lnTo>
                <a:lnTo>
                  <a:pt x="241947" y="217805"/>
                </a:lnTo>
                <a:lnTo>
                  <a:pt x="241909" y="218274"/>
                </a:lnTo>
                <a:lnTo>
                  <a:pt x="245097" y="234492"/>
                </a:lnTo>
                <a:lnTo>
                  <a:pt x="253974" y="247713"/>
                </a:lnTo>
                <a:lnTo>
                  <a:pt x="267550" y="256628"/>
                </a:lnTo>
                <a:lnTo>
                  <a:pt x="284784" y="259892"/>
                </a:lnTo>
                <a:lnTo>
                  <a:pt x="302056" y="256590"/>
                </a:lnTo>
                <a:lnTo>
                  <a:pt x="315709" y="247599"/>
                </a:lnTo>
                <a:lnTo>
                  <a:pt x="318490" y="243471"/>
                </a:lnTo>
                <a:lnTo>
                  <a:pt x="324675" y="234289"/>
                </a:lnTo>
                <a:lnTo>
                  <a:pt x="327863" y="218274"/>
                </a:lnTo>
                <a:lnTo>
                  <a:pt x="327914" y="217805"/>
                </a:lnTo>
                <a:close/>
              </a:path>
              <a:path w="628650" h="323214">
                <a:moveTo>
                  <a:pt x="346773" y="285673"/>
                </a:moveTo>
                <a:lnTo>
                  <a:pt x="340372" y="285673"/>
                </a:lnTo>
                <a:lnTo>
                  <a:pt x="340372" y="322084"/>
                </a:lnTo>
                <a:lnTo>
                  <a:pt x="346773" y="322084"/>
                </a:lnTo>
                <a:lnTo>
                  <a:pt x="346773" y="285673"/>
                </a:lnTo>
                <a:close/>
              </a:path>
              <a:path w="628650" h="323214">
                <a:moveTo>
                  <a:pt x="387400" y="285673"/>
                </a:moveTo>
                <a:lnTo>
                  <a:pt x="381114" y="285673"/>
                </a:lnTo>
                <a:lnTo>
                  <a:pt x="381114" y="310857"/>
                </a:lnTo>
                <a:lnTo>
                  <a:pt x="361607" y="285673"/>
                </a:lnTo>
                <a:lnTo>
                  <a:pt x="355676" y="285673"/>
                </a:lnTo>
                <a:lnTo>
                  <a:pt x="355676" y="322084"/>
                </a:lnTo>
                <a:lnTo>
                  <a:pt x="361975" y="322084"/>
                </a:lnTo>
                <a:lnTo>
                  <a:pt x="361975" y="296176"/>
                </a:lnTo>
                <a:lnTo>
                  <a:pt x="382054" y="322084"/>
                </a:lnTo>
                <a:lnTo>
                  <a:pt x="387400" y="322084"/>
                </a:lnTo>
                <a:lnTo>
                  <a:pt x="387400" y="285673"/>
                </a:lnTo>
                <a:close/>
              </a:path>
              <a:path w="628650" h="323214">
                <a:moveTo>
                  <a:pt x="421716" y="305587"/>
                </a:moveTo>
                <a:lnTo>
                  <a:pt x="417766" y="302831"/>
                </a:lnTo>
                <a:lnTo>
                  <a:pt x="403034" y="299288"/>
                </a:lnTo>
                <a:lnTo>
                  <a:pt x="401370" y="298043"/>
                </a:lnTo>
                <a:lnTo>
                  <a:pt x="401370" y="292747"/>
                </a:lnTo>
                <a:lnTo>
                  <a:pt x="403567" y="290817"/>
                </a:lnTo>
                <a:lnTo>
                  <a:pt x="410641" y="290817"/>
                </a:lnTo>
                <a:lnTo>
                  <a:pt x="413918" y="292112"/>
                </a:lnTo>
                <a:lnTo>
                  <a:pt x="417195" y="294563"/>
                </a:lnTo>
                <a:lnTo>
                  <a:pt x="420624" y="289725"/>
                </a:lnTo>
                <a:lnTo>
                  <a:pt x="416928" y="286766"/>
                </a:lnTo>
                <a:lnTo>
                  <a:pt x="412724" y="285140"/>
                </a:lnTo>
                <a:lnTo>
                  <a:pt x="400177" y="285140"/>
                </a:lnTo>
                <a:lnTo>
                  <a:pt x="394982" y="289458"/>
                </a:lnTo>
                <a:lnTo>
                  <a:pt x="394982" y="302526"/>
                </a:lnTo>
                <a:lnTo>
                  <a:pt x="399351" y="304812"/>
                </a:lnTo>
                <a:lnTo>
                  <a:pt x="413867" y="308241"/>
                </a:lnTo>
                <a:lnTo>
                  <a:pt x="415328" y="309651"/>
                </a:lnTo>
                <a:lnTo>
                  <a:pt x="415328" y="315061"/>
                </a:lnTo>
                <a:lnTo>
                  <a:pt x="412826" y="316928"/>
                </a:lnTo>
                <a:lnTo>
                  <a:pt x="404393" y="316928"/>
                </a:lnTo>
                <a:lnTo>
                  <a:pt x="400862" y="315214"/>
                </a:lnTo>
                <a:lnTo>
                  <a:pt x="397370" y="312191"/>
                </a:lnTo>
                <a:lnTo>
                  <a:pt x="393522" y="316776"/>
                </a:lnTo>
                <a:lnTo>
                  <a:pt x="397891" y="320675"/>
                </a:lnTo>
                <a:lnTo>
                  <a:pt x="403148" y="322605"/>
                </a:lnTo>
                <a:lnTo>
                  <a:pt x="416356" y="322605"/>
                </a:lnTo>
                <a:lnTo>
                  <a:pt x="421716" y="318541"/>
                </a:lnTo>
                <a:lnTo>
                  <a:pt x="421716" y="305587"/>
                </a:lnTo>
                <a:close/>
              </a:path>
              <a:path w="628650" h="323214">
                <a:moveTo>
                  <a:pt x="451739" y="177596"/>
                </a:moveTo>
                <a:lnTo>
                  <a:pt x="433133" y="177596"/>
                </a:lnTo>
                <a:lnTo>
                  <a:pt x="416369" y="231813"/>
                </a:lnTo>
                <a:lnTo>
                  <a:pt x="398221" y="177596"/>
                </a:lnTo>
                <a:lnTo>
                  <a:pt x="382968" y="177596"/>
                </a:lnTo>
                <a:lnTo>
                  <a:pt x="364820" y="231813"/>
                </a:lnTo>
                <a:lnTo>
                  <a:pt x="348056" y="177596"/>
                </a:lnTo>
                <a:lnTo>
                  <a:pt x="328980" y="177596"/>
                </a:lnTo>
                <a:lnTo>
                  <a:pt x="356603" y="258508"/>
                </a:lnTo>
                <a:lnTo>
                  <a:pt x="372097" y="258508"/>
                </a:lnTo>
                <a:lnTo>
                  <a:pt x="390359" y="206387"/>
                </a:lnTo>
                <a:lnTo>
                  <a:pt x="408622" y="258508"/>
                </a:lnTo>
                <a:lnTo>
                  <a:pt x="424116" y="258508"/>
                </a:lnTo>
                <a:lnTo>
                  <a:pt x="451739" y="177596"/>
                </a:lnTo>
                <a:close/>
              </a:path>
              <a:path w="628650" h="323214">
                <a:moveTo>
                  <a:pt x="454101" y="285673"/>
                </a:moveTo>
                <a:lnTo>
                  <a:pt x="424548" y="285673"/>
                </a:lnTo>
                <a:lnTo>
                  <a:pt x="424548" y="291604"/>
                </a:lnTo>
                <a:lnTo>
                  <a:pt x="436105" y="291604"/>
                </a:lnTo>
                <a:lnTo>
                  <a:pt x="436105" y="322084"/>
                </a:lnTo>
                <a:lnTo>
                  <a:pt x="442556" y="322084"/>
                </a:lnTo>
                <a:lnTo>
                  <a:pt x="442556" y="291604"/>
                </a:lnTo>
                <a:lnTo>
                  <a:pt x="454101" y="291604"/>
                </a:lnTo>
                <a:lnTo>
                  <a:pt x="454101" y="285673"/>
                </a:lnTo>
                <a:close/>
              </a:path>
              <a:path w="628650" h="323214">
                <a:moveTo>
                  <a:pt x="466204" y="285673"/>
                </a:moveTo>
                <a:lnTo>
                  <a:pt x="459803" y="285673"/>
                </a:lnTo>
                <a:lnTo>
                  <a:pt x="459803" y="322084"/>
                </a:lnTo>
                <a:lnTo>
                  <a:pt x="466204" y="322084"/>
                </a:lnTo>
                <a:lnTo>
                  <a:pt x="466204" y="285673"/>
                </a:lnTo>
                <a:close/>
              </a:path>
              <a:path w="628650" h="323214">
                <a:moveTo>
                  <a:pt x="501421" y="285673"/>
                </a:moveTo>
                <a:lnTo>
                  <a:pt x="471868" y="285673"/>
                </a:lnTo>
                <a:lnTo>
                  <a:pt x="471868" y="291604"/>
                </a:lnTo>
                <a:lnTo>
                  <a:pt x="483425" y="291604"/>
                </a:lnTo>
                <a:lnTo>
                  <a:pt x="483425" y="322084"/>
                </a:lnTo>
                <a:lnTo>
                  <a:pt x="489877" y="322084"/>
                </a:lnTo>
                <a:lnTo>
                  <a:pt x="489877" y="291604"/>
                </a:lnTo>
                <a:lnTo>
                  <a:pt x="501421" y="291604"/>
                </a:lnTo>
                <a:lnTo>
                  <a:pt x="501421" y="285673"/>
                </a:lnTo>
                <a:close/>
              </a:path>
              <a:path w="628650" h="323214">
                <a:moveTo>
                  <a:pt x="521512" y="242671"/>
                </a:moveTo>
                <a:lnTo>
                  <a:pt x="477583" y="242671"/>
                </a:lnTo>
                <a:lnTo>
                  <a:pt x="477583" y="225679"/>
                </a:lnTo>
                <a:lnTo>
                  <a:pt x="515734" y="225679"/>
                </a:lnTo>
                <a:lnTo>
                  <a:pt x="515734" y="209842"/>
                </a:lnTo>
                <a:lnTo>
                  <a:pt x="477583" y="209842"/>
                </a:lnTo>
                <a:lnTo>
                  <a:pt x="477583" y="193433"/>
                </a:lnTo>
                <a:lnTo>
                  <a:pt x="520941" y="193433"/>
                </a:lnTo>
                <a:lnTo>
                  <a:pt x="520941" y="177596"/>
                </a:lnTo>
                <a:lnTo>
                  <a:pt x="459905" y="177596"/>
                </a:lnTo>
                <a:lnTo>
                  <a:pt x="459905" y="258508"/>
                </a:lnTo>
                <a:lnTo>
                  <a:pt x="521512" y="258508"/>
                </a:lnTo>
                <a:lnTo>
                  <a:pt x="521512" y="242671"/>
                </a:lnTo>
                <a:close/>
              </a:path>
              <a:path w="628650" h="323214">
                <a:moveTo>
                  <a:pt x="537667" y="285661"/>
                </a:moveTo>
                <a:lnTo>
                  <a:pt x="531266" y="285661"/>
                </a:lnTo>
                <a:lnTo>
                  <a:pt x="531266" y="313334"/>
                </a:lnTo>
                <a:lnTo>
                  <a:pt x="527773" y="316725"/>
                </a:lnTo>
                <a:lnTo>
                  <a:pt x="516382" y="316725"/>
                </a:lnTo>
                <a:lnTo>
                  <a:pt x="512902" y="313131"/>
                </a:lnTo>
                <a:lnTo>
                  <a:pt x="512902" y="285661"/>
                </a:lnTo>
                <a:lnTo>
                  <a:pt x="506501" y="285661"/>
                </a:lnTo>
                <a:lnTo>
                  <a:pt x="506501" y="306628"/>
                </a:lnTo>
                <a:lnTo>
                  <a:pt x="506501" y="317195"/>
                </a:lnTo>
                <a:lnTo>
                  <a:pt x="512533" y="322656"/>
                </a:lnTo>
                <a:lnTo>
                  <a:pt x="531520" y="322656"/>
                </a:lnTo>
                <a:lnTo>
                  <a:pt x="537667" y="317195"/>
                </a:lnTo>
                <a:lnTo>
                  <a:pt x="537667" y="285661"/>
                </a:lnTo>
                <a:close/>
              </a:path>
              <a:path w="628650" h="323214">
                <a:moveTo>
                  <a:pt x="572274" y="285673"/>
                </a:moveTo>
                <a:lnTo>
                  <a:pt x="542721" y="285673"/>
                </a:lnTo>
                <a:lnTo>
                  <a:pt x="542721" y="291604"/>
                </a:lnTo>
                <a:lnTo>
                  <a:pt x="554278" y="291604"/>
                </a:lnTo>
                <a:lnTo>
                  <a:pt x="554278" y="322084"/>
                </a:lnTo>
                <a:lnTo>
                  <a:pt x="560730" y="322084"/>
                </a:lnTo>
                <a:lnTo>
                  <a:pt x="560730" y="291604"/>
                </a:lnTo>
                <a:lnTo>
                  <a:pt x="572274" y="291604"/>
                </a:lnTo>
                <a:lnTo>
                  <a:pt x="572274" y="285673"/>
                </a:lnTo>
                <a:close/>
              </a:path>
              <a:path w="628650" h="323214">
                <a:moveTo>
                  <a:pt x="604418" y="102755"/>
                </a:moveTo>
                <a:lnTo>
                  <a:pt x="574319" y="97358"/>
                </a:lnTo>
                <a:lnTo>
                  <a:pt x="539178" y="95465"/>
                </a:lnTo>
                <a:lnTo>
                  <a:pt x="496189" y="99288"/>
                </a:lnTo>
                <a:lnTo>
                  <a:pt x="442582" y="111010"/>
                </a:lnTo>
                <a:lnTo>
                  <a:pt x="383882" y="123177"/>
                </a:lnTo>
                <a:lnTo>
                  <a:pt x="339915" y="124853"/>
                </a:lnTo>
                <a:lnTo>
                  <a:pt x="305739" y="119570"/>
                </a:lnTo>
                <a:lnTo>
                  <a:pt x="247103" y="102146"/>
                </a:lnTo>
                <a:lnTo>
                  <a:pt x="212788" y="97028"/>
                </a:lnTo>
                <a:lnTo>
                  <a:pt x="168567" y="98996"/>
                </a:lnTo>
                <a:lnTo>
                  <a:pt x="115404" y="123736"/>
                </a:lnTo>
                <a:lnTo>
                  <a:pt x="158711" y="122008"/>
                </a:lnTo>
                <a:lnTo>
                  <a:pt x="193192" y="127177"/>
                </a:lnTo>
                <a:lnTo>
                  <a:pt x="253822" y="144538"/>
                </a:lnTo>
                <a:lnTo>
                  <a:pt x="289026" y="149898"/>
                </a:lnTo>
                <a:lnTo>
                  <a:pt x="333540" y="148475"/>
                </a:lnTo>
                <a:lnTo>
                  <a:pt x="391896" y="136867"/>
                </a:lnTo>
                <a:lnTo>
                  <a:pt x="465836" y="122732"/>
                </a:lnTo>
                <a:lnTo>
                  <a:pt x="520090" y="122593"/>
                </a:lnTo>
                <a:lnTo>
                  <a:pt x="563384" y="130467"/>
                </a:lnTo>
                <a:lnTo>
                  <a:pt x="604418" y="140347"/>
                </a:lnTo>
                <a:lnTo>
                  <a:pt x="604418" y="102755"/>
                </a:lnTo>
                <a:close/>
              </a:path>
              <a:path w="628650" h="323214">
                <a:moveTo>
                  <a:pt x="604418" y="48933"/>
                </a:moveTo>
                <a:lnTo>
                  <a:pt x="589978" y="50965"/>
                </a:lnTo>
                <a:lnTo>
                  <a:pt x="574471" y="53746"/>
                </a:lnTo>
                <a:lnTo>
                  <a:pt x="557834" y="57378"/>
                </a:lnTo>
                <a:lnTo>
                  <a:pt x="539991" y="62026"/>
                </a:lnTo>
                <a:lnTo>
                  <a:pt x="482244" y="74269"/>
                </a:lnTo>
                <a:lnTo>
                  <a:pt x="439191" y="75869"/>
                </a:lnTo>
                <a:lnTo>
                  <a:pt x="405955" y="70434"/>
                </a:lnTo>
                <a:lnTo>
                  <a:pt x="349402" y="52768"/>
                </a:lnTo>
                <a:lnTo>
                  <a:pt x="316318" y="47739"/>
                </a:lnTo>
                <a:lnTo>
                  <a:pt x="273519" y="50012"/>
                </a:lnTo>
                <a:lnTo>
                  <a:pt x="220357" y="74752"/>
                </a:lnTo>
                <a:lnTo>
                  <a:pt x="262712" y="72898"/>
                </a:lnTo>
                <a:lnTo>
                  <a:pt x="296341" y="78054"/>
                </a:lnTo>
                <a:lnTo>
                  <a:pt x="355333" y="95580"/>
                </a:lnTo>
                <a:lnTo>
                  <a:pt x="389661" y="101003"/>
                </a:lnTo>
                <a:lnTo>
                  <a:pt x="433184" y="99606"/>
                </a:lnTo>
                <a:lnTo>
                  <a:pt x="490372" y="87896"/>
                </a:lnTo>
                <a:lnTo>
                  <a:pt x="525157" y="79413"/>
                </a:lnTo>
                <a:lnTo>
                  <a:pt x="555256" y="74218"/>
                </a:lnTo>
                <a:lnTo>
                  <a:pt x="581418" y="71932"/>
                </a:lnTo>
                <a:lnTo>
                  <a:pt x="604418" y="72136"/>
                </a:lnTo>
                <a:lnTo>
                  <a:pt x="604418" y="48933"/>
                </a:lnTo>
                <a:close/>
              </a:path>
              <a:path w="628650" h="323214">
                <a:moveTo>
                  <a:pt x="604418" y="20142"/>
                </a:moveTo>
                <a:lnTo>
                  <a:pt x="552297" y="27876"/>
                </a:lnTo>
                <a:lnTo>
                  <a:pt x="514451" y="25196"/>
                </a:lnTo>
                <a:lnTo>
                  <a:pt x="484517" y="16624"/>
                </a:lnTo>
                <a:lnTo>
                  <a:pt x="456145" y="6718"/>
                </a:lnTo>
                <a:lnTo>
                  <a:pt x="422973" y="0"/>
                </a:lnTo>
                <a:lnTo>
                  <a:pt x="378663" y="1028"/>
                </a:lnTo>
                <a:lnTo>
                  <a:pt x="325399" y="25768"/>
                </a:lnTo>
                <a:lnTo>
                  <a:pt x="366496" y="22567"/>
                </a:lnTo>
                <a:lnTo>
                  <a:pt x="398881" y="27190"/>
                </a:lnTo>
                <a:lnTo>
                  <a:pt x="426999" y="35966"/>
                </a:lnTo>
                <a:lnTo>
                  <a:pt x="455256" y="45199"/>
                </a:lnTo>
                <a:lnTo>
                  <a:pt x="488073" y="51219"/>
                </a:lnTo>
                <a:lnTo>
                  <a:pt x="529882" y="50342"/>
                </a:lnTo>
                <a:lnTo>
                  <a:pt x="585089" y="38912"/>
                </a:lnTo>
                <a:lnTo>
                  <a:pt x="604418" y="33591"/>
                </a:lnTo>
                <a:lnTo>
                  <a:pt x="604418" y="20142"/>
                </a:lnTo>
                <a:close/>
              </a:path>
              <a:path w="628650" h="323214">
                <a:moveTo>
                  <a:pt x="604545" y="258508"/>
                </a:moveTo>
                <a:lnTo>
                  <a:pt x="586841" y="232613"/>
                </a:lnTo>
                <a:lnTo>
                  <a:pt x="584784" y="229603"/>
                </a:lnTo>
                <a:lnTo>
                  <a:pt x="591832" y="225920"/>
                </a:lnTo>
                <a:lnTo>
                  <a:pt x="597306" y="220535"/>
                </a:lnTo>
                <a:lnTo>
                  <a:pt x="599122" y="216890"/>
                </a:lnTo>
                <a:lnTo>
                  <a:pt x="600849" y="213423"/>
                </a:lnTo>
                <a:lnTo>
                  <a:pt x="602119" y="204520"/>
                </a:lnTo>
                <a:lnTo>
                  <a:pt x="602119" y="196659"/>
                </a:lnTo>
                <a:lnTo>
                  <a:pt x="600976" y="193662"/>
                </a:lnTo>
                <a:lnTo>
                  <a:pt x="599694" y="190296"/>
                </a:lnTo>
                <a:lnTo>
                  <a:pt x="589864" y="180479"/>
                </a:lnTo>
                <a:lnTo>
                  <a:pt x="584085" y="178396"/>
                </a:lnTo>
                <a:lnTo>
                  <a:pt x="584085" y="197586"/>
                </a:lnTo>
                <a:lnTo>
                  <a:pt x="584085" y="212267"/>
                </a:lnTo>
                <a:lnTo>
                  <a:pt x="579120" y="216890"/>
                </a:lnTo>
                <a:lnTo>
                  <a:pt x="552411" y="216890"/>
                </a:lnTo>
                <a:lnTo>
                  <a:pt x="552411" y="193662"/>
                </a:lnTo>
                <a:lnTo>
                  <a:pt x="578764" y="193662"/>
                </a:lnTo>
                <a:lnTo>
                  <a:pt x="584085" y="197586"/>
                </a:lnTo>
                <a:lnTo>
                  <a:pt x="584085" y="178396"/>
                </a:lnTo>
                <a:lnTo>
                  <a:pt x="581888" y="177596"/>
                </a:lnTo>
                <a:lnTo>
                  <a:pt x="534606" y="177596"/>
                </a:lnTo>
                <a:lnTo>
                  <a:pt x="534606" y="258508"/>
                </a:lnTo>
                <a:lnTo>
                  <a:pt x="552411" y="258508"/>
                </a:lnTo>
                <a:lnTo>
                  <a:pt x="552411" y="232613"/>
                </a:lnTo>
                <a:lnTo>
                  <a:pt x="566394" y="232613"/>
                </a:lnTo>
                <a:lnTo>
                  <a:pt x="583742" y="258508"/>
                </a:lnTo>
                <a:lnTo>
                  <a:pt x="604545" y="258508"/>
                </a:lnTo>
                <a:close/>
              </a:path>
              <a:path w="628650" h="323214">
                <a:moveTo>
                  <a:pt x="604723" y="316369"/>
                </a:moveTo>
                <a:lnTo>
                  <a:pt x="583857" y="316369"/>
                </a:lnTo>
                <a:lnTo>
                  <a:pt x="583857" y="306578"/>
                </a:lnTo>
                <a:lnTo>
                  <a:pt x="602119" y="306578"/>
                </a:lnTo>
                <a:lnTo>
                  <a:pt x="602119" y="300863"/>
                </a:lnTo>
                <a:lnTo>
                  <a:pt x="583857" y="300863"/>
                </a:lnTo>
                <a:lnTo>
                  <a:pt x="583857" y="291401"/>
                </a:lnTo>
                <a:lnTo>
                  <a:pt x="604456" y="291401"/>
                </a:lnTo>
                <a:lnTo>
                  <a:pt x="604456" y="285673"/>
                </a:lnTo>
                <a:lnTo>
                  <a:pt x="577456" y="285673"/>
                </a:lnTo>
                <a:lnTo>
                  <a:pt x="577456" y="322084"/>
                </a:lnTo>
                <a:lnTo>
                  <a:pt x="604723" y="322084"/>
                </a:lnTo>
                <a:lnTo>
                  <a:pt x="604723" y="316369"/>
                </a:lnTo>
                <a:close/>
              </a:path>
              <a:path w="628650" h="323214">
                <a:moveTo>
                  <a:pt x="616153" y="310680"/>
                </a:moveTo>
                <a:lnTo>
                  <a:pt x="607758" y="310680"/>
                </a:lnTo>
                <a:lnTo>
                  <a:pt x="607758" y="311797"/>
                </a:lnTo>
                <a:lnTo>
                  <a:pt x="611352" y="311797"/>
                </a:lnTo>
                <a:lnTo>
                  <a:pt x="611352" y="321373"/>
                </a:lnTo>
                <a:lnTo>
                  <a:pt x="612571" y="321373"/>
                </a:lnTo>
                <a:lnTo>
                  <a:pt x="612571" y="311797"/>
                </a:lnTo>
                <a:lnTo>
                  <a:pt x="616153" y="311797"/>
                </a:lnTo>
                <a:lnTo>
                  <a:pt x="616153" y="310680"/>
                </a:lnTo>
                <a:close/>
              </a:path>
              <a:path w="628650" h="323214">
                <a:moveTo>
                  <a:pt x="628637" y="310680"/>
                </a:moveTo>
                <a:lnTo>
                  <a:pt x="627418" y="310680"/>
                </a:lnTo>
                <a:lnTo>
                  <a:pt x="623531" y="316509"/>
                </a:lnTo>
                <a:lnTo>
                  <a:pt x="619633" y="310680"/>
                </a:lnTo>
                <a:lnTo>
                  <a:pt x="618413" y="310680"/>
                </a:lnTo>
                <a:lnTo>
                  <a:pt x="618413" y="321373"/>
                </a:lnTo>
                <a:lnTo>
                  <a:pt x="619582" y="321373"/>
                </a:lnTo>
                <a:lnTo>
                  <a:pt x="619582" y="312724"/>
                </a:lnTo>
                <a:lnTo>
                  <a:pt x="623481" y="318439"/>
                </a:lnTo>
                <a:lnTo>
                  <a:pt x="627430" y="312712"/>
                </a:lnTo>
                <a:lnTo>
                  <a:pt x="627430" y="321373"/>
                </a:lnTo>
                <a:lnTo>
                  <a:pt x="628637" y="321373"/>
                </a:lnTo>
                <a:lnTo>
                  <a:pt x="628637" y="310680"/>
                </a:lnTo>
                <a:close/>
              </a:path>
            </a:pathLst>
          </a:custGeom>
          <a:solidFill>
            <a:srgbClr val="FFFFFF"/>
          </a:solidFill>
        </p:spPr>
        <p:txBody>
          <a:bodyPr wrap="square" lIns="0" tIns="0" rIns="0" bIns="0" rtlCol="0"/>
          <a:lstStyle/>
          <a:p>
            <a:endParaRPr dirty="0"/>
          </a:p>
        </p:txBody>
      </p:sp>
      <p:sp>
        <p:nvSpPr>
          <p:cNvPr id="8" name="object 8"/>
          <p:cNvSpPr txBox="1"/>
          <p:nvPr/>
        </p:nvSpPr>
        <p:spPr>
          <a:xfrm>
            <a:off x="928116" y="5235063"/>
            <a:ext cx="2385060" cy="159018"/>
          </a:xfrm>
          <a:prstGeom prst="rect">
            <a:avLst/>
          </a:prstGeom>
        </p:spPr>
        <p:txBody>
          <a:bodyPr vert="horz" wrap="square" lIns="0" tIns="20320" rIns="0" bIns="0" rtlCol="0">
            <a:spAutoFit/>
          </a:bodyPr>
          <a:lstStyle/>
          <a:p>
            <a:pPr marL="12700">
              <a:lnSpc>
                <a:spcPct val="100000"/>
              </a:lnSpc>
              <a:spcBef>
                <a:spcPts val="160"/>
              </a:spcBef>
            </a:pPr>
            <a:r>
              <a:rPr sz="900" spc="35" dirty="0">
                <a:solidFill>
                  <a:srgbClr val="FFFFFF"/>
                </a:solidFill>
                <a:latin typeface="OpenSans-Light"/>
                <a:cs typeface="OpenSans-Light"/>
              </a:rPr>
              <a:t>FOR </a:t>
            </a:r>
            <a:r>
              <a:rPr sz="900" spc="45" dirty="0">
                <a:solidFill>
                  <a:srgbClr val="FFFFFF"/>
                </a:solidFill>
                <a:latin typeface="OpenSans-Light"/>
                <a:cs typeface="OpenSans-Light"/>
              </a:rPr>
              <a:t>FINANCIAL </a:t>
            </a:r>
            <a:r>
              <a:rPr sz="900" spc="40" dirty="0">
                <a:solidFill>
                  <a:srgbClr val="FFFFFF"/>
                </a:solidFill>
                <a:latin typeface="OpenSans-Light"/>
                <a:cs typeface="OpenSans-Light"/>
              </a:rPr>
              <a:t>PROFESSIONAL </a:t>
            </a:r>
            <a:r>
              <a:rPr sz="900" spc="20" dirty="0">
                <a:solidFill>
                  <a:srgbClr val="FFFFFF"/>
                </a:solidFill>
                <a:latin typeface="OpenSans-Light"/>
                <a:cs typeface="OpenSans-Light"/>
              </a:rPr>
              <a:t>USE</a:t>
            </a:r>
            <a:r>
              <a:rPr sz="900" spc="114" dirty="0">
                <a:solidFill>
                  <a:srgbClr val="FFFFFF"/>
                </a:solidFill>
                <a:latin typeface="OpenSans-Light"/>
                <a:cs typeface="OpenSans-Light"/>
              </a:rPr>
              <a:t> </a:t>
            </a:r>
            <a:r>
              <a:rPr sz="900" spc="15" dirty="0">
                <a:solidFill>
                  <a:srgbClr val="FFFFFF"/>
                </a:solidFill>
                <a:latin typeface="OpenSans-Light"/>
                <a:cs typeface="OpenSans-Light"/>
              </a:rPr>
              <a:t>ONLY</a:t>
            </a:r>
            <a:r>
              <a:rPr lang="en-US" sz="900" spc="15" dirty="0">
                <a:solidFill>
                  <a:srgbClr val="FFFFFF"/>
                </a:solidFill>
                <a:latin typeface="OpenSans-Light"/>
                <a:cs typeface="OpenSans-Light"/>
              </a:rPr>
              <a:t>.</a:t>
            </a:r>
            <a:endParaRPr sz="900" dirty="0">
              <a:latin typeface="OpenSans-Light"/>
              <a:cs typeface="OpenSans-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EAEEF1"/>
          </a:solidFill>
        </p:spPr>
        <p:txBody>
          <a:bodyPr wrap="square" lIns="0" tIns="0" rIns="0" bIns="0" rtlCol="0"/>
          <a:lstStyle/>
          <a:p>
            <a:endParaRPr dirty="0"/>
          </a:p>
        </p:txBody>
      </p:sp>
      <p:sp>
        <p:nvSpPr>
          <p:cNvPr id="3" name="object 3"/>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4" name="object 4"/>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5" name="object 5"/>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6" name="object 6"/>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7" name="object 7"/>
          <p:cNvSpPr txBox="1">
            <a:spLocks noGrp="1"/>
          </p:cNvSpPr>
          <p:nvPr>
            <p:ph type="title"/>
          </p:nvPr>
        </p:nvSpPr>
        <p:spPr>
          <a:xfrm>
            <a:off x="444499" y="419708"/>
            <a:ext cx="9065791" cy="736600"/>
          </a:xfrm>
          <a:prstGeom prst="rect">
            <a:avLst/>
          </a:prstGeom>
        </p:spPr>
        <p:txBody>
          <a:bodyPr vert="horz" wrap="square" lIns="0" tIns="12065" rIns="0" bIns="0" rtlCol="0">
            <a:spAutoFit/>
          </a:bodyPr>
          <a:lstStyle/>
          <a:p>
            <a:pPr marR="5080" algn="ctr">
              <a:lnSpc>
                <a:spcPct val="106100"/>
              </a:lnSpc>
              <a:spcBef>
                <a:spcPts val="95"/>
              </a:spcBef>
            </a:pPr>
            <a:r>
              <a:rPr dirty="0">
                <a:solidFill>
                  <a:srgbClr val="16214D"/>
                </a:solidFill>
              </a:rPr>
              <a:t>Investors crave advice that is personalized, unbiased</a:t>
            </a:r>
            <a:r>
              <a:rPr lang="en-US" spc="-100" dirty="0">
                <a:solidFill>
                  <a:srgbClr val="16214D"/>
                </a:solidFill>
              </a:rPr>
              <a:t> </a:t>
            </a:r>
            <a:br>
              <a:rPr lang="en-US" spc="-100" dirty="0">
                <a:solidFill>
                  <a:srgbClr val="16214D"/>
                </a:solidFill>
              </a:rPr>
            </a:br>
            <a:r>
              <a:rPr dirty="0">
                <a:solidFill>
                  <a:srgbClr val="16214D"/>
                </a:solidFill>
              </a:rPr>
              <a:t>and simple to</a:t>
            </a:r>
            <a:r>
              <a:rPr spc="-5" dirty="0">
                <a:solidFill>
                  <a:srgbClr val="16214D"/>
                </a:solidFill>
              </a:rPr>
              <a:t> </a:t>
            </a:r>
            <a:r>
              <a:rPr dirty="0">
                <a:solidFill>
                  <a:srgbClr val="16214D"/>
                </a:solidFill>
              </a:rPr>
              <a:t>understand</a:t>
            </a:r>
          </a:p>
        </p:txBody>
      </p:sp>
      <p:sp>
        <p:nvSpPr>
          <p:cNvPr id="8" name="object 8"/>
          <p:cNvSpPr txBox="1"/>
          <p:nvPr/>
        </p:nvSpPr>
        <p:spPr>
          <a:xfrm>
            <a:off x="7642089" y="3383165"/>
            <a:ext cx="2006600" cy="711200"/>
          </a:xfrm>
          <a:prstGeom prst="rect">
            <a:avLst/>
          </a:prstGeom>
        </p:spPr>
        <p:txBody>
          <a:bodyPr vert="horz" wrap="square" lIns="0" tIns="12700" rIns="0" bIns="0" rtlCol="0">
            <a:spAutoFit/>
          </a:bodyPr>
          <a:lstStyle/>
          <a:p>
            <a:pPr marL="48260" marR="5080" indent="-36195" algn="just">
              <a:lnSpc>
                <a:spcPct val="107100"/>
              </a:lnSpc>
              <a:spcBef>
                <a:spcPts val="100"/>
              </a:spcBef>
            </a:pPr>
            <a:r>
              <a:rPr sz="1400" b="1" dirty="0">
                <a:solidFill>
                  <a:srgbClr val="414042"/>
                </a:solidFill>
                <a:latin typeface="Open Sans"/>
                <a:cs typeface="Open Sans"/>
              </a:rPr>
              <a:t>Want </a:t>
            </a:r>
            <a:r>
              <a:rPr sz="1400" b="1" spc="-5" dirty="0">
                <a:solidFill>
                  <a:srgbClr val="414042"/>
                </a:solidFill>
                <a:latin typeface="Open Sans"/>
                <a:cs typeface="Open Sans"/>
              </a:rPr>
              <a:t>to hear</a:t>
            </a:r>
            <a:r>
              <a:rPr sz="1400" b="1" spc="-45" dirty="0">
                <a:solidFill>
                  <a:srgbClr val="414042"/>
                </a:solidFill>
                <a:latin typeface="Open Sans"/>
                <a:cs typeface="Open Sans"/>
              </a:rPr>
              <a:t> </a:t>
            </a:r>
            <a:r>
              <a:rPr sz="1400" b="1" spc="-5" dirty="0">
                <a:solidFill>
                  <a:srgbClr val="414042"/>
                </a:solidFill>
                <a:latin typeface="Open Sans"/>
                <a:cs typeface="Open Sans"/>
              </a:rPr>
              <a:t>financial  </a:t>
            </a:r>
            <a:r>
              <a:rPr sz="1400" b="1" dirty="0">
                <a:solidFill>
                  <a:srgbClr val="414042"/>
                </a:solidFill>
                <a:latin typeface="Open Sans"/>
                <a:cs typeface="Open Sans"/>
              </a:rPr>
              <a:t>advice </a:t>
            </a:r>
            <a:r>
              <a:rPr sz="1400" b="1" spc="-5" dirty="0">
                <a:solidFill>
                  <a:srgbClr val="414042"/>
                </a:solidFill>
                <a:latin typeface="Open Sans"/>
                <a:cs typeface="Open Sans"/>
              </a:rPr>
              <a:t>from someone  </a:t>
            </a:r>
            <a:r>
              <a:rPr sz="1400" b="1" dirty="0">
                <a:solidFill>
                  <a:srgbClr val="414042"/>
                </a:solidFill>
                <a:latin typeface="Open Sans"/>
                <a:cs typeface="Open Sans"/>
              </a:rPr>
              <a:t>who </a:t>
            </a:r>
            <a:r>
              <a:rPr sz="1400" b="1" spc="-5" dirty="0">
                <a:solidFill>
                  <a:srgbClr val="414042"/>
                </a:solidFill>
                <a:latin typeface="Open Sans"/>
                <a:cs typeface="Open Sans"/>
              </a:rPr>
              <a:t>looks like</a:t>
            </a:r>
            <a:r>
              <a:rPr sz="1400" b="1" spc="-50" dirty="0">
                <a:solidFill>
                  <a:srgbClr val="414042"/>
                </a:solidFill>
                <a:latin typeface="Open Sans"/>
                <a:cs typeface="Open Sans"/>
              </a:rPr>
              <a:t> </a:t>
            </a:r>
            <a:r>
              <a:rPr sz="1400" b="1" spc="-5" dirty="0">
                <a:solidFill>
                  <a:srgbClr val="414042"/>
                </a:solidFill>
                <a:latin typeface="Open Sans"/>
                <a:cs typeface="Open Sans"/>
              </a:rPr>
              <a:t>them</a:t>
            </a:r>
            <a:endParaRPr sz="1400" dirty="0">
              <a:latin typeface="Open Sans"/>
              <a:cs typeface="Open Sans"/>
            </a:endParaRPr>
          </a:p>
        </p:txBody>
      </p:sp>
      <p:grpSp>
        <p:nvGrpSpPr>
          <p:cNvPr id="9" name="object 9"/>
          <p:cNvGrpSpPr/>
          <p:nvPr/>
        </p:nvGrpSpPr>
        <p:grpSpPr>
          <a:xfrm>
            <a:off x="7780030" y="1468724"/>
            <a:ext cx="1730375" cy="1730375"/>
            <a:chOff x="7780030" y="1468724"/>
            <a:chExt cx="1730375" cy="1730375"/>
          </a:xfrm>
        </p:grpSpPr>
        <p:sp>
          <p:nvSpPr>
            <p:cNvPr id="10" name="object 10"/>
            <p:cNvSpPr/>
            <p:nvPr/>
          </p:nvSpPr>
          <p:spPr>
            <a:xfrm>
              <a:off x="7780030" y="1468727"/>
              <a:ext cx="1730375" cy="1730375"/>
            </a:xfrm>
            <a:custGeom>
              <a:avLst/>
              <a:gdLst/>
              <a:ahLst/>
              <a:cxnLst/>
              <a:rect l="l" t="t" r="r" b="b"/>
              <a:pathLst>
                <a:path w="1730375" h="1730375">
                  <a:moveTo>
                    <a:pt x="865073" y="0"/>
                  </a:moveTo>
                  <a:lnTo>
                    <a:pt x="817609" y="1280"/>
                  </a:lnTo>
                  <a:lnTo>
                    <a:pt x="770814" y="5076"/>
                  </a:lnTo>
                  <a:lnTo>
                    <a:pt x="724755" y="11322"/>
                  </a:lnTo>
                  <a:lnTo>
                    <a:pt x="679496" y="19952"/>
                  </a:lnTo>
                  <a:lnTo>
                    <a:pt x="635104" y="30900"/>
                  </a:lnTo>
                  <a:lnTo>
                    <a:pt x="591645" y="44101"/>
                  </a:lnTo>
                  <a:lnTo>
                    <a:pt x="549184" y="59487"/>
                  </a:lnTo>
                  <a:lnTo>
                    <a:pt x="507789" y="76994"/>
                  </a:lnTo>
                  <a:lnTo>
                    <a:pt x="467524" y="96556"/>
                  </a:lnTo>
                  <a:lnTo>
                    <a:pt x="428456" y="118105"/>
                  </a:lnTo>
                  <a:lnTo>
                    <a:pt x="390651" y="141577"/>
                  </a:lnTo>
                  <a:lnTo>
                    <a:pt x="354174" y="166906"/>
                  </a:lnTo>
                  <a:lnTo>
                    <a:pt x="319092" y="194024"/>
                  </a:lnTo>
                  <a:lnTo>
                    <a:pt x="285471" y="222868"/>
                  </a:lnTo>
                  <a:lnTo>
                    <a:pt x="253376" y="253369"/>
                  </a:lnTo>
                  <a:lnTo>
                    <a:pt x="222835" y="285508"/>
                  </a:lnTo>
                  <a:lnTo>
                    <a:pt x="194029" y="319084"/>
                  </a:lnTo>
                  <a:lnTo>
                    <a:pt x="166910" y="354166"/>
                  </a:lnTo>
                  <a:lnTo>
                    <a:pt x="141581" y="390642"/>
                  </a:lnTo>
                  <a:lnTo>
                    <a:pt x="118109" y="428447"/>
                  </a:lnTo>
                  <a:lnTo>
                    <a:pt x="96558" y="467514"/>
                  </a:lnTo>
                  <a:lnTo>
                    <a:pt x="76997" y="507778"/>
                  </a:lnTo>
                  <a:lnTo>
                    <a:pt x="59489" y="549173"/>
                  </a:lnTo>
                  <a:lnTo>
                    <a:pt x="44102" y="591633"/>
                  </a:lnTo>
                  <a:lnTo>
                    <a:pt x="30901" y="635092"/>
                  </a:lnTo>
                  <a:lnTo>
                    <a:pt x="19952" y="679484"/>
                  </a:lnTo>
                  <a:lnTo>
                    <a:pt x="11322" y="724742"/>
                  </a:lnTo>
                  <a:lnTo>
                    <a:pt x="5076" y="770802"/>
                  </a:lnTo>
                  <a:lnTo>
                    <a:pt x="1280" y="817596"/>
                  </a:lnTo>
                  <a:lnTo>
                    <a:pt x="0" y="865060"/>
                  </a:lnTo>
                  <a:lnTo>
                    <a:pt x="1285" y="912594"/>
                  </a:lnTo>
                  <a:lnTo>
                    <a:pt x="5076" y="959321"/>
                  </a:lnTo>
                  <a:lnTo>
                    <a:pt x="11322" y="1005381"/>
                  </a:lnTo>
                  <a:lnTo>
                    <a:pt x="19952" y="1050641"/>
                  </a:lnTo>
                  <a:lnTo>
                    <a:pt x="30901" y="1095033"/>
                  </a:lnTo>
                  <a:lnTo>
                    <a:pt x="44102" y="1138493"/>
                  </a:lnTo>
                  <a:lnTo>
                    <a:pt x="59489" y="1180953"/>
                  </a:lnTo>
                  <a:lnTo>
                    <a:pt x="76997" y="1222349"/>
                  </a:lnTo>
                  <a:lnTo>
                    <a:pt x="96558" y="1262614"/>
                  </a:lnTo>
                  <a:lnTo>
                    <a:pt x="118109" y="1301682"/>
                  </a:lnTo>
                  <a:lnTo>
                    <a:pt x="141581" y="1339488"/>
                  </a:lnTo>
                  <a:lnTo>
                    <a:pt x="166910" y="1375964"/>
                  </a:lnTo>
                  <a:lnTo>
                    <a:pt x="194029" y="1411046"/>
                  </a:lnTo>
                  <a:lnTo>
                    <a:pt x="222873" y="1444667"/>
                  </a:lnTo>
                  <a:lnTo>
                    <a:pt x="253376" y="1476762"/>
                  </a:lnTo>
                  <a:lnTo>
                    <a:pt x="285471" y="1507264"/>
                  </a:lnTo>
                  <a:lnTo>
                    <a:pt x="319092" y="1536107"/>
                  </a:lnTo>
                  <a:lnTo>
                    <a:pt x="354174" y="1563226"/>
                  </a:lnTo>
                  <a:lnTo>
                    <a:pt x="390651" y="1588555"/>
                  </a:lnTo>
                  <a:lnTo>
                    <a:pt x="428456" y="1612027"/>
                  </a:lnTo>
                  <a:lnTo>
                    <a:pt x="467524" y="1633577"/>
                  </a:lnTo>
                  <a:lnTo>
                    <a:pt x="507789" y="1653138"/>
                  </a:lnTo>
                  <a:lnTo>
                    <a:pt x="549184" y="1670645"/>
                  </a:lnTo>
                  <a:lnTo>
                    <a:pt x="591645" y="1686032"/>
                  </a:lnTo>
                  <a:lnTo>
                    <a:pt x="635104" y="1699232"/>
                  </a:lnTo>
                  <a:lnTo>
                    <a:pt x="679496" y="1710181"/>
                  </a:lnTo>
                  <a:lnTo>
                    <a:pt x="724755" y="1718811"/>
                  </a:lnTo>
                  <a:lnTo>
                    <a:pt x="770814" y="1725057"/>
                  </a:lnTo>
                  <a:lnTo>
                    <a:pt x="817609" y="1728853"/>
                  </a:lnTo>
                  <a:lnTo>
                    <a:pt x="865073" y="1730133"/>
                  </a:lnTo>
                  <a:lnTo>
                    <a:pt x="912536" y="1728853"/>
                  </a:lnTo>
                  <a:lnTo>
                    <a:pt x="959331" y="1725057"/>
                  </a:lnTo>
                  <a:lnTo>
                    <a:pt x="1005391" y="1718811"/>
                  </a:lnTo>
                  <a:lnTo>
                    <a:pt x="1050650" y="1710181"/>
                  </a:lnTo>
                  <a:lnTo>
                    <a:pt x="1095042" y="1699232"/>
                  </a:lnTo>
                  <a:lnTo>
                    <a:pt x="1138501" y="1686032"/>
                  </a:lnTo>
                  <a:lnTo>
                    <a:pt x="1180961" y="1670645"/>
                  </a:lnTo>
                  <a:lnTo>
                    <a:pt x="1222356" y="1653138"/>
                  </a:lnTo>
                  <a:lnTo>
                    <a:pt x="1262621" y="1633577"/>
                  </a:lnTo>
                  <a:lnTo>
                    <a:pt x="1301689" y="1612027"/>
                  </a:lnTo>
                  <a:lnTo>
                    <a:pt x="1339495" y="1588555"/>
                  </a:lnTo>
                  <a:lnTo>
                    <a:pt x="1375971" y="1563226"/>
                  </a:lnTo>
                  <a:lnTo>
                    <a:pt x="1411053" y="1536107"/>
                  </a:lnTo>
                  <a:lnTo>
                    <a:pt x="1444675" y="1507264"/>
                  </a:lnTo>
                  <a:lnTo>
                    <a:pt x="1476770" y="1476762"/>
                  </a:lnTo>
                  <a:lnTo>
                    <a:pt x="1507309" y="1444625"/>
                  </a:lnTo>
                  <a:lnTo>
                    <a:pt x="865073" y="1444625"/>
                  </a:lnTo>
                  <a:lnTo>
                    <a:pt x="817540" y="1442703"/>
                  </a:lnTo>
                  <a:lnTo>
                    <a:pt x="771066" y="1437039"/>
                  </a:lnTo>
                  <a:lnTo>
                    <a:pt x="725800" y="1427781"/>
                  </a:lnTo>
                  <a:lnTo>
                    <a:pt x="681889" y="1415079"/>
                  </a:lnTo>
                  <a:lnTo>
                    <a:pt x="639485" y="1399080"/>
                  </a:lnTo>
                  <a:lnTo>
                    <a:pt x="598735" y="1379936"/>
                  </a:lnTo>
                  <a:lnTo>
                    <a:pt x="559789" y="1357794"/>
                  </a:lnTo>
                  <a:lnTo>
                    <a:pt x="522797" y="1332804"/>
                  </a:lnTo>
                  <a:lnTo>
                    <a:pt x="487906" y="1305115"/>
                  </a:lnTo>
                  <a:lnTo>
                    <a:pt x="455268" y="1274876"/>
                  </a:lnTo>
                  <a:lnTo>
                    <a:pt x="425029" y="1242237"/>
                  </a:lnTo>
                  <a:lnTo>
                    <a:pt x="397341" y="1207346"/>
                  </a:lnTo>
                  <a:lnTo>
                    <a:pt x="372351" y="1170353"/>
                  </a:lnTo>
                  <a:lnTo>
                    <a:pt x="350209" y="1131406"/>
                  </a:lnTo>
                  <a:lnTo>
                    <a:pt x="331065" y="1090655"/>
                  </a:lnTo>
                  <a:lnTo>
                    <a:pt x="315067" y="1048250"/>
                  </a:lnTo>
                  <a:lnTo>
                    <a:pt x="302364" y="1004338"/>
                  </a:lnTo>
                  <a:lnTo>
                    <a:pt x="293106" y="959070"/>
                  </a:lnTo>
                  <a:lnTo>
                    <a:pt x="287439" y="912525"/>
                  </a:lnTo>
                  <a:lnTo>
                    <a:pt x="285521" y="865060"/>
                  </a:lnTo>
                  <a:lnTo>
                    <a:pt x="287442" y="817528"/>
                  </a:lnTo>
                  <a:lnTo>
                    <a:pt x="293106" y="771054"/>
                  </a:lnTo>
                  <a:lnTo>
                    <a:pt x="302364" y="725787"/>
                  </a:lnTo>
                  <a:lnTo>
                    <a:pt x="315067" y="681877"/>
                  </a:lnTo>
                  <a:lnTo>
                    <a:pt x="331065" y="639472"/>
                  </a:lnTo>
                  <a:lnTo>
                    <a:pt x="350209" y="598722"/>
                  </a:lnTo>
                  <a:lnTo>
                    <a:pt x="372351" y="559777"/>
                  </a:lnTo>
                  <a:lnTo>
                    <a:pt x="397341" y="522784"/>
                  </a:lnTo>
                  <a:lnTo>
                    <a:pt x="425029" y="487894"/>
                  </a:lnTo>
                  <a:lnTo>
                    <a:pt x="455268" y="455255"/>
                  </a:lnTo>
                  <a:lnTo>
                    <a:pt x="487906" y="425017"/>
                  </a:lnTo>
                  <a:lnTo>
                    <a:pt x="522797" y="397328"/>
                  </a:lnTo>
                  <a:lnTo>
                    <a:pt x="559789" y="372338"/>
                  </a:lnTo>
                  <a:lnTo>
                    <a:pt x="598735" y="350197"/>
                  </a:lnTo>
                  <a:lnTo>
                    <a:pt x="639485" y="331052"/>
                  </a:lnTo>
                  <a:lnTo>
                    <a:pt x="681889" y="315054"/>
                  </a:lnTo>
                  <a:lnTo>
                    <a:pt x="725800" y="302351"/>
                  </a:lnTo>
                  <a:lnTo>
                    <a:pt x="771066" y="293094"/>
                  </a:lnTo>
                  <a:lnTo>
                    <a:pt x="817540" y="287429"/>
                  </a:lnTo>
                  <a:lnTo>
                    <a:pt x="865073" y="285508"/>
                  </a:lnTo>
                  <a:lnTo>
                    <a:pt x="1507310" y="285508"/>
                  </a:lnTo>
                  <a:lnTo>
                    <a:pt x="1476770" y="253369"/>
                  </a:lnTo>
                  <a:lnTo>
                    <a:pt x="1444675" y="222868"/>
                  </a:lnTo>
                  <a:lnTo>
                    <a:pt x="1411053" y="194024"/>
                  </a:lnTo>
                  <a:lnTo>
                    <a:pt x="1375971" y="166906"/>
                  </a:lnTo>
                  <a:lnTo>
                    <a:pt x="1339495" y="141577"/>
                  </a:lnTo>
                  <a:lnTo>
                    <a:pt x="1301689" y="118105"/>
                  </a:lnTo>
                  <a:lnTo>
                    <a:pt x="1262621" y="96556"/>
                  </a:lnTo>
                  <a:lnTo>
                    <a:pt x="1222356" y="76994"/>
                  </a:lnTo>
                  <a:lnTo>
                    <a:pt x="1180961" y="59487"/>
                  </a:lnTo>
                  <a:lnTo>
                    <a:pt x="1138501" y="44101"/>
                  </a:lnTo>
                  <a:lnTo>
                    <a:pt x="1095042" y="30900"/>
                  </a:lnTo>
                  <a:lnTo>
                    <a:pt x="1050650" y="19952"/>
                  </a:lnTo>
                  <a:lnTo>
                    <a:pt x="1005391" y="11322"/>
                  </a:lnTo>
                  <a:lnTo>
                    <a:pt x="959331" y="5076"/>
                  </a:lnTo>
                  <a:lnTo>
                    <a:pt x="912536" y="1280"/>
                  </a:lnTo>
                  <a:lnTo>
                    <a:pt x="865073" y="0"/>
                  </a:lnTo>
                  <a:close/>
                </a:path>
                <a:path w="1730375" h="1730375">
                  <a:moveTo>
                    <a:pt x="1507310" y="285508"/>
                  </a:moveTo>
                  <a:lnTo>
                    <a:pt x="865073" y="285508"/>
                  </a:lnTo>
                  <a:lnTo>
                    <a:pt x="912605" y="287429"/>
                  </a:lnTo>
                  <a:lnTo>
                    <a:pt x="959079" y="293094"/>
                  </a:lnTo>
                  <a:lnTo>
                    <a:pt x="1004346" y="302351"/>
                  </a:lnTo>
                  <a:lnTo>
                    <a:pt x="1048256" y="315054"/>
                  </a:lnTo>
                  <a:lnTo>
                    <a:pt x="1090661" y="331052"/>
                  </a:lnTo>
                  <a:lnTo>
                    <a:pt x="1131410" y="350197"/>
                  </a:lnTo>
                  <a:lnTo>
                    <a:pt x="1170356" y="372338"/>
                  </a:lnTo>
                  <a:lnTo>
                    <a:pt x="1207349" y="397328"/>
                  </a:lnTo>
                  <a:lnTo>
                    <a:pt x="1242239" y="425017"/>
                  </a:lnTo>
                  <a:lnTo>
                    <a:pt x="1274878" y="455255"/>
                  </a:lnTo>
                  <a:lnTo>
                    <a:pt x="1305116" y="487894"/>
                  </a:lnTo>
                  <a:lnTo>
                    <a:pt x="1332805" y="522784"/>
                  </a:lnTo>
                  <a:lnTo>
                    <a:pt x="1357794" y="559777"/>
                  </a:lnTo>
                  <a:lnTo>
                    <a:pt x="1379936" y="598722"/>
                  </a:lnTo>
                  <a:lnTo>
                    <a:pt x="1399081" y="639472"/>
                  </a:lnTo>
                  <a:lnTo>
                    <a:pt x="1415079" y="681877"/>
                  </a:lnTo>
                  <a:lnTo>
                    <a:pt x="1427781" y="725787"/>
                  </a:lnTo>
                  <a:lnTo>
                    <a:pt x="1437039" y="771054"/>
                  </a:lnTo>
                  <a:lnTo>
                    <a:pt x="1442706" y="817596"/>
                  </a:lnTo>
                  <a:lnTo>
                    <a:pt x="1444624" y="865060"/>
                  </a:lnTo>
                  <a:lnTo>
                    <a:pt x="1442703" y="912594"/>
                  </a:lnTo>
                  <a:lnTo>
                    <a:pt x="1437039" y="959070"/>
                  </a:lnTo>
                  <a:lnTo>
                    <a:pt x="1427781" y="1004338"/>
                  </a:lnTo>
                  <a:lnTo>
                    <a:pt x="1415079" y="1048250"/>
                  </a:lnTo>
                  <a:lnTo>
                    <a:pt x="1399081" y="1090655"/>
                  </a:lnTo>
                  <a:lnTo>
                    <a:pt x="1379936" y="1131406"/>
                  </a:lnTo>
                  <a:lnTo>
                    <a:pt x="1357794" y="1170353"/>
                  </a:lnTo>
                  <a:lnTo>
                    <a:pt x="1332805" y="1207346"/>
                  </a:lnTo>
                  <a:lnTo>
                    <a:pt x="1305116" y="1242237"/>
                  </a:lnTo>
                  <a:lnTo>
                    <a:pt x="1274878" y="1274876"/>
                  </a:lnTo>
                  <a:lnTo>
                    <a:pt x="1242239" y="1305115"/>
                  </a:lnTo>
                  <a:lnTo>
                    <a:pt x="1207349" y="1332804"/>
                  </a:lnTo>
                  <a:lnTo>
                    <a:pt x="1170356" y="1357794"/>
                  </a:lnTo>
                  <a:lnTo>
                    <a:pt x="1131410" y="1379936"/>
                  </a:lnTo>
                  <a:lnTo>
                    <a:pt x="1090661" y="1399080"/>
                  </a:lnTo>
                  <a:lnTo>
                    <a:pt x="1048256" y="1415079"/>
                  </a:lnTo>
                  <a:lnTo>
                    <a:pt x="1004346" y="1427781"/>
                  </a:lnTo>
                  <a:lnTo>
                    <a:pt x="959079" y="1437039"/>
                  </a:lnTo>
                  <a:lnTo>
                    <a:pt x="912605" y="1442703"/>
                  </a:lnTo>
                  <a:lnTo>
                    <a:pt x="865073" y="1444625"/>
                  </a:lnTo>
                  <a:lnTo>
                    <a:pt x="1507309" y="1444625"/>
                  </a:lnTo>
                  <a:lnTo>
                    <a:pt x="1536116" y="1411046"/>
                  </a:lnTo>
                  <a:lnTo>
                    <a:pt x="1563235" y="1375964"/>
                  </a:lnTo>
                  <a:lnTo>
                    <a:pt x="1588564" y="1339488"/>
                  </a:lnTo>
                  <a:lnTo>
                    <a:pt x="1612037" y="1301682"/>
                  </a:lnTo>
                  <a:lnTo>
                    <a:pt x="1633587" y="1262614"/>
                  </a:lnTo>
                  <a:lnTo>
                    <a:pt x="1653149" y="1222349"/>
                  </a:lnTo>
                  <a:lnTo>
                    <a:pt x="1670656" y="1180953"/>
                  </a:lnTo>
                  <a:lnTo>
                    <a:pt x="1686043" y="1138493"/>
                  </a:lnTo>
                  <a:lnTo>
                    <a:pt x="1699244" y="1095033"/>
                  </a:lnTo>
                  <a:lnTo>
                    <a:pt x="1710193" y="1050641"/>
                  </a:lnTo>
                  <a:lnTo>
                    <a:pt x="1718823" y="1005381"/>
                  </a:lnTo>
                  <a:lnTo>
                    <a:pt x="1725070" y="959321"/>
                  </a:lnTo>
                  <a:lnTo>
                    <a:pt x="1728866" y="912525"/>
                  </a:lnTo>
                  <a:lnTo>
                    <a:pt x="1730146" y="865060"/>
                  </a:lnTo>
                  <a:lnTo>
                    <a:pt x="1728860" y="817528"/>
                  </a:lnTo>
                  <a:lnTo>
                    <a:pt x="1725070" y="770802"/>
                  </a:lnTo>
                  <a:lnTo>
                    <a:pt x="1718823" y="724742"/>
                  </a:lnTo>
                  <a:lnTo>
                    <a:pt x="1710193" y="679484"/>
                  </a:lnTo>
                  <a:lnTo>
                    <a:pt x="1699244" y="635092"/>
                  </a:lnTo>
                  <a:lnTo>
                    <a:pt x="1686043" y="591633"/>
                  </a:lnTo>
                  <a:lnTo>
                    <a:pt x="1670656" y="549173"/>
                  </a:lnTo>
                  <a:lnTo>
                    <a:pt x="1653149" y="507778"/>
                  </a:lnTo>
                  <a:lnTo>
                    <a:pt x="1633587" y="467514"/>
                  </a:lnTo>
                  <a:lnTo>
                    <a:pt x="1612037" y="428447"/>
                  </a:lnTo>
                  <a:lnTo>
                    <a:pt x="1588564" y="390642"/>
                  </a:lnTo>
                  <a:lnTo>
                    <a:pt x="1563235" y="354166"/>
                  </a:lnTo>
                  <a:lnTo>
                    <a:pt x="1536116" y="319084"/>
                  </a:lnTo>
                  <a:lnTo>
                    <a:pt x="1507310" y="285508"/>
                  </a:lnTo>
                  <a:close/>
                </a:path>
              </a:pathLst>
            </a:custGeom>
            <a:solidFill>
              <a:srgbClr val="19224C"/>
            </a:solidFill>
          </p:spPr>
          <p:txBody>
            <a:bodyPr wrap="square" lIns="0" tIns="0" rIns="0" bIns="0" rtlCol="0"/>
            <a:lstStyle/>
            <a:p>
              <a:endParaRPr dirty="0"/>
            </a:p>
          </p:txBody>
        </p:sp>
        <p:sp>
          <p:nvSpPr>
            <p:cNvPr id="11" name="object 11"/>
            <p:cNvSpPr/>
            <p:nvPr/>
          </p:nvSpPr>
          <p:spPr>
            <a:xfrm>
              <a:off x="8326651" y="1468724"/>
              <a:ext cx="1183640" cy="1730375"/>
            </a:xfrm>
            <a:custGeom>
              <a:avLst/>
              <a:gdLst/>
              <a:ahLst/>
              <a:cxnLst/>
              <a:rect l="l" t="t" r="r" b="b"/>
              <a:pathLst>
                <a:path w="1183640" h="1730375">
                  <a:moveTo>
                    <a:pt x="318452" y="0"/>
                  </a:moveTo>
                  <a:lnTo>
                    <a:pt x="318452" y="285521"/>
                  </a:lnTo>
                  <a:lnTo>
                    <a:pt x="365984" y="287442"/>
                  </a:lnTo>
                  <a:lnTo>
                    <a:pt x="412458" y="293106"/>
                  </a:lnTo>
                  <a:lnTo>
                    <a:pt x="457725" y="302364"/>
                  </a:lnTo>
                  <a:lnTo>
                    <a:pt x="501635" y="315067"/>
                  </a:lnTo>
                  <a:lnTo>
                    <a:pt x="544040" y="331065"/>
                  </a:lnTo>
                  <a:lnTo>
                    <a:pt x="584790" y="350209"/>
                  </a:lnTo>
                  <a:lnTo>
                    <a:pt x="623735" y="372351"/>
                  </a:lnTo>
                  <a:lnTo>
                    <a:pt x="660728" y="397341"/>
                  </a:lnTo>
                  <a:lnTo>
                    <a:pt x="695618" y="425029"/>
                  </a:lnTo>
                  <a:lnTo>
                    <a:pt x="728257" y="455268"/>
                  </a:lnTo>
                  <a:lnTo>
                    <a:pt x="758495" y="487906"/>
                  </a:lnTo>
                  <a:lnTo>
                    <a:pt x="786184" y="522797"/>
                  </a:lnTo>
                  <a:lnTo>
                    <a:pt x="811174" y="559789"/>
                  </a:lnTo>
                  <a:lnTo>
                    <a:pt x="833315" y="598735"/>
                  </a:lnTo>
                  <a:lnTo>
                    <a:pt x="852460" y="639485"/>
                  </a:lnTo>
                  <a:lnTo>
                    <a:pt x="868458" y="681889"/>
                  </a:lnTo>
                  <a:lnTo>
                    <a:pt x="881161" y="725800"/>
                  </a:lnTo>
                  <a:lnTo>
                    <a:pt x="890418" y="771066"/>
                  </a:lnTo>
                  <a:lnTo>
                    <a:pt x="896083" y="817540"/>
                  </a:lnTo>
                  <a:lnTo>
                    <a:pt x="898004" y="865073"/>
                  </a:lnTo>
                  <a:lnTo>
                    <a:pt x="896083" y="912605"/>
                  </a:lnTo>
                  <a:lnTo>
                    <a:pt x="890418" y="959079"/>
                  </a:lnTo>
                  <a:lnTo>
                    <a:pt x="881161" y="1004346"/>
                  </a:lnTo>
                  <a:lnTo>
                    <a:pt x="868458" y="1048256"/>
                  </a:lnTo>
                  <a:lnTo>
                    <a:pt x="852460" y="1090661"/>
                  </a:lnTo>
                  <a:lnTo>
                    <a:pt x="833315" y="1131410"/>
                  </a:lnTo>
                  <a:lnTo>
                    <a:pt x="811174" y="1170356"/>
                  </a:lnTo>
                  <a:lnTo>
                    <a:pt x="786184" y="1207349"/>
                  </a:lnTo>
                  <a:lnTo>
                    <a:pt x="758495" y="1242239"/>
                  </a:lnTo>
                  <a:lnTo>
                    <a:pt x="728257" y="1274878"/>
                  </a:lnTo>
                  <a:lnTo>
                    <a:pt x="695618" y="1305116"/>
                  </a:lnTo>
                  <a:lnTo>
                    <a:pt x="660728" y="1332805"/>
                  </a:lnTo>
                  <a:lnTo>
                    <a:pt x="623735" y="1357794"/>
                  </a:lnTo>
                  <a:lnTo>
                    <a:pt x="584790" y="1379936"/>
                  </a:lnTo>
                  <a:lnTo>
                    <a:pt x="544040" y="1399081"/>
                  </a:lnTo>
                  <a:lnTo>
                    <a:pt x="501635" y="1415079"/>
                  </a:lnTo>
                  <a:lnTo>
                    <a:pt x="457725" y="1427781"/>
                  </a:lnTo>
                  <a:lnTo>
                    <a:pt x="412458" y="1437039"/>
                  </a:lnTo>
                  <a:lnTo>
                    <a:pt x="365984" y="1442703"/>
                  </a:lnTo>
                  <a:lnTo>
                    <a:pt x="318452" y="1444625"/>
                  </a:lnTo>
                  <a:lnTo>
                    <a:pt x="262612" y="1441943"/>
                  </a:lnTo>
                  <a:lnTo>
                    <a:pt x="208287" y="1434082"/>
                  </a:lnTo>
                  <a:lnTo>
                    <a:pt x="155708" y="1421313"/>
                  </a:lnTo>
                  <a:lnTo>
                    <a:pt x="105105" y="1403908"/>
                  </a:lnTo>
                  <a:lnTo>
                    <a:pt x="0" y="1669364"/>
                  </a:lnTo>
                  <a:lnTo>
                    <a:pt x="50009" y="1687429"/>
                  </a:lnTo>
                  <a:lnTo>
                    <a:pt x="101380" y="1702481"/>
                  </a:lnTo>
                  <a:lnTo>
                    <a:pt x="154011" y="1714398"/>
                  </a:lnTo>
                  <a:lnTo>
                    <a:pt x="207801" y="1723059"/>
                  </a:lnTo>
                  <a:lnTo>
                    <a:pt x="262648" y="1728345"/>
                  </a:lnTo>
                  <a:lnTo>
                    <a:pt x="318452" y="1730133"/>
                  </a:lnTo>
                  <a:lnTo>
                    <a:pt x="365916" y="1728853"/>
                  </a:lnTo>
                  <a:lnTo>
                    <a:pt x="412710" y="1725057"/>
                  </a:lnTo>
                  <a:lnTo>
                    <a:pt x="458770" y="1718811"/>
                  </a:lnTo>
                  <a:lnTo>
                    <a:pt x="504029" y="1710181"/>
                  </a:lnTo>
                  <a:lnTo>
                    <a:pt x="548421" y="1699233"/>
                  </a:lnTo>
                  <a:lnTo>
                    <a:pt x="591880" y="1686032"/>
                  </a:lnTo>
                  <a:lnTo>
                    <a:pt x="634340" y="1670645"/>
                  </a:lnTo>
                  <a:lnTo>
                    <a:pt x="675736" y="1653138"/>
                  </a:lnTo>
                  <a:lnTo>
                    <a:pt x="716001" y="1633577"/>
                  </a:lnTo>
                  <a:lnTo>
                    <a:pt x="755069" y="1612027"/>
                  </a:lnTo>
                  <a:lnTo>
                    <a:pt x="792874" y="1588555"/>
                  </a:lnTo>
                  <a:lnTo>
                    <a:pt x="829351" y="1563227"/>
                  </a:lnTo>
                  <a:lnTo>
                    <a:pt x="864433" y="1536108"/>
                  </a:lnTo>
                  <a:lnTo>
                    <a:pt x="898054" y="1507265"/>
                  </a:lnTo>
                  <a:lnTo>
                    <a:pt x="930149" y="1476763"/>
                  </a:lnTo>
                  <a:lnTo>
                    <a:pt x="960651" y="1444669"/>
                  </a:lnTo>
                  <a:lnTo>
                    <a:pt x="989495" y="1411048"/>
                  </a:lnTo>
                  <a:lnTo>
                    <a:pt x="1016615" y="1375967"/>
                  </a:lnTo>
                  <a:lnTo>
                    <a:pt x="1041944" y="1339491"/>
                  </a:lnTo>
                  <a:lnTo>
                    <a:pt x="1065416" y="1301686"/>
                  </a:lnTo>
                  <a:lnTo>
                    <a:pt x="1086966" y="1262619"/>
                  </a:lnTo>
                  <a:lnTo>
                    <a:pt x="1106528" y="1222354"/>
                  </a:lnTo>
                  <a:lnTo>
                    <a:pt x="1124036" y="1180959"/>
                  </a:lnTo>
                  <a:lnTo>
                    <a:pt x="1139423" y="1138499"/>
                  </a:lnTo>
                  <a:lnTo>
                    <a:pt x="1152624" y="1095041"/>
                  </a:lnTo>
                  <a:lnTo>
                    <a:pt x="1163572" y="1050649"/>
                  </a:lnTo>
                  <a:lnTo>
                    <a:pt x="1172203" y="1005390"/>
                  </a:lnTo>
                  <a:lnTo>
                    <a:pt x="1178449" y="959331"/>
                  </a:lnTo>
                  <a:lnTo>
                    <a:pt x="1182245" y="912536"/>
                  </a:lnTo>
                  <a:lnTo>
                    <a:pt x="1183525" y="865073"/>
                  </a:lnTo>
                  <a:lnTo>
                    <a:pt x="1182245" y="817609"/>
                  </a:lnTo>
                  <a:lnTo>
                    <a:pt x="1178449" y="770814"/>
                  </a:lnTo>
                  <a:lnTo>
                    <a:pt x="1172203" y="724755"/>
                  </a:lnTo>
                  <a:lnTo>
                    <a:pt x="1163572" y="679496"/>
                  </a:lnTo>
                  <a:lnTo>
                    <a:pt x="1152624" y="635104"/>
                  </a:lnTo>
                  <a:lnTo>
                    <a:pt x="1139423" y="591645"/>
                  </a:lnTo>
                  <a:lnTo>
                    <a:pt x="1124036" y="549184"/>
                  </a:lnTo>
                  <a:lnTo>
                    <a:pt x="1106528" y="507789"/>
                  </a:lnTo>
                  <a:lnTo>
                    <a:pt x="1086966" y="467524"/>
                  </a:lnTo>
                  <a:lnTo>
                    <a:pt x="1065416" y="428456"/>
                  </a:lnTo>
                  <a:lnTo>
                    <a:pt x="1041944" y="390651"/>
                  </a:lnTo>
                  <a:lnTo>
                    <a:pt x="1016615" y="354174"/>
                  </a:lnTo>
                  <a:lnTo>
                    <a:pt x="989495" y="319092"/>
                  </a:lnTo>
                  <a:lnTo>
                    <a:pt x="960651" y="285471"/>
                  </a:lnTo>
                  <a:lnTo>
                    <a:pt x="930149" y="253376"/>
                  </a:lnTo>
                  <a:lnTo>
                    <a:pt x="898054" y="222873"/>
                  </a:lnTo>
                  <a:lnTo>
                    <a:pt x="864433" y="194029"/>
                  </a:lnTo>
                  <a:lnTo>
                    <a:pt x="829351" y="166910"/>
                  </a:lnTo>
                  <a:lnTo>
                    <a:pt x="792874" y="141581"/>
                  </a:lnTo>
                  <a:lnTo>
                    <a:pt x="755069" y="118109"/>
                  </a:lnTo>
                  <a:lnTo>
                    <a:pt x="716001" y="96558"/>
                  </a:lnTo>
                  <a:lnTo>
                    <a:pt x="675736" y="76997"/>
                  </a:lnTo>
                  <a:lnTo>
                    <a:pt x="634340" y="59489"/>
                  </a:lnTo>
                  <a:lnTo>
                    <a:pt x="591880" y="44102"/>
                  </a:lnTo>
                  <a:lnTo>
                    <a:pt x="548421" y="30901"/>
                  </a:lnTo>
                  <a:lnTo>
                    <a:pt x="504029" y="19952"/>
                  </a:lnTo>
                  <a:lnTo>
                    <a:pt x="458770" y="11322"/>
                  </a:lnTo>
                  <a:lnTo>
                    <a:pt x="412710" y="5076"/>
                  </a:lnTo>
                  <a:lnTo>
                    <a:pt x="365916" y="1280"/>
                  </a:lnTo>
                  <a:lnTo>
                    <a:pt x="318452" y="0"/>
                  </a:lnTo>
                  <a:close/>
                </a:path>
              </a:pathLst>
            </a:custGeom>
            <a:solidFill>
              <a:srgbClr val="559DB5"/>
            </a:solidFill>
          </p:spPr>
          <p:txBody>
            <a:bodyPr wrap="square" lIns="0" tIns="0" rIns="0" bIns="0" rtlCol="0"/>
            <a:lstStyle/>
            <a:p>
              <a:endParaRPr dirty="0"/>
            </a:p>
          </p:txBody>
        </p:sp>
        <p:sp>
          <p:nvSpPr>
            <p:cNvPr id="12" name="object 12"/>
            <p:cNvSpPr/>
            <p:nvPr/>
          </p:nvSpPr>
          <p:spPr>
            <a:xfrm>
              <a:off x="8327405" y="2188071"/>
              <a:ext cx="635635" cy="291465"/>
            </a:xfrm>
            <a:custGeom>
              <a:avLst/>
              <a:gdLst/>
              <a:ahLst/>
              <a:cxnLst/>
              <a:rect l="l" t="t" r="r" b="b"/>
              <a:pathLst>
                <a:path w="635634" h="291464">
                  <a:moveTo>
                    <a:pt x="0" y="216471"/>
                  </a:moveTo>
                  <a:lnTo>
                    <a:pt x="0" y="276745"/>
                  </a:lnTo>
                  <a:lnTo>
                    <a:pt x="16161" y="283177"/>
                  </a:lnTo>
                  <a:lnTo>
                    <a:pt x="34509" y="287769"/>
                  </a:lnTo>
                  <a:lnTo>
                    <a:pt x="55042" y="290522"/>
                  </a:lnTo>
                  <a:lnTo>
                    <a:pt x="77762" y="291439"/>
                  </a:lnTo>
                  <a:lnTo>
                    <a:pt x="103813" y="289917"/>
                  </a:lnTo>
                  <a:lnTo>
                    <a:pt x="145347" y="277734"/>
                  </a:lnTo>
                  <a:lnTo>
                    <a:pt x="181406" y="237399"/>
                  </a:lnTo>
                  <a:lnTo>
                    <a:pt x="182448" y="233591"/>
                  </a:lnTo>
                  <a:lnTo>
                    <a:pt x="71628" y="233591"/>
                  </a:lnTo>
                  <a:lnTo>
                    <a:pt x="63921" y="233288"/>
                  </a:lnTo>
                  <a:lnTo>
                    <a:pt x="17227" y="223264"/>
                  </a:lnTo>
                  <a:lnTo>
                    <a:pt x="8350" y="220031"/>
                  </a:lnTo>
                  <a:lnTo>
                    <a:pt x="0" y="216471"/>
                  </a:lnTo>
                  <a:close/>
                </a:path>
                <a:path w="635634" h="291464">
                  <a:moveTo>
                    <a:pt x="183755" y="166243"/>
                  </a:moveTo>
                  <a:lnTo>
                    <a:pt x="69011" y="166243"/>
                  </a:lnTo>
                  <a:lnTo>
                    <a:pt x="79644" y="166788"/>
                  </a:lnTo>
                  <a:lnTo>
                    <a:pt x="88833" y="168425"/>
                  </a:lnTo>
                  <a:lnTo>
                    <a:pt x="114033" y="199351"/>
                  </a:lnTo>
                  <a:lnTo>
                    <a:pt x="113347" y="207300"/>
                  </a:lnTo>
                  <a:lnTo>
                    <a:pt x="81264" y="233050"/>
                  </a:lnTo>
                  <a:lnTo>
                    <a:pt x="71628" y="233591"/>
                  </a:lnTo>
                  <a:lnTo>
                    <a:pt x="182448" y="233591"/>
                  </a:lnTo>
                  <a:lnTo>
                    <a:pt x="186550" y="218589"/>
                  </a:lnTo>
                  <a:lnTo>
                    <a:pt x="188264" y="197129"/>
                  </a:lnTo>
                  <a:lnTo>
                    <a:pt x="187607" y="184484"/>
                  </a:lnTo>
                  <a:lnTo>
                    <a:pt x="185637" y="172610"/>
                  </a:lnTo>
                  <a:lnTo>
                    <a:pt x="183755" y="166243"/>
                  </a:lnTo>
                  <a:close/>
                </a:path>
                <a:path w="635634" h="291464">
                  <a:moveTo>
                    <a:pt x="170040" y="15735"/>
                  </a:moveTo>
                  <a:lnTo>
                    <a:pt x="14884" y="15735"/>
                  </a:lnTo>
                  <a:lnTo>
                    <a:pt x="4648" y="159359"/>
                  </a:lnTo>
                  <a:lnTo>
                    <a:pt x="31623" y="172758"/>
                  </a:lnTo>
                  <a:lnTo>
                    <a:pt x="41495" y="169907"/>
                  </a:lnTo>
                  <a:lnTo>
                    <a:pt x="51017" y="167871"/>
                  </a:lnTo>
                  <a:lnTo>
                    <a:pt x="60189" y="166650"/>
                  </a:lnTo>
                  <a:lnTo>
                    <a:pt x="69011" y="166243"/>
                  </a:lnTo>
                  <a:lnTo>
                    <a:pt x="183755" y="166243"/>
                  </a:lnTo>
                  <a:lnTo>
                    <a:pt x="182355" y="161505"/>
                  </a:lnTo>
                  <a:lnTo>
                    <a:pt x="157278" y="126386"/>
                  </a:lnTo>
                  <a:lnTo>
                    <a:pt x="130248" y="112852"/>
                  </a:lnTo>
                  <a:lnTo>
                    <a:pt x="74041" y="112852"/>
                  </a:lnTo>
                  <a:lnTo>
                    <a:pt x="77393" y="76949"/>
                  </a:lnTo>
                  <a:lnTo>
                    <a:pt x="170040" y="76949"/>
                  </a:lnTo>
                  <a:lnTo>
                    <a:pt x="170040" y="15735"/>
                  </a:lnTo>
                  <a:close/>
                </a:path>
                <a:path w="635634" h="291464">
                  <a:moveTo>
                    <a:pt x="106045" y="109499"/>
                  </a:moveTo>
                  <a:lnTo>
                    <a:pt x="102565" y="109499"/>
                  </a:lnTo>
                  <a:lnTo>
                    <a:pt x="98780" y="109588"/>
                  </a:lnTo>
                  <a:lnTo>
                    <a:pt x="90601" y="109969"/>
                  </a:lnTo>
                  <a:lnTo>
                    <a:pt x="83718" y="110985"/>
                  </a:lnTo>
                  <a:lnTo>
                    <a:pt x="74041" y="112852"/>
                  </a:lnTo>
                  <a:lnTo>
                    <a:pt x="130248" y="112852"/>
                  </a:lnTo>
                  <a:lnTo>
                    <a:pt x="128341" y="112221"/>
                  </a:lnTo>
                  <a:lnTo>
                    <a:pt x="117477" y="110180"/>
                  </a:lnTo>
                  <a:lnTo>
                    <a:pt x="106045" y="109499"/>
                  </a:lnTo>
                  <a:close/>
                </a:path>
                <a:path w="635634" h="291464">
                  <a:moveTo>
                    <a:pt x="361276" y="11836"/>
                  </a:moveTo>
                  <a:lnTo>
                    <a:pt x="318471" y="16019"/>
                  </a:lnTo>
                  <a:lnTo>
                    <a:pt x="268162" y="38104"/>
                  </a:lnTo>
                  <a:lnTo>
                    <a:pt x="235051" y="80568"/>
                  </a:lnTo>
                  <a:lnTo>
                    <a:pt x="222850" y="121243"/>
                  </a:lnTo>
                  <a:lnTo>
                    <a:pt x="218782" y="172758"/>
                  </a:lnTo>
                  <a:lnTo>
                    <a:pt x="220478" y="199289"/>
                  </a:lnTo>
                  <a:lnTo>
                    <a:pt x="234052" y="243004"/>
                  </a:lnTo>
                  <a:lnTo>
                    <a:pt x="260832" y="273860"/>
                  </a:lnTo>
                  <a:lnTo>
                    <a:pt x="298508" y="289486"/>
                  </a:lnTo>
                  <a:lnTo>
                    <a:pt x="321284" y="291439"/>
                  </a:lnTo>
                  <a:lnTo>
                    <a:pt x="342725" y="289817"/>
                  </a:lnTo>
                  <a:lnTo>
                    <a:pt x="391972" y="265493"/>
                  </a:lnTo>
                  <a:lnTo>
                    <a:pt x="411358" y="233210"/>
                  </a:lnTo>
                  <a:lnTo>
                    <a:pt x="311302" y="233210"/>
                  </a:lnTo>
                  <a:lnTo>
                    <a:pt x="304596" y="229400"/>
                  </a:lnTo>
                  <a:lnTo>
                    <a:pt x="291896" y="184289"/>
                  </a:lnTo>
                  <a:lnTo>
                    <a:pt x="294525" y="177342"/>
                  </a:lnTo>
                  <a:lnTo>
                    <a:pt x="305066" y="165938"/>
                  </a:lnTo>
                  <a:lnTo>
                    <a:pt x="311912" y="163080"/>
                  </a:lnTo>
                  <a:lnTo>
                    <a:pt x="413461" y="163080"/>
                  </a:lnTo>
                  <a:lnTo>
                    <a:pt x="412283" y="157614"/>
                  </a:lnTo>
                  <a:lnTo>
                    <a:pt x="406032" y="142502"/>
                  </a:lnTo>
                  <a:lnTo>
                    <a:pt x="402932" y="137960"/>
                  </a:lnTo>
                  <a:lnTo>
                    <a:pt x="285013" y="137960"/>
                  </a:lnTo>
                  <a:lnTo>
                    <a:pt x="286867" y="120920"/>
                  </a:lnTo>
                  <a:lnTo>
                    <a:pt x="304723" y="85128"/>
                  </a:lnTo>
                  <a:lnTo>
                    <a:pt x="342366" y="69958"/>
                  </a:lnTo>
                  <a:lnTo>
                    <a:pt x="359613" y="68948"/>
                  </a:lnTo>
                  <a:lnTo>
                    <a:pt x="399973" y="68948"/>
                  </a:lnTo>
                  <a:lnTo>
                    <a:pt x="399973" y="14998"/>
                  </a:lnTo>
                  <a:lnTo>
                    <a:pt x="389255" y="13615"/>
                  </a:lnTo>
                  <a:lnTo>
                    <a:pt x="379234" y="12626"/>
                  </a:lnTo>
                  <a:lnTo>
                    <a:pt x="369909" y="12034"/>
                  </a:lnTo>
                  <a:lnTo>
                    <a:pt x="361276" y="11836"/>
                  </a:lnTo>
                  <a:close/>
                </a:path>
                <a:path w="635634" h="291464">
                  <a:moveTo>
                    <a:pt x="413461" y="163080"/>
                  </a:moveTo>
                  <a:lnTo>
                    <a:pt x="320357" y="163080"/>
                  </a:lnTo>
                  <a:lnTo>
                    <a:pt x="331584" y="165150"/>
                  </a:lnTo>
                  <a:lnTo>
                    <a:pt x="339605" y="171357"/>
                  </a:lnTo>
                  <a:lnTo>
                    <a:pt x="344419" y="181704"/>
                  </a:lnTo>
                  <a:lnTo>
                    <a:pt x="346024" y="196189"/>
                  </a:lnTo>
                  <a:lnTo>
                    <a:pt x="345564" y="205209"/>
                  </a:lnTo>
                  <a:lnTo>
                    <a:pt x="327418" y="233210"/>
                  </a:lnTo>
                  <a:lnTo>
                    <a:pt x="411358" y="233210"/>
                  </a:lnTo>
                  <a:lnTo>
                    <a:pt x="415700" y="215944"/>
                  </a:lnTo>
                  <a:lnTo>
                    <a:pt x="417283" y="194703"/>
                  </a:lnTo>
                  <a:lnTo>
                    <a:pt x="416033" y="175015"/>
                  </a:lnTo>
                  <a:lnTo>
                    <a:pt x="413461" y="163080"/>
                  </a:lnTo>
                  <a:close/>
                </a:path>
                <a:path w="635634" h="291464">
                  <a:moveTo>
                    <a:pt x="341007" y="106337"/>
                  </a:moveTo>
                  <a:lnTo>
                    <a:pt x="323760" y="108313"/>
                  </a:lnTo>
                  <a:lnTo>
                    <a:pt x="309049" y="114242"/>
                  </a:lnTo>
                  <a:lnTo>
                    <a:pt x="296875" y="124125"/>
                  </a:lnTo>
                  <a:lnTo>
                    <a:pt x="287235" y="137960"/>
                  </a:lnTo>
                  <a:lnTo>
                    <a:pt x="402932" y="137960"/>
                  </a:lnTo>
                  <a:lnTo>
                    <a:pt x="373211" y="112174"/>
                  </a:lnTo>
                  <a:lnTo>
                    <a:pt x="341007" y="106337"/>
                  </a:lnTo>
                  <a:close/>
                </a:path>
                <a:path w="635634" h="291464">
                  <a:moveTo>
                    <a:pt x="399973" y="68948"/>
                  </a:moveTo>
                  <a:lnTo>
                    <a:pt x="359613" y="68948"/>
                  </a:lnTo>
                  <a:lnTo>
                    <a:pt x="370295" y="69169"/>
                  </a:lnTo>
                  <a:lnTo>
                    <a:pt x="380584" y="69832"/>
                  </a:lnTo>
                  <a:lnTo>
                    <a:pt x="390477" y="70936"/>
                  </a:lnTo>
                  <a:lnTo>
                    <a:pt x="399973" y="72478"/>
                  </a:lnTo>
                  <a:lnTo>
                    <a:pt x="399973" y="68948"/>
                  </a:lnTo>
                  <a:close/>
                </a:path>
                <a:path w="635634" h="291464">
                  <a:moveTo>
                    <a:pt x="594080" y="63131"/>
                  </a:moveTo>
                  <a:lnTo>
                    <a:pt x="559597" y="83094"/>
                  </a:lnTo>
                  <a:lnTo>
                    <a:pt x="553618" y="112687"/>
                  </a:lnTo>
                  <a:lnTo>
                    <a:pt x="554299" y="123548"/>
                  </a:lnTo>
                  <a:lnTo>
                    <a:pt x="577359" y="159207"/>
                  </a:lnTo>
                  <a:lnTo>
                    <a:pt x="594080" y="162585"/>
                  </a:lnTo>
                  <a:lnTo>
                    <a:pt x="603389" y="161768"/>
                  </a:lnTo>
                  <a:lnTo>
                    <a:pt x="631557" y="136664"/>
                  </a:lnTo>
                  <a:lnTo>
                    <a:pt x="591756" y="136664"/>
                  </a:lnTo>
                  <a:lnTo>
                    <a:pt x="589699" y="134823"/>
                  </a:lnTo>
                  <a:lnTo>
                    <a:pt x="586955" y="127444"/>
                  </a:lnTo>
                  <a:lnTo>
                    <a:pt x="586270" y="121437"/>
                  </a:lnTo>
                  <a:lnTo>
                    <a:pt x="586270" y="104952"/>
                  </a:lnTo>
                  <a:lnTo>
                    <a:pt x="586930" y="98996"/>
                  </a:lnTo>
                  <a:lnTo>
                    <a:pt x="589610" y="91478"/>
                  </a:lnTo>
                  <a:lnTo>
                    <a:pt x="591693" y="89585"/>
                  </a:lnTo>
                  <a:lnTo>
                    <a:pt x="631528" y="89585"/>
                  </a:lnTo>
                  <a:lnTo>
                    <a:pt x="629114" y="83731"/>
                  </a:lnTo>
                  <a:lnTo>
                    <a:pt x="624230" y="76466"/>
                  </a:lnTo>
                  <a:lnTo>
                    <a:pt x="618153" y="70632"/>
                  </a:lnTo>
                  <a:lnTo>
                    <a:pt x="611103" y="66465"/>
                  </a:lnTo>
                  <a:lnTo>
                    <a:pt x="603079" y="63965"/>
                  </a:lnTo>
                  <a:lnTo>
                    <a:pt x="594080" y="63131"/>
                  </a:lnTo>
                  <a:close/>
                </a:path>
                <a:path w="635634" h="291464">
                  <a:moveTo>
                    <a:pt x="593864" y="2286"/>
                  </a:moveTo>
                  <a:lnTo>
                    <a:pt x="561644" y="2286"/>
                  </a:lnTo>
                  <a:lnTo>
                    <a:pt x="473684" y="160845"/>
                  </a:lnTo>
                  <a:lnTo>
                    <a:pt x="505891" y="160845"/>
                  </a:lnTo>
                  <a:lnTo>
                    <a:pt x="593864" y="2286"/>
                  </a:lnTo>
                  <a:close/>
                </a:path>
                <a:path w="635634" h="291464">
                  <a:moveTo>
                    <a:pt x="631528" y="89585"/>
                  </a:moveTo>
                  <a:lnTo>
                    <a:pt x="597623" y="89585"/>
                  </a:lnTo>
                  <a:lnTo>
                    <a:pt x="599770" y="91706"/>
                  </a:lnTo>
                  <a:lnTo>
                    <a:pt x="602157" y="100164"/>
                  </a:lnTo>
                  <a:lnTo>
                    <a:pt x="602656" y="104952"/>
                  </a:lnTo>
                  <a:lnTo>
                    <a:pt x="602642" y="121437"/>
                  </a:lnTo>
                  <a:lnTo>
                    <a:pt x="602157" y="126085"/>
                  </a:lnTo>
                  <a:lnTo>
                    <a:pt x="599770" y="134543"/>
                  </a:lnTo>
                  <a:lnTo>
                    <a:pt x="597623" y="136664"/>
                  </a:lnTo>
                  <a:lnTo>
                    <a:pt x="631557" y="136664"/>
                  </a:lnTo>
                  <a:lnTo>
                    <a:pt x="632698" y="133773"/>
                  </a:lnTo>
                  <a:lnTo>
                    <a:pt x="634719" y="123897"/>
                  </a:lnTo>
                  <a:lnTo>
                    <a:pt x="635393" y="112687"/>
                  </a:lnTo>
                  <a:lnTo>
                    <a:pt x="634695" y="101843"/>
                  </a:lnTo>
                  <a:lnTo>
                    <a:pt x="632608" y="92217"/>
                  </a:lnTo>
                  <a:lnTo>
                    <a:pt x="631528" y="89585"/>
                  </a:lnTo>
                  <a:close/>
                </a:path>
                <a:path w="635634" h="291464">
                  <a:moveTo>
                    <a:pt x="473468" y="0"/>
                  </a:moveTo>
                  <a:lnTo>
                    <a:pt x="438987" y="19969"/>
                  </a:lnTo>
                  <a:lnTo>
                    <a:pt x="433019" y="49568"/>
                  </a:lnTo>
                  <a:lnTo>
                    <a:pt x="433700" y="60471"/>
                  </a:lnTo>
                  <a:lnTo>
                    <a:pt x="456753" y="96194"/>
                  </a:lnTo>
                  <a:lnTo>
                    <a:pt x="473468" y="99568"/>
                  </a:lnTo>
                  <a:lnTo>
                    <a:pt x="482824" y="98751"/>
                  </a:lnTo>
                  <a:lnTo>
                    <a:pt x="511010" y="73533"/>
                  </a:lnTo>
                  <a:lnTo>
                    <a:pt x="471157" y="73533"/>
                  </a:lnTo>
                  <a:lnTo>
                    <a:pt x="469087" y="71691"/>
                  </a:lnTo>
                  <a:lnTo>
                    <a:pt x="466410" y="64503"/>
                  </a:lnTo>
                  <a:lnTo>
                    <a:pt x="466299" y="63934"/>
                  </a:lnTo>
                  <a:lnTo>
                    <a:pt x="465674" y="58458"/>
                  </a:lnTo>
                  <a:lnTo>
                    <a:pt x="465673" y="41694"/>
                  </a:lnTo>
                  <a:lnTo>
                    <a:pt x="466331" y="35864"/>
                  </a:lnTo>
                  <a:lnTo>
                    <a:pt x="468957" y="28462"/>
                  </a:lnTo>
                  <a:lnTo>
                    <a:pt x="469040" y="28308"/>
                  </a:lnTo>
                  <a:lnTo>
                    <a:pt x="471081" y="26466"/>
                  </a:lnTo>
                  <a:lnTo>
                    <a:pt x="510921" y="26466"/>
                  </a:lnTo>
                  <a:lnTo>
                    <a:pt x="508504" y="20612"/>
                  </a:lnTo>
                  <a:lnTo>
                    <a:pt x="503618" y="13347"/>
                  </a:lnTo>
                  <a:lnTo>
                    <a:pt x="497546" y="7506"/>
                  </a:lnTo>
                  <a:lnTo>
                    <a:pt x="490496" y="3335"/>
                  </a:lnTo>
                  <a:lnTo>
                    <a:pt x="482469" y="833"/>
                  </a:lnTo>
                  <a:lnTo>
                    <a:pt x="473468" y="0"/>
                  </a:lnTo>
                  <a:close/>
                </a:path>
                <a:path w="635634" h="291464">
                  <a:moveTo>
                    <a:pt x="510921" y="26466"/>
                  </a:moveTo>
                  <a:lnTo>
                    <a:pt x="476643" y="26466"/>
                  </a:lnTo>
                  <a:lnTo>
                    <a:pt x="478688" y="28308"/>
                  </a:lnTo>
                  <a:lnTo>
                    <a:pt x="481368" y="35687"/>
                  </a:lnTo>
                  <a:lnTo>
                    <a:pt x="482041" y="41694"/>
                  </a:lnTo>
                  <a:lnTo>
                    <a:pt x="482041" y="58458"/>
                  </a:lnTo>
                  <a:lnTo>
                    <a:pt x="481368" y="64503"/>
                  </a:lnTo>
                  <a:lnTo>
                    <a:pt x="478688" y="71729"/>
                  </a:lnTo>
                  <a:lnTo>
                    <a:pt x="476643" y="73533"/>
                  </a:lnTo>
                  <a:lnTo>
                    <a:pt x="511010" y="73533"/>
                  </a:lnTo>
                  <a:lnTo>
                    <a:pt x="512108" y="70734"/>
                  </a:lnTo>
                  <a:lnTo>
                    <a:pt x="514122" y="60826"/>
                  </a:lnTo>
                  <a:lnTo>
                    <a:pt x="514794" y="49568"/>
                  </a:lnTo>
                  <a:lnTo>
                    <a:pt x="514094" y="38724"/>
                  </a:lnTo>
                  <a:lnTo>
                    <a:pt x="511997" y="29071"/>
                  </a:lnTo>
                  <a:lnTo>
                    <a:pt x="510921" y="26466"/>
                  </a:lnTo>
                  <a:close/>
                </a:path>
              </a:pathLst>
            </a:custGeom>
            <a:solidFill>
              <a:srgbClr val="19224C"/>
            </a:solidFill>
          </p:spPr>
          <p:txBody>
            <a:bodyPr wrap="square" lIns="0" tIns="0" rIns="0" bIns="0" rtlCol="0"/>
            <a:lstStyle/>
            <a:p>
              <a:endParaRPr dirty="0"/>
            </a:p>
          </p:txBody>
        </p:sp>
      </p:grpSp>
      <p:sp>
        <p:nvSpPr>
          <p:cNvPr id="13" name="object 13"/>
          <p:cNvSpPr txBox="1"/>
          <p:nvPr/>
        </p:nvSpPr>
        <p:spPr>
          <a:xfrm>
            <a:off x="5270082" y="3383165"/>
            <a:ext cx="1929764" cy="711200"/>
          </a:xfrm>
          <a:prstGeom prst="rect">
            <a:avLst/>
          </a:prstGeom>
        </p:spPr>
        <p:txBody>
          <a:bodyPr vert="horz" wrap="square" lIns="0" tIns="12700" rIns="0" bIns="0" rtlCol="0">
            <a:spAutoFit/>
          </a:bodyPr>
          <a:lstStyle/>
          <a:p>
            <a:pPr marL="12065" marR="5080" indent="-635" algn="ctr">
              <a:lnSpc>
                <a:spcPct val="107100"/>
              </a:lnSpc>
              <a:spcBef>
                <a:spcPts val="100"/>
              </a:spcBef>
            </a:pPr>
            <a:r>
              <a:rPr sz="1400" b="1" dirty="0">
                <a:solidFill>
                  <a:srgbClr val="414042"/>
                </a:solidFill>
                <a:latin typeface="Open Sans"/>
                <a:cs typeface="Open Sans"/>
              </a:rPr>
              <a:t>Want an advisor who  </a:t>
            </a:r>
            <a:r>
              <a:rPr sz="1400" b="1" spc="-5" dirty="0">
                <a:solidFill>
                  <a:srgbClr val="414042"/>
                </a:solidFill>
                <a:latin typeface="Open Sans"/>
                <a:cs typeface="Open Sans"/>
              </a:rPr>
              <a:t>is </a:t>
            </a:r>
            <a:r>
              <a:rPr sz="1400" b="1" dirty="0">
                <a:solidFill>
                  <a:srgbClr val="414042"/>
                </a:solidFill>
                <a:latin typeface="Open Sans"/>
                <a:cs typeface="Open Sans"/>
              </a:rPr>
              <a:t>easily accessible</a:t>
            </a:r>
            <a:r>
              <a:rPr sz="1400" b="1" spc="-95" dirty="0">
                <a:solidFill>
                  <a:srgbClr val="414042"/>
                </a:solidFill>
                <a:latin typeface="Open Sans"/>
                <a:cs typeface="Open Sans"/>
              </a:rPr>
              <a:t> </a:t>
            </a:r>
            <a:r>
              <a:rPr sz="1400" b="1" dirty="0">
                <a:solidFill>
                  <a:srgbClr val="414042"/>
                </a:solidFill>
                <a:latin typeface="Open Sans"/>
                <a:cs typeface="Open Sans"/>
              </a:rPr>
              <a:t>by  phone and</a:t>
            </a:r>
            <a:r>
              <a:rPr sz="1400" b="1" spc="-35" dirty="0">
                <a:solidFill>
                  <a:srgbClr val="414042"/>
                </a:solidFill>
                <a:latin typeface="Open Sans"/>
                <a:cs typeface="Open Sans"/>
              </a:rPr>
              <a:t> </a:t>
            </a:r>
            <a:r>
              <a:rPr sz="1400" b="1" dirty="0">
                <a:solidFill>
                  <a:srgbClr val="414042"/>
                </a:solidFill>
                <a:latin typeface="Open Sans"/>
                <a:cs typeface="Open Sans"/>
              </a:rPr>
              <a:t>email</a:t>
            </a:r>
            <a:endParaRPr sz="1400" dirty="0">
              <a:latin typeface="Open Sans"/>
              <a:cs typeface="Open Sans"/>
            </a:endParaRPr>
          </a:p>
        </p:txBody>
      </p:sp>
      <p:grpSp>
        <p:nvGrpSpPr>
          <p:cNvPr id="14" name="object 14"/>
          <p:cNvGrpSpPr/>
          <p:nvPr/>
        </p:nvGrpSpPr>
        <p:grpSpPr>
          <a:xfrm>
            <a:off x="5369434" y="1468727"/>
            <a:ext cx="1730375" cy="1730375"/>
            <a:chOff x="5369434" y="1468727"/>
            <a:chExt cx="1730375" cy="1730375"/>
          </a:xfrm>
        </p:grpSpPr>
        <p:sp>
          <p:nvSpPr>
            <p:cNvPr id="15" name="object 15"/>
            <p:cNvSpPr/>
            <p:nvPr/>
          </p:nvSpPr>
          <p:spPr>
            <a:xfrm>
              <a:off x="5369434" y="1468727"/>
              <a:ext cx="1730375" cy="1730375"/>
            </a:xfrm>
            <a:custGeom>
              <a:avLst/>
              <a:gdLst/>
              <a:ahLst/>
              <a:cxnLst/>
              <a:rect l="l" t="t" r="r" b="b"/>
              <a:pathLst>
                <a:path w="1730375" h="1730375">
                  <a:moveTo>
                    <a:pt x="865073" y="0"/>
                  </a:moveTo>
                  <a:lnTo>
                    <a:pt x="817609" y="1280"/>
                  </a:lnTo>
                  <a:lnTo>
                    <a:pt x="770814" y="5076"/>
                  </a:lnTo>
                  <a:lnTo>
                    <a:pt x="724755" y="11322"/>
                  </a:lnTo>
                  <a:lnTo>
                    <a:pt x="679496" y="19952"/>
                  </a:lnTo>
                  <a:lnTo>
                    <a:pt x="635104" y="30900"/>
                  </a:lnTo>
                  <a:lnTo>
                    <a:pt x="591645" y="44101"/>
                  </a:lnTo>
                  <a:lnTo>
                    <a:pt x="549184" y="59487"/>
                  </a:lnTo>
                  <a:lnTo>
                    <a:pt x="507789" y="76994"/>
                  </a:lnTo>
                  <a:lnTo>
                    <a:pt x="467524" y="96556"/>
                  </a:lnTo>
                  <a:lnTo>
                    <a:pt x="428456" y="118105"/>
                  </a:lnTo>
                  <a:lnTo>
                    <a:pt x="390651" y="141577"/>
                  </a:lnTo>
                  <a:lnTo>
                    <a:pt x="354174" y="166906"/>
                  </a:lnTo>
                  <a:lnTo>
                    <a:pt x="319092" y="194024"/>
                  </a:lnTo>
                  <a:lnTo>
                    <a:pt x="285471" y="222868"/>
                  </a:lnTo>
                  <a:lnTo>
                    <a:pt x="253376" y="253369"/>
                  </a:lnTo>
                  <a:lnTo>
                    <a:pt x="222835" y="285508"/>
                  </a:lnTo>
                  <a:lnTo>
                    <a:pt x="194029" y="319084"/>
                  </a:lnTo>
                  <a:lnTo>
                    <a:pt x="166910" y="354166"/>
                  </a:lnTo>
                  <a:lnTo>
                    <a:pt x="141581" y="390642"/>
                  </a:lnTo>
                  <a:lnTo>
                    <a:pt x="118109" y="428447"/>
                  </a:lnTo>
                  <a:lnTo>
                    <a:pt x="96558" y="467514"/>
                  </a:lnTo>
                  <a:lnTo>
                    <a:pt x="76997" y="507778"/>
                  </a:lnTo>
                  <a:lnTo>
                    <a:pt x="59489" y="549173"/>
                  </a:lnTo>
                  <a:lnTo>
                    <a:pt x="44102" y="591633"/>
                  </a:lnTo>
                  <a:lnTo>
                    <a:pt x="30901" y="635092"/>
                  </a:lnTo>
                  <a:lnTo>
                    <a:pt x="19952" y="679484"/>
                  </a:lnTo>
                  <a:lnTo>
                    <a:pt x="11322" y="724742"/>
                  </a:lnTo>
                  <a:lnTo>
                    <a:pt x="5076" y="770802"/>
                  </a:lnTo>
                  <a:lnTo>
                    <a:pt x="1280" y="817596"/>
                  </a:lnTo>
                  <a:lnTo>
                    <a:pt x="0" y="865060"/>
                  </a:lnTo>
                  <a:lnTo>
                    <a:pt x="1285" y="912594"/>
                  </a:lnTo>
                  <a:lnTo>
                    <a:pt x="5076" y="959321"/>
                  </a:lnTo>
                  <a:lnTo>
                    <a:pt x="11322" y="1005381"/>
                  </a:lnTo>
                  <a:lnTo>
                    <a:pt x="19952" y="1050641"/>
                  </a:lnTo>
                  <a:lnTo>
                    <a:pt x="30901" y="1095033"/>
                  </a:lnTo>
                  <a:lnTo>
                    <a:pt x="44102" y="1138493"/>
                  </a:lnTo>
                  <a:lnTo>
                    <a:pt x="59489" y="1180953"/>
                  </a:lnTo>
                  <a:lnTo>
                    <a:pt x="76997" y="1222349"/>
                  </a:lnTo>
                  <a:lnTo>
                    <a:pt x="96558" y="1262614"/>
                  </a:lnTo>
                  <a:lnTo>
                    <a:pt x="118109" y="1301682"/>
                  </a:lnTo>
                  <a:lnTo>
                    <a:pt x="141581" y="1339488"/>
                  </a:lnTo>
                  <a:lnTo>
                    <a:pt x="166910" y="1375964"/>
                  </a:lnTo>
                  <a:lnTo>
                    <a:pt x="194029" y="1411046"/>
                  </a:lnTo>
                  <a:lnTo>
                    <a:pt x="222873" y="1444667"/>
                  </a:lnTo>
                  <a:lnTo>
                    <a:pt x="253376" y="1476762"/>
                  </a:lnTo>
                  <a:lnTo>
                    <a:pt x="285471" y="1507264"/>
                  </a:lnTo>
                  <a:lnTo>
                    <a:pt x="319092" y="1536107"/>
                  </a:lnTo>
                  <a:lnTo>
                    <a:pt x="354174" y="1563226"/>
                  </a:lnTo>
                  <a:lnTo>
                    <a:pt x="390651" y="1588555"/>
                  </a:lnTo>
                  <a:lnTo>
                    <a:pt x="428456" y="1612027"/>
                  </a:lnTo>
                  <a:lnTo>
                    <a:pt x="467524" y="1633577"/>
                  </a:lnTo>
                  <a:lnTo>
                    <a:pt x="507789" y="1653138"/>
                  </a:lnTo>
                  <a:lnTo>
                    <a:pt x="549184" y="1670645"/>
                  </a:lnTo>
                  <a:lnTo>
                    <a:pt x="591645" y="1686032"/>
                  </a:lnTo>
                  <a:lnTo>
                    <a:pt x="635104" y="1699232"/>
                  </a:lnTo>
                  <a:lnTo>
                    <a:pt x="679496" y="1710181"/>
                  </a:lnTo>
                  <a:lnTo>
                    <a:pt x="724755" y="1718811"/>
                  </a:lnTo>
                  <a:lnTo>
                    <a:pt x="770814" y="1725057"/>
                  </a:lnTo>
                  <a:lnTo>
                    <a:pt x="817609" y="1728853"/>
                  </a:lnTo>
                  <a:lnTo>
                    <a:pt x="865073" y="1730133"/>
                  </a:lnTo>
                  <a:lnTo>
                    <a:pt x="912536" y="1728853"/>
                  </a:lnTo>
                  <a:lnTo>
                    <a:pt x="959331" y="1725057"/>
                  </a:lnTo>
                  <a:lnTo>
                    <a:pt x="1005391" y="1718811"/>
                  </a:lnTo>
                  <a:lnTo>
                    <a:pt x="1050650" y="1710181"/>
                  </a:lnTo>
                  <a:lnTo>
                    <a:pt x="1095042" y="1699232"/>
                  </a:lnTo>
                  <a:lnTo>
                    <a:pt x="1138501" y="1686032"/>
                  </a:lnTo>
                  <a:lnTo>
                    <a:pt x="1180961" y="1670645"/>
                  </a:lnTo>
                  <a:lnTo>
                    <a:pt x="1222356" y="1653138"/>
                  </a:lnTo>
                  <a:lnTo>
                    <a:pt x="1262621" y="1633577"/>
                  </a:lnTo>
                  <a:lnTo>
                    <a:pt x="1301689" y="1612027"/>
                  </a:lnTo>
                  <a:lnTo>
                    <a:pt x="1339495" y="1588555"/>
                  </a:lnTo>
                  <a:lnTo>
                    <a:pt x="1375971" y="1563226"/>
                  </a:lnTo>
                  <a:lnTo>
                    <a:pt x="1411053" y="1536107"/>
                  </a:lnTo>
                  <a:lnTo>
                    <a:pt x="1444675" y="1507264"/>
                  </a:lnTo>
                  <a:lnTo>
                    <a:pt x="1476770" y="1476762"/>
                  </a:lnTo>
                  <a:lnTo>
                    <a:pt x="1507309" y="1444625"/>
                  </a:lnTo>
                  <a:lnTo>
                    <a:pt x="865073" y="1444625"/>
                  </a:lnTo>
                  <a:lnTo>
                    <a:pt x="817540" y="1442703"/>
                  </a:lnTo>
                  <a:lnTo>
                    <a:pt x="771066" y="1437039"/>
                  </a:lnTo>
                  <a:lnTo>
                    <a:pt x="725800" y="1427781"/>
                  </a:lnTo>
                  <a:lnTo>
                    <a:pt x="681889" y="1415079"/>
                  </a:lnTo>
                  <a:lnTo>
                    <a:pt x="639485" y="1399080"/>
                  </a:lnTo>
                  <a:lnTo>
                    <a:pt x="598735" y="1379936"/>
                  </a:lnTo>
                  <a:lnTo>
                    <a:pt x="559789" y="1357794"/>
                  </a:lnTo>
                  <a:lnTo>
                    <a:pt x="522797" y="1332804"/>
                  </a:lnTo>
                  <a:lnTo>
                    <a:pt x="487906" y="1305115"/>
                  </a:lnTo>
                  <a:lnTo>
                    <a:pt x="455268" y="1274876"/>
                  </a:lnTo>
                  <a:lnTo>
                    <a:pt x="425029" y="1242237"/>
                  </a:lnTo>
                  <a:lnTo>
                    <a:pt x="397341" y="1207346"/>
                  </a:lnTo>
                  <a:lnTo>
                    <a:pt x="372351" y="1170353"/>
                  </a:lnTo>
                  <a:lnTo>
                    <a:pt x="350209" y="1131406"/>
                  </a:lnTo>
                  <a:lnTo>
                    <a:pt x="331065" y="1090655"/>
                  </a:lnTo>
                  <a:lnTo>
                    <a:pt x="315067" y="1048250"/>
                  </a:lnTo>
                  <a:lnTo>
                    <a:pt x="302364" y="1004338"/>
                  </a:lnTo>
                  <a:lnTo>
                    <a:pt x="293106" y="959070"/>
                  </a:lnTo>
                  <a:lnTo>
                    <a:pt x="287439" y="912525"/>
                  </a:lnTo>
                  <a:lnTo>
                    <a:pt x="285521" y="865060"/>
                  </a:lnTo>
                  <a:lnTo>
                    <a:pt x="287442" y="817528"/>
                  </a:lnTo>
                  <a:lnTo>
                    <a:pt x="293106" y="771054"/>
                  </a:lnTo>
                  <a:lnTo>
                    <a:pt x="302364" y="725787"/>
                  </a:lnTo>
                  <a:lnTo>
                    <a:pt x="315067" y="681877"/>
                  </a:lnTo>
                  <a:lnTo>
                    <a:pt x="331065" y="639472"/>
                  </a:lnTo>
                  <a:lnTo>
                    <a:pt x="350209" y="598722"/>
                  </a:lnTo>
                  <a:lnTo>
                    <a:pt x="372351" y="559777"/>
                  </a:lnTo>
                  <a:lnTo>
                    <a:pt x="397341" y="522784"/>
                  </a:lnTo>
                  <a:lnTo>
                    <a:pt x="425029" y="487894"/>
                  </a:lnTo>
                  <a:lnTo>
                    <a:pt x="455268" y="455255"/>
                  </a:lnTo>
                  <a:lnTo>
                    <a:pt x="487906" y="425017"/>
                  </a:lnTo>
                  <a:lnTo>
                    <a:pt x="522797" y="397328"/>
                  </a:lnTo>
                  <a:lnTo>
                    <a:pt x="559789" y="372338"/>
                  </a:lnTo>
                  <a:lnTo>
                    <a:pt x="598735" y="350197"/>
                  </a:lnTo>
                  <a:lnTo>
                    <a:pt x="639485" y="331052"/>
                  </a:lnTo>
                  <a:lnTo>
                    <a:pt x="681889" y="315054"/>
                  </a:lnTo>
                  <a:lnTo>
                    <a:pt x="725800" y="302351"/>
                  </a:lnTo>
                  <a:lnTo>
                    <a:pt x="771066" y="293094"/>
                  </a:lnTo>
                  <a:lnTo>
                    <a:pt x="817540" y="287429"/>
                  </a:lnTo>
                  <a:lnTo>
                    <a:pt x="865073" y="285508"/>
                  </a:lnTo>
                  <a:lnTo>
                    <a:pt x="1507310" y="285508"/>
                  </a:lnTo>
                  <a:lnTo>
                    <a:pt x="1476770" y="253369"/>
                  </a:lnTo>
                  <a:lnTo>
                    <a:pt x="1444675" y="222868"/>
                  </a:lnTo>
                  <a:lnTo>
                    <a:pt x="1411053" y="194024"/>
                  </a:lnTo>
                  <a:lnTo>
                    <a:pt x="1375971" y="166906"/>
                  </a:lnTo>
                  <a:lnTo>
                    <a:pt x="1339495" y="141577"/>
                  </a:lnTo>
                  <a:lnTo>
                    <a:pt x="1301689" y="118105"/>
                  </a:lnTo>
                  <a:lnTo>
                    <a:pt x="1262621" y="96556"/>
                  </a:lnTo>
                  <a:lnTo>
                    <a:pt x="1222356" y="76994"/>
                  </a:lnTo>
                  <a:lnTo>
                    <a:pt x="1180961" y="59487"/>
                  </a:lnTo>
                  <a:lnTo>
                    <a:pt x="1138501" y="44101"/>
                  </a:lnTo>
                  <a:lnTo>
                    <a:pt x="1095042" y="30900"/>
                  </a:lnTo>
                  <a:lnTo>
                    <a:pt x="1050650" y="19952"/>
                  </a:lnTo>
                  <a:lnTo>
                    <a:pt x="1005391" y="11322"/>
                  </a:lnTo>
                  <a:lnTo>
                    <a:pt x="959331" y="5076"/>
                  </a:lnTo>
                  <a:lnTo>
                    <a:pt x="912536" y="1280"/>
                  </a:lnTo>
                  <a:lnTo>
                    <a:pt x="865073" y="0"/>
                  </a:lnTo>
                  <a:close/>
                </a:path>
                <a:path w="1730375" h="1730375">
                  <a:moveTo>
                    <a:pt x="1507310" y="285508"/>
                  </a:moveTo>
                  <a:lnTo>
                    <a:pt x="865073" y="285508"/>
                  </a:lnTo>
                  <a:lnTo>
                    <a:pt x="912605" y="287429"/>
                  </a:lnTo>
                  <a:lnTo>
                    <a:pt x="959079" y="293094"/>
                  </a:lnTo>
                  <a:lnTo>
                    <a:pt x="1004346" y="302351"/>
                  </a:lnTo>
                  <a:lnTo>
                    <a:pt x="1048256" y="315054"/>
                  </a:lnTo>
                  <a:lnTo>
                    <a:pt x="1090661" y="331052"/>
                  </a:lnTo>
                  <a:lnTo>
                    <a:pt x="1131410" y="350197"/>
                  </a:lnTo>
                  <a:lnTo>
                    <a:pt x="1170356" y="372338"/>
                  </a:lnTo>
                  <a:lnTo>
                    <a:pt x="1207349" y="397328"/>
                  </a:lnTo>
                  <a:lnTo>
                    <a:pt x="1242239" y="425017"/>
                  </a:lnTo>
                  <a:lnTo>
                    <a:pt x="1274878" y="455255"/>
                  </a:lnTo>
                  <a:lnTo>
                    <a:pt x="1305116" y="487894"/>
                  </a:lnTo>
                  <a:lnTo>
                    <a:pt x="1332805" y="522784"/>
                  </a:lnTo>
                  <a:lnTo>
                    <a:pt x="1357794" y="559777"/>
                  </a:lnTo>
                  <a:lnTo>
                    <a:pt x="1379936" y="598722"/>
                  </a:lnTo>
                  <a:lnTo>
                    <a:pt x="1399081" y="639472"/>
                  </a:lnTo>
                  <a:lnTo>
                    <a:pt x="1415079" y="681877"/>
                  </a:lnTo>
                  <a:lnTo>
                    <a:pt x="1427781" y="725787"/>
                  </a:lnTo>
                  <a:lnTo>
                    <a:pt x="1437039" y="771054"/>
                  </a:lnTo>
                  <a:lnTo>
                    <a:pt x="1442706" y="817596"/>
                  </a:lnTo>
                  <a:lnTo>
                    <a:pt x="1444624" y="865060"/>
                  </a:lnTo>
                  <a:lnTo>
                    <a:pt x="1442703" y="912594"/>
                  </a:lnTo>
                  <a:lnTo>
                    <a:pt x="1437039" y="959070"/>
                  </a:lnTo>
                  <a:lnTo>
                    <a:pt x="1427781" y="1004338"/>
                  </a:lnTo>
                  <a:lnTo>
                    <a:pt x="1415079" y="1048250"/>
                  </a:lnTo>
                  <a:lnTo>
                    <a:pt x="1399081" y="1090655"/>
                  </a:lnTo>
                  <a:lnTo>
                    <a:pt x="1379936" y="1131406"/>
                  </a:lnTo>
                  <a:lnTo>
                    <a:pt x="1357794" y="1170353"/>
                  </a:lnTo>
                  <a:lnTo>
                    <a:pt x="1332805" y="1207346"/>
                  </a:lnTo>
                  <a:lnTo>
                    <a:pt x="1305116" y="1242237"/>
                  </a:lnTo>
                  <a:lnTo>
                    <a:pt x="1274878" y="1274876"/>
                  </a:lnTo>
                  <a:lnTo>
                    <a:pt x="1242239" y="1305115"/>
                  </a:lnTo>
                  <a:lnTo>
                    <a:pt x="1207349" y="1332804"/>
                  </a:lnTo>
                  <a:lnTo>
                    <a:pt x="1170356" y="1357794"/>
                  </a:lnTo>
                  <a:lnTo>
                    <a:pt x="1131410" y="1379936"/>
                  </a:lnTo>
                  <a:lnTo>
                    <a:pt x="1090661" y="1399080"/>
                  </a:lnTo>
                  <a:lnTo>
                    <a:pt x="1048256" y="1415079"/>
                  </a:lnTo>
                  <a:lnTo>
                    <a:pt x="1004346" y="1427781"/>
                  </a:lnTo>
                  <a:lnTo>
                    <a:pt x="959079" y="1437039"/>
                  </a:lnTo>
                  <a:lnTo>
                    <a:pt x="912605" y="1442703"/>
                  </a:lnTo>
                  <a:lnTo>
                    <a:pt x="865073" y="1444625"/>
                  </a:lnTo>
                  <a:lnTo>
                    <a:pt x="1507309" y="1444625"/>
                  </a:lnTo>
                  <a:lnTo>
                    <a:pt x="1536116" y="1411046"/>
                  </a:lnTo>
                  <a:lnTo>
                    <a:pt x="1563235" y="1375964"/>
                  </a:lnTo>
                  <a:lnTo>
                    <a:pt x="1588564" y="1339488"/>
                  </a:lnTo>
                  <a:lnTo>
                    <a:pt x="1612037" y="1301682"/>
                  </a:lnTo>
                  <a:lnTo>
                    <a:pt x="1633587" y="1262614"/>
                  </a:lnTo>
                  <a:lnTo>
                    <a:pt x="1653149" y="1222349"/>
                  </a:lnTo>
                  <a:lnTo>
                    <a:pt x="1670656" y="1180953"/>
                  </a:lnTo>
                  <a:lnTo>
                    <a:pt x="1686043" y="1138493"/>
                  </a:lnTo>
                  <a:lnTo>
                    <a:pt x="1699244" y="1095033"/>
                  </a:lnTo>
                  <a:lnTo>
                    <a:pt x="1710193" y="1050641"/>
                  </a:lnTo>
                  <a:lnTo>
                    <a:pt x="1718823" y="1005381"/>
                  </a:lnTo>
                  <a:lnTo>
                    <a:pt x="1725070" y="959321"/>
                  </a:lnTo>
                  <a:lnTo>
                    <a:pt x="1728866" y="912525"/>
                  </a:lnTo>
                  <a:lnTo>
                    <a:pt x="1730146" y="865060"/>
                  </a:lnTo>
                  <a:lnTo>
                    <a:pt x="1728860" y="817528"/>
                  </a:lnTo>
                  <a:lnTo>
                    <a:pt x="1725070" y="770802"/>
                  </a:lnTo>
                  <a:lnTo>
                    <a:pt x="1718823" y="724742"/>
                  </a:lnTo>
                  <a:lnTo>
                    <a:pt x="1710193" y="679484"/>
                  </a:lnTo>
                  <a:lnTo>
                    <a:pt x="1699244" y="635092"/>
                  </a:lnTo>
                  <a:lnTo>
                    <a:pt x="1686043" y="591633"/>
                  </a:lnTo>
                  <a:lnTo>
                    <a:pt x="1670656" y="549173"/>
                  </a:lnTo>
                  <a:lnTo>
                    <a:pt x="1653149" y="507778"/>
                  </a:lnTo>
                  <a:lnTo>
                    <a:pt x="1633587" y="467514"/>
                  </a:lnTo>
                  <a:lnTo>
                    <a:pt x="1612037" y="428447"/>
                  </a:lnTo>
                  <a:lnTo>
                    <a:pt x="1588564" y="390642"/>
                  </a:lnTo>
                  <a:lnTo>
                    <a:pt x="1563235" y="354166"/>
                  </a:lnTo>
                  <a:lnTo>
                    <a:pt x="1536116" y="319084"/>
                  </a:lnTo>
                  <a:lnTo>
                    <a:pt x="1507310" y="285508"/>
                  </a:lnTo>
                  <a:close/>
                </a:path>
              </a:pathLst>
            </a:custGeom>
            <a:solidFill>
              <a:srgbClr val="19224C"/>
            </a:solidFill>
          </p:spPr>
          <p:txBody>
            <a:bodyPr wrap="square" lIns="0" tIns="0" rIns="0" bIns="0" rtlCol="0"/>
            <a:lstStyle/>
            <a:p>
              <a:endParaRPr dirty="0"/>
            </a:p>
          </p:txBody>
        </p:sp>
        <p:sp>
          <p:nvSpPr>
            <p:cNvPr id="16" name="object 16"/>
            <p:cNvSpPr/>
            <p:nvPr/>
          </p:nvSpPr>
          <p:spPr>
            <a:xfrm>
              <a:off x="6237164" y="1468730"/>
              <a:ext cx="862965" cy="1594485"/>
            </a:xfrm>
            <a:custGeom>
              <a:avLst/>
              <a:gdLst/>
              <a:ahLst/>
              <a:cxnLst/>
              <a:rect l="l" t="t" r="r" b="b"/>
              <a:pathLst>
                <a:path w="862965" h="1594485">
                  <a:moveTo>
                    <a:pt x="0" y="0"/>
                  </a:moveTo>
                  <a:lnTo>
                    <a:pt x="0" y="285508"/>
                  </a:lnTo>
                  <a:lnTo>
                    <a:pt x="47346" y="287630"/>
                  </a:lnTo>
                  <a:lnTo>
                    <a:pt x="93632" y="293464"/>
                  </a:lnTo>
                  <a:lnTo>
                    <a:pt x="138711" y="302865"/>
                  </a:lnTo>
                  <a:lnTo>
                    <a:pt x="182434" y="315684"/>
                  </a:lnTo>
                  <a:lnTo>
                    <a:pt x="224653" y="331773"/>
                  </a:lnTo>
                  <a:lnTo>
                    <a:pt x="265221" y="350984"/>
                  </a:lnTo>
                  <a:lnTo>
                    <a:pt x="303989" y="373169"/>
                  </a:lnTo>
                  <a:lnTo>
                    <a:pt x="340809" y="398182"/>
                  </a:lnTo>
                  <a:lnTo>
                    <a:pt x="375534" y="425873"/>
                  </a:lnTo>
                  <a:lnTo>
                    <a:pt x="408016" y="456095"/>
                  </a:lnTo>
                  <a:lnTo>
                    <a:pt x="438106" y="488700"/>
                  </a:lnTo>
                  <a:lnTo>
                    <a:pt x="465657" y="523540"/>
                  </a:lnTo>
                  <a:lnTo>
                    <a:pt x="490521" y="560468"/>
                  </a:lnTo>
                  <a:lnTo>
                    <a:pt x="512549" y="599336"/>
                  </a:lnTo>
                  <a:lnTo>
                    <a:pt x="531595" y="639995"/>
                  </a:lnTo>
                  <a:lnTo>
                    <a:pt x="547509" y="682299"/>
                  </a:lnTo>
                  <a:lnTo>
                    <a:pt x="560144" y="726099"/>
                  </a:lnTo>
                  <a:lnTo>
                    <a:pt x="569353" y="771247"/>
                  </a:lnTo>
                  <a:lnTo>
                    <a:pt x="574986" y="817595"/>
                  </a:lnTo>
                  <a:lnTo>
                    <a:pt x="576897" y="864997"/>
                  </a:lnTo>
                  <a:lnTo>
                    <a:pt x="574707" y="915703"/>
                  </a:lnTo>
                  <a:lnTo>
                    <a:pt x="568259" y="965186"/>
                  </a:lnTo>
                  <a:lnTo>
                    <a:pt x="557736" y="1013267"/>
                  </a:lnTo>
                  <a:lnTo>
                    <a:pt x="543319" y="1059764"/>
                  </a:lnTo>
                  <a:lnTo>
                    <a:pt x="525190" y="1104497"/>
                  </a:lnTo>
                  <a:lnTo>
                    <a:pt x="503532" y="1147286"/>
                  </a:lnTo>
                  <a:lnTo>
                    <a:pt x="478528" y="1187949"/>
                  </a:lnTo>
                  <a:lnTo>
                    <a:pt x="450358" y="1226307"/>
                  </a:lnTo>
                  <a:lnTo>
                    <a:pt x="419206" y="1262178"/>
                  </a:lnTo>
                  <a:lnTo>
                    <a:pt x="385253" y="1295383"/>
                  </a:lnTo>
                  <a:lnTo>
                    <a:pt x="348683" y="1325741"/>
                  </a:lnTo>
                  <a:lnTo>
                    <a:pt x="309676" y="1353070"/>
                  </a:lnTo>
                  <a:lnTo>
                    <a:pt x="462635" y="1594104"/>
                  </a:lnTo>
                  <a:lnTo>
                    <a:pt x="501926" y="1567435"/>
                  </a:lnTo>
                  <a:lnTo>
                    <a:pt x="539639" y="1538712"/>
                  </a:lnTo>
                  <a:lnTo>
                    <a:pt x="575693" y="1508013"/>
                  </a:lnTo>
                  <a:lnTo>
                    <a:pt x="610006" y="1475419"/>
                  </a:lnTo>
                  <a:lnTo>
                    <a:pt x="642499" y="1441010"/>
                  </a:lnTo>
                  <a:lnTo>
                    <a:pt x="673089" y="1404867"/>
                  </a:lnTo>
                  <a:lnTo>
                    <a:pt x="701697" y="1367069"/>
                  </a:lnTo>
                  <a:lnTo>
                    <a:pt x="728241" y="1327696"/>
                  </a:lnTo>
                  <a:lnTo>
                    <a:pt x="752641" y="1286829"/>
                  </a:lnTo>
                  <a:lnTo>
                    <a:pt x="774816" y="1244547"/>
                  </a:lnTo>
                  <a:lnTo>
                    <a:pt x="794685" y="1200931"/>
                  </a:lnTo>
                  <a:lnTo>
                    <a:pt x="812166" y="1156062"/>
                  </a:lnTo>
                  <a:lnTo>
                    <a:pt x="827180" y="1110018"/>
                  </a:lnTo>
                  <a:lnTo>
                    <a:pt x="839646" y="1062881"/>
                  </a:lnTo>
                  <a:lnTo>
                    <a:pt x="849482" y="1014730"/>
                  </a:lnTo>
                  <a:lnTo>
                    <a:pt x="856608" y="965645"/>
                  </a:lnTo>
                  <a:lnTo>
                    <a:pt x="860943" y="915708"/>
                  </a:lnTo>
                  <a:lnTo>
                    <a:pt x="862406" y="864997"/>
                  </a:lnTo>
                  <a:lnTo>
                    <a:pt x="861130" y="817621"/>
                  </a:lnTo>
                  <a:lnTo>
                    <a:pt x="857348" y="770912"/>
                  </a:lnTo>
                  <a:lnTo>
                    <a:pt x="851125" y="724935"/>
                  </a:lnTo>
                  <a:lnTo>
                    <a:pt x="842525" y="679757"/>
                  </a:lnTo>
                  <a:lnTo>
                    <a:pt x="831616" y="635442"/>
                  </a:lnTo>
                  <a:lnTo>
                    <a:pt x="818462" y="592056"/>
                  </a:lnTo>
                  <a:lnTo>
                    <a:pt x="803130" y="549664"/>
                  </a:lnTo>
                  <a:lnTo>
                    <a:pt x="785684" y="508333"/>
                  </a:lnTo>
                  <a:lnTo>
                    <a:pt x="766190" y="468128"/>
                  </a:lnTo>
                  <a:lnTo>
                    <a:pt x="744714" y="429114"/>
                  </a:lnTo>
                  <a:lnTo>
                    <a:pt x="721322" y="391357"/>
                  </a:lnTo>
                  <a:lnTo>
                    <a:pt x="696079" y="354922"/>
                  </a:lnTo>
                  <a:lnTo>
                    <a:pt x="669051" y="319876"/>
                  </a:lnTo>
                  <a:lnTo>
                    <a:pt x="640303" y="286283"/>
                  </a:lnTo>
                  <a:lnTo>
                    <a:pt x="609901" y="254209"/>
                  </a:lnTo>
                  <a:lnTo>
                    <a:pt x="577911" y="223720"/>
                  </a:lnTo>
                  <a:lnTo>
                    <a:pt x="544398" y="194882"/>
                  </a:lnTo>
                  <a:lnTo>
                    <a:pt x="509427" y="167759"/>
                  </a:lnTo>
                  <a:lnTo>
                    <a:pt x="473065" y="142418"/>
                  </a:lnTo>
                  <a:lnTo>
                    <a:pt x="435377" y="118924"/>
                  </a:lnTo>
                  <a:lnTo>
                    <a:pt x="396429" y="97343"/>
                  </a:lnTo>
                  <a:lnTo>
                    <a:pt x="356285" y="77740"/>
                  </a:lnTo>
                  <a:lnTo>
                    <a:pt x="315013" y="60180"/>
                  </a:lnTo>
                  <a:lnTo>
                    <a:pt x="272677" y="44731"/>
                  </a:lnTo>
                  <a:lnTo>
                    <a:pt x="229343" y="31456"/>
                  </a:lnTo>
                  <a:lnTo>
                    <a:pt x="185077" y="20421"/>
                  </a:lnTo>
                  <a:lnTo>
                    <a:pt x="139944" y="11693"/>
                  </a:lnTo>
                  <a:lnTo>
                    <a:pt x="94009" y="5336"/>
                  </a:lnTo>
                  <a:lnTo>
                    <a:pt x="47339" y="1416"/>
                  </a:lnTo>
                  <a:lnTo>
                    <a:pt x="0" y="0"/>
                  </a:lnTo>
                  <a:close/>
                </a:path>
              </a:pathLst>
            </a:custGeom>
            <a:solidFill>
              <a:srgbClr val="559DB5"/>
            </a:solidFill>
          </p:spPr>
          <p:txBody>
            <a:bodyPr wrap="square" lIns="0" tIns="0" rIns="0" bIns="0" rtlCol="0"/>
            <a:lstStyle/>
            <a:p>
              <a:endParaRPr dirty="0"/>
            </a:p>
          </p:txBody>
        </p:sp>
        <p:sp>
          <p:nvSpPr>
            <p:cNvPr id="17" name="object 17"/>
            <p:cNvSpPr/>
            <p:nvPr/>
          </p:nvSpPr>
          <p:spPr>
            <a:xfrm>
              <a:off x="5911312" y="2189938"/>
              <a:ext cx="646430" cy="288290"/>
            </a:xfrm>
            <a:custGeom>
              <a:avLst/>
              <a:gdLst/>
              <a:ahLst/>
              <a:cxnLst/>
              <a:rect l="l" t="t" r="r" b="b"/>
              <a:pathLst>
                <a:path w="646429" h="288289">
                  <a:moveTo>
                    <a:pt x="181025" y="235064"/>
                  </a:moveTo>
                  <a:lnTo>
                    <a:pt x="108470" y="235064"/>
                  </a:lnTo>
                  <a:lnTo>
                    <a:pt x="108470" y="287718"/>
                  </a:lnTo>
                  <a:lnTo>
                    <a:pt x="181025" y="287718"/>
                  </a:lnTo>
                  <a:lnTo>
                    <a:pt x="181025" y="235064"/>
                  </a:lnTo>
                  <a:close/>
                </a:path>
                <a:path w="646429" h="288289">
                  <a:moveTo>
                    <a:pt x="181025" y="15735"/>
                  </a:moveTo>
                  <a:lnTo>
                    <a:pt x="113118" y="15735"/>
                  </a:lnTo>
                  <a:lnTo>
                    <a:pt x="0" y="181114"/>
                  </a:lnTo>
                  <a:lnTo>
                    <a:pt x="0" y="235064"/>
                  </a:lnTo>
                  <a:lnTo>
                    <a:pt x="210972" y="235064"/>
                  </a:lnTo>
                  <a:lnTo>
                    <a:pt x="210972" y="180187"/>
                  </a:lnTo>
                  <a:lnTo>
                    <a:pt x="63627" y="180187"/>
                  </a:lnTo>
                  <a:lnTo>
                    <a:pt x="93764" y="135356"/>
                  </a:lnTo>
                  <a:lnTo>
                    <a:pt x="97659" y="129008"/>
                  </a:lnTo>
                  <a:lnTo>
                    <a:pt x="101346" y="122424"/>
                  </a:lnTo>
                  <a:lnTo>
                    <a:pt x="104822" y="115607"/>
                  </a:lnTo>
                  <a:lnTo>
                    <a:pt x="108089" y="108559"/>
                  </a:lnTo>
                  <a:lnTo>
                    <a:pt x="181025" y="108559"/>
                  </a:lnTo>
                  <a:lnTo>
                    <a:pt x="181025" y="15735"/>
                  </a:lnTo>
                  <a:close/>
                </a:path>
                <a:path w="646429" h="288289">
                  <a:moveTo>
                    <a:pt x="181025" y="108559"/>
                  </a:moveTo>
                  <a:lnTo>
                    <a:pt x="110134" y="108559"/>
                  </a:lnTo>
                  <a:lnTo>
                    <a:pt x="109893" y="109054"/>
                  </a:lnTo>
                  <a:lnTo>
                    <a:pt x="109550" y="114363"/>
                  </a:lnTo>
                  <a:lnTo>
                    <a:pt x="108665" y="135356"/>
                  </a:lnTo>
                  <a:lnTo>
                    <a:pt x="108470" y="142608"/>
                  </a:lnTo>
                  <a:lnTo>
                    <a:pt x="108470" y="180187"/>
                  </a:lnTo>
                  <a:lnTo>
                    <a:pt x="181025" y="180187"/>
                  </a:lnTo>
                  <a:lnTo>
                    <a:pt x="181025" y="108559"/>
                  </a:lnTo>
                  <a:close/>
                </a:path>
                <a:path w="646429" h="288289">
                  <a:moveTo>
                    <a:pt x="391985" y="95732"/>
                  </a:moveTo>
                  <a:lnTo>
                    <a:pt x="318503" y="95732"/>
                  </a:lnTo>
                  <a:lnTo>
                    <a:pt x="317385" y="287718"/>
                  </a:lnTo>
                  <a:lnTo>
                    <a:pt x="391985" y="287718"/>
                  </a:lnTo>
                  <a:lnTo>
                    <a:pt x="391985" y="95732"/>
                  </a:lnTo>
                  <a:close/>
                </a:path>
                <a:path w="646429" h="288289">
                  <a:moveTo>
                    <a:pt x="391985" y="15735"/>
                  </a:moveTo>
                  <a:lnTo>
                    <a:pt x="325755" y="15735"/>
                  </a:lnTo>
                  <a:lnTo>
                    <a:pt x="232371" y="91820"/>
                  </a:lnTo>
                  <a:lnTo>
                    <a:pt x="270510" y="138696"/>
                  </a:lnTo>
                  <a:lnTo>
                    <a:pt x="301383" y="113220"/>
                  </a:lnTo>
                  <a:lnTo>
                    <a:pt x="308203" y="107137"/>
                  </a:lnTo>
                  <a:lnTo>
                    <a:pt x="313905" y="101307"/>
                  </a:lnTo>
                  <a:lnTo>
                    <a:pt x="318503" y="95732"/>
                  </a:lnTo>
                  <a:lnTo>
                    <a:pt x="391985" y="95732"/>
                  </a:lnTo>
                  <a:lnTo>
                    <a:pt x="391985" y="15735"/>
                  </a:lnTo>
                  <a:close/>
                </a:path>
                <a:path w="646429" h="288289">
                  <a:moveTo>
                    <a:pt x="605066" y="63118"/>
                  </a:moveTo>
                  <a:lnTo>
                    <a:pt x="570583" y="83086"/>
                  </a:lnTo>
                  <a:lnTo>
                    <a:pt x="564603" y="112687"/>
                  </a:lnTo>
                  <a:lnTo>
                    <a:pt x="565284" y="123540"/>
                  </a:lnTo>
                  <a:lnTo>
                    <a:pt x="588344" y="159199"/>
                  </a:lnTo>
                  <a:lnTo>
                    <a:pt x="605066" y="162572"/>
                  </a:lnTo>
                  <a:lnTo>
                    <a:pt x="614374" y="161755"/>
                  </a:lnTo>
                  <a:lnTo>
                    <a:pt x="642544" y="136651"/>
                  </a:lnTo>
                  <a:lnTo>
                    <a:pt x="602742" y="136651"/>
                  </a:lnTo>
                  <a:lnTo>
                    <a:pt x="600684" y="134810"/>
                  </a:lnTo>
                  <a:lnTo>
                    <a:pt x="597941" y="127431"/>
                  </a:lnTo>
                  <a:lnTo>
                    <a:pt x="597255" y="121437"/>
                  </a:lnTo>
                  <a:lnTo>
                    <a:pt x="597255" y="104952"/>
                  </a:lnTo>
                  <a:lnTo>
                    <a:pt x="597916" y="98983"/>
                  </a:lnTo>
                  <a:lnTo>
                    <a:pt x="600595" y="91465"/>
                  </a:lnTo>
                  <a:lnTo>
                    <a:pt x="602678" y="89585"/>
                  </a:lnTo>
                  <a:lnTo>
                    <a:pt x="642514" y="89585"/>
                  </a:lnTo>
                  <a:lnTo>
                    <a:pt x="640099" y="83731"/>
                  </a:lnTo>
                  <a:lnTo>
                    <a:pt x="635215" y="76466"/>
                  </a:lnTo>
                  <a:lnTo>
                    <a:pt x="629138" y="70625"/>
                  </a:lnTo>
                  <a:lnTo>
                    <a:pt x="622088" y="66454"/>
                  </a:lnTo>
                  <a:lnTo>
                    <a:pt x="614065" y="63952"/>
                  </a:lnTo>
                  <a:lnTo>
                    <a:pt x="605066" y="63118"/>
                  </a:lnTo>
                  <a:close/>
                </a:path>
                <a:path w="646429" h="288289">
                  <a:moveTo>
                    <a:pt x="604837" y="2273"/>
                  </a:moveTo>
                  <a:lnTo>
                    <a:pt x="572630" y="2273"/>
                  </a:lnTo>
                  <a:lnTo>
                    <a:pt x="484670" y="160845"/>
                  </a:lnTo>
                  <a:lnTo>
                    <a:pt x="516877" y="160845"/>
                  </a:lnTo>
                  <a:lnTo>
                    <a:pt x="604837" y="2273"/>
                  </a:lnTo>
                  <a:close/>
                </a:path>
                <a:path w="646429" h="288289">
                  <a:moveTo>
                    <a:pt x="642514" y="89585"/>
                  </a:moveTo>
                  <a:lnTo>
                    <a:pt x="608596" y="89585"/>
                  </a:lnTo>
                  <a:lnTo>
                    <a:pt x="610755" y="91693"/>
                  </a:lnTo>
                  <a:lnTo>
                    <a:pt x="613143" y="100164"/>
                  </a:lnTo>
                  <a:lnTo>
                    <a:pt x="613642" y="104952"/>
                  </a:lnTo>
                  <a:lnTo>
                    <a:pt x="613627" y="121437"/>
                  </a:lnTo>
                  <a:lnTo>
                    <a:pt x="613143" y="126085"/>
                  </a:lnTo>
                  <a:lnTo>
                    <a:pt x="610755" y="134543"/>
                  </a:lnTo>
                  <a:lnTo>
                    <a:pt x="608596" y="136651"/>
                  </a:lnTo>
                  <a:lnTo>
                    <a:pt x="642544" y="136651"/>
                  </a:lnTo>
                  <a:lnTo>
                    <a:pt x="643683" y="133767"/>
                  </a:lnTo>
                  <a:lnTo>
                    <a:pt x="645705" y="123895"/>
                  </a:lnTo>
                  <a:lnTo>
                    <a:pt x="646379" y="112687"/>
                  </a:lnTo>
                  <a:lnTo>
                    <a:pt x="645681" y="101843"/>
                  </a:lnTo>
                  <a:lnTo>
                    <a:pt x="643594" y="92217"/>
                  </a:lnTo>
                  <a:lnTo>
                    <a:pt x="642514" y="89585"/>
                  </a:lnTo>
                  <a:close/>
                </a:path>
                <a:path w="646429" h="288289">
                  <a:moveTo>
                    <a:pt x="484454" y="0"/>
                  </a:moveTo>
                  <a:lnTo>
                    <a:pt x="449971" y="19962"/>
                  </a:lnTo>
                  <a:lnTo>
                    <a:pt x="443992" y="49568"/>
                  </a:lnTo>
                  <a:lnTo>
                    <a:pt x="444675" y="60471"/>
                  </a:lnTo>
                  <a:lnTo>
                    <a:pt x="467739" y="96188"/>
                  </a:lnTo>
                  <a:lnTo>
                    <a:pt x="484454" y="99567"/>
                  </a:lnTo>
                  <a:lnTo>
                    <a:pt x="493809" y="98751"/>
                  </a:lnTo>
                  <a:lnTo>
                    <a:pt x="521992" y="73532"/>
                  </a:lnTo>
                  <a:lnTo>
                    <a:pt x="482142" y="73532"/>
                  </a:lnTo>
                  <a:lnTo>
                    <a:pt x="480072" y="71691"/>
                  </a:lnTo>
                  <a:lnTo>
                    <a:pt x="477395" y="64490"/>
                  </a:lnTo>
                  <a:lnTo>
                    <a:pt x="477284" y="63921"/>
                  </a:lnTo>
                  <a:lnTo>
                    <a:pt x="476659" y="58458"/>
                  </a:lnTo>
                  <a:lnTo>
                    <a:pt x="476659" y="41681"/>
                  </a:lnTo>
                  <a:lnTo>
                    <a:pt x="477316" y="35864"/>
                  </a:lnTo>
                  <a:lnTo>
                    <a:pt x="479946" y="28452"/>
                  </a:lnTo>
                  <a:lnTo>
                    <a:pt x="480026" y="28308"/>
                  </a:lnTo>
                  <a:lnTo>
                    <a:pt x="482066" y="26466"/>
                  </a:lnTo>
                  <a:lnTo>
                    <a:pt x="521911" y="26466"/>
                  </a:lnTo>
                  <a:lnTo>
                    <a:pt x="519489" y="20600"/>
                  </a:lnTo>
                  <a:lnTo>
                    <a:pt x="514604" y="13334"/>
                  </a:lnTo>
                  <a:lnTo>
                    <a:pt x="508532" y="7500"/>
                  </a:lnTo>
                  <a:lnTo>
                    <a:pt x="501481" y="3333"/>
                  </a:lnTo>
                  <a:lnTo>
                    <a:pt x="493454" y="833"/>
                  </a:lnTo>
                  <a:lnTo>
                    <a:pt x="484454" y="0"/>
                  </a:lnTo>
                  <a:close/>
                </a:path>
                <a:path w="646429" h="288289">
                  <a:moveTo>
                    <a:pt x="521911" y="26466"/>
                  </a:moveTo>
                  <a:lnTo>
                    <a:pt x="487629" y="26466"/>
                  </a:lnTo>
                  <a:lnTo>
                    <a:pt x="489673" y="28308"/>
                  </a:lnTo>
                  <a:lnTo>
                    <a:pt x="492353" y="35674"/>
                  </a:lnTo>
                  <a:lnTo>
                    <a:pt x="493026" y="41681"/>
                  </a:lnTo>
                  <a:lnTo>
                    <a:pt x="493026" y="58458"/>
                  </a:lnTo>
                  <a:lnTo>
                    <a:pt x="492353" y="64490"/>
                  </a:lnTo>
                  <a:lnTo>
                    <a:pt x="489673" y="71729"/>
                  </a:lnTo>
                  <a:lnTo>
                    <a:pt x="487629" y="73532"/>
                  </a:lnTo>
                  <a:lnTo>
                    <a:pt x="521992" y="73532"/>
                  </a:lnTo>
                  <a:lnTo>
                    <a:pt x="523093" y="70724"/>
                  </a:lnTo>
                  <a:lnTo>
                    <a:pt x="525108" y="60819"/>
                  </a:lnTo>
                  <a:lnTo>
                    <a:pt x="525780" y="49568"/>
                  </a:lnTo>
                  <a:lnTo>
                    <a:pt x="525080" y="38716"/>
                  </a:lnTo>
                  <a:lnTo>
                    <a:pt x="522982" y="29060"/>
                  </a:lnTo>
                  <a:lnTo>
                    <a:pt x="521911" y="26466"/>
                  </a:lnTo>
                  <a:close/>
                </a:path>
              </a:pathLst>
            </a:custGeom>
            <a:solidFill>
              <a:srgbClr val="19224C"/>
            </a:solidFill>
          </p:spPr>
          <p:txBody>
            <a:bodyPr wrap="square" lIns="0" tIns="0" rIns="0" bIns="0" rtlCol="0"/>
            <a:lstStyle/>
            <a:p>
              <a:endParaRPr dirty="0"/>
            </a:p>
          </p:txBody>
        </p:sp>
      </p:grpSp>
      <p:sp>
        <p:nvSpPr>
          <p:cNvPr id="18" name="object 18"/>
          <p:cNvSpPr txBox="1"/>
          <p:nvPr/>
        </p:nvSpPr>
        <p:spPr>
          <a:xfrm>
            <a:off x="2717454" y="3383165"/>
            <a:ext cx="2212340" cy="939800"/>
          </a:xfrm>
          <a:prstGeom prst="rect">
            <a:avLst/>
          </a:prstGeom>
        </p:spPr>
        <p:txBody>
          <a:bodyPr vert="horz" wrap="square" lIns="0" tIns="12700" rIns="0" bIns="0" rtlCol="0">
            <a:spAutoFit/>
          </a:bodyPr>
          <a:lstStyle/>
          <a:p>
            <a:pPr marL="12065" marR="5080" algn="ctr">
              <a:lnSpc>
                <a:spcPct val="107100"/>
              </a:lnSpc>
              <a:spcBef>
                <a:spcPts val="100"/>
              </a:spcBef>
            </a:pPr>
            <a:r>
              <a:rPr sz="1400" b="1" spc="-5" dirty="0">
                <a:solidFill>
                  <a:srgbClr val="414042"/>
                </a:solidFill>
                <a:latin typeface="Open Sans"/>
                <a:cs typeface="Open Sans"/>
              </a:rPr>
              <a:t>Think it’s important</a:t>
            </a:r>
            <a:r>
              <a:rPr sz="1400" b="1" spc="-85" dirty="0">
                <a:solidFill>
                  <a:srgbClr val="414042"/>
                </a:solidFill>
                <a:latin typeface="Open Sans"/>
                <a:cs typeface="Open Sans"/>
              </a:rPr>
              <a:t> </a:t>
            </a:r>
            <a:r>
              <a:rPr sz="1400" b="1" spc="-5" dirty="0">
                <a:solidFill>
                  <a:srgbClr val="414042"/>
                </a:solidFill>
                <a:latin typeface="Open Sans"/>
                <a:cs typeface="Open Sans"/>
              </a:rPr>
              <a:t>that  they talk </a:t>
            </a:r>
            <a:r>
              <a:rPr sz="1400" b="1" dirty="0">
                <a:solidFill>
                  <a:srgbClr val="414042"/>
                </a:solidFill>
                <a:latin typeface="Open Sans"/>
                <a:cs typeface="Open Sans"/>
              </a:rPr>
              <a:t>with </a:t>
            </a:r>
            <a:r>
              <a:rPr sz="1400" b="1" spc="-5" dirty="0">
                <a:solidFill>
                  <a:srgbClr val="414042"/>
                </a:solidFill>
                <a:latin typeface="Open Sans"/>
                <a:cs typeface="Open Sans"/>
              </a:rPr>
              <a:t>someone  </a:t>
            </a:r>
            <a:r>
              <a:rPr sz="1400" b="1" dirty="0">
                <a:solidFill>
                  <a:srgbClr val="414042"/>
                </a:solidFill>
                <a:latin typeface="Open Sans"/>
                <a:cs typeface="Open Sans"/>
              </a:rPr>
              <a:t>who </a:t>
            </a:r>
            <a:r>
              <a:rPr sz="1400" b="1" spc="-5" dirty="0">
                <a:solidFill>
                  <a:srgbClr val="414042"/>
                </a:solidFill>
                <a:latin typeface="Open Sans"/>
                <a:cs typeface="Open Sans"/>
              </a:rPr>
              <a:t>tries to understand  their</a:t>
            </a:r>
            <a:r>
              <a:rPr sz="1400" b="1" spc="-10" dirty="0">
                <a:solidFill>
                  <a:srgbClr val="414042"/>
                </a:solidFill>
                <a:latin typeface="Open Sans"/>
                <a:cs typeface="Open Sans"/>
              </a:rPr>
              <a:t> </a:t>
            </a:r>
            <a:r>
              <a:rPr sz="1400" b="1" spc="-5" dirty="0">
                <a:solidFill>
                  <a:srgbClr val="414042"/>
                </a:solidFill>
                <a:latin typeface="Open Sans"/>
                <a:cs typeface="Open Sans"/>
              </a:rPr>
              <a:t>needs</a:t>
            </a:r>
            <a:endParaRPr sz="1400" dirty="0">
              <a:latin typeface="Open Sans"/>
              <a:cs typeface="Open Sans"/>
            </a:endParaRPr>
          </a:p>
        </p:txBody>
      </p:sp>
      <p:grpSp>
        <p:nvGrpSpPr>
          <p:cNvPr id="19" name="object 19"/>
          <p:cNvGrpSpPr/>
          <p:nvPr/>
        </p:nvGrpSpPr>
        <p:grpSpPr>
          <a:xfrm>
            <a:off x="2958838" y="1468725"/>
            <a:ext cx="1730375" cy="1730375"/>
            <a:chOff x="2958838" y="1468725"/>
            <a:chExt cx="1730375" cy="1730375"/>
          </a:xfrm>
        </p:grpSpPr>
        <p:sp>
          <p:nvSpPr>
            <p:cNvPr id="20" name="object 20"/>
            <p:cNvSpPr/>
            <p:nvPr/>
          </p:nvSpPr>
          <p:spPr>
            <a:xfrm>
              <a:off x="2958838" y="1468728"/>
              <a:ext cx="1730375" cy="1730375"/>
            </a:xfrm>
            <a:custGeom>
              <a:avLst/>
              <a:gdLst/>
              <a:ahLst/>
              <a:cxnLst/>
              <a:rect l="l" t="t" r="r" b="b"/>
              <a:pathLst>
                <a:path w="1730375" h="1730375">
                  <a:moveTo>
                    <a:pt x="865073" y="0"/>
                  </a:moveTo>
                  <a:lnTo>
                    <a:pt x="817609" y="1280"/>
                  </a:lnTo>
                  <a:lnTo>
                    <a:pt x="770814" y="5076"/>
                  </a:lnTo>
                  <a:lnTo>
                    <a:pt x="724755" y="11322"/>
                  </a:lnTo>
                  <a:lnTo>
                    <a:pt x="679496" y="19952"/>
                  </a:lnTo>
                  <a:lnTo>
                    <a:pt x="635104" y="30900"/>
                  </a:lnTo>
                  <a:lnTo>
                    <a:pt x="591645" y="44101"/>
                  </a:lnTo>
                  <a:lnTo>
                    <a:pt x="549184" y="59487"/>
                  </a:lnTo>
                  <a:lnTo>
                    <a:pt x="507789" y="76994"/>
                  </a:lnTo>
                  <a:lnTo>
                    <a:pt x="467524" y="96556"/>
                  </a:lnTo>
                  <a:lnTo>
                    <a:pt x="428456" y="118105"/>
                  </a:lnTo>
                  <a:lnTo>
                    <a:pt x="390651" y="141577"/>
                  </a:lnTo>
                  <a:lnTo>
                    <a:pt x="354174" y="166906"/>
                  </a:lnTo>
                  <a:lnTo>
                    <a:pt x="319092" y="194024"/>
                  </a:lnTo>
                  <a:lnTo>
                    <a:pt x="285471" y="222868"/>
                  </a:lnTo>
                  <a:lnTo>
                    <a:pt x="253376" y="253369"/>
                  </a:lnTo>
                  <a:lnTo>
                    <a:pt x="222835" y="285508"/>
                  </a:lnTo>
                  <a:lnTo>
                    <a:pt x="194029" y="319084"/>
                  </a:lnTo>
                  <a:lnTo>
                    <a:pt x="166910" y="354166"/>
                  </a:lnTo>
                  <a:lnTo>
                    <a:pt x="141581" y="390642"/>
                  </a:lnTo>
                  <a:lnTo>
                    <a:pt x="118109" y="428447"/>
                  </a:lnTo>
                  <a:lnTo>
                    <a:pt x="96558" y="467514"/>
                  </a:lnTo>
                  <a:lnTo>
                    <a:pt x="76997" y="507778"/>
                  </a:lnTo>
                  <a:lnTo>
                    <a:pt x="59489" y="549173"/>
                  </a:lnTo>
                  <a:lnTo>
                    <a:pt x="44102" y="591633"/>
                  </a:lnTo>
                  <a:lnTo>
                    <a:pt x="30901" y="635092"/>
                  </a:lnTo>
                  <a:lnTo>
                    <a:pt x="19952" y="679484"/>
                  </a:lnTo>
                  <a:lnTo>
                    <a:pt x="11322" y="724742"/>
                  </a:lnTo>
                  <a:lnTo>
                    <a:pt x="5076" y="770802"/>
                  </a:lnTo>
                  <a:lnTo>
                    <a:pt x="1280" y="817596"/>
                  </a:lnTo>
                  <a:lnTo>
                    <a:pt x="0" y="865060"/>
                  </a:lnTo>
                  <a:lnTo>
                    <a:pt x="1285" y="912594"/>
                  </a:lnTo>
                  <a:lnTo>
                    <a:pt x="5076" y="959321"/>
                  </a:lnTo>
                  <a:lnTo>
                    <a:pt x="11322" y="1005381"/>
                  </a:lnTo>
                  <a:lnTo>
                    <a:pt x="19952" y="1050641"/>
                  </a:lnTo>
                  <a:lnTo>
                    <a:pt x="30901" y="1095033"/>
                  </a:lnTo>
                  <a:lnTo>
                    <a:pt x="44102" y="1138493"/>
                  </a:lnTo>
                  <a:lnTo>
                    <a:pt x="59489" y="1180953"/>
                  </a:lnTo>
                  <a:lnTo>
                    <a:pt x="76997" y="1222349"/>
                  </a:lnTo>
                  <a:lnTo>
                    <a:pt x="96558" y="1262614"/>
                  </a:lnTo>
                  <a:lnTo>
                    <a:pt x="118109" y="1301682"/>
                  </a:lnTo>
                  <a:lnTo>
                    <a:pt x="141581" y="1339488"/>
                  </a:lnTo>
                  <a:lnTo>
                    <a:pt x="166910" y="1375964"/>
                  </a:lnTo>
                  <a:lnTo>
                    <a:pt x="194029" y="1411046"/>
                  </a:lnTo>
                  <a:lnTo>
                    <a:pt x="222873" y="1444667"/>
                  </a:lnTo>
                  <a:lnTo>
                    <a:pt x="253376" y="1476762"/>
                  </a:lnTo>
                  <a:lnTo>
                    <a:pt x="285471" y="1507264"/>
                  </a:lnTo>
                  <a:lnTo>
                    <a:pt x="319092" y="1536107"/>
                  </a:lnTo>
                  <a:lnTo>
                    <a:pt x="354174" y="1563226"/>
                  </a:lnTo>
                  <a:lnTo>
                    <a:pt x="390651" y="1588555"/>
                  </a:lnTo>
                  <a:lnTo>
                    <a:pt x="428456" y="1612027"/>
                  </a:lnTo>
                  <a:lnTo>
                    <a:pt x="467524" y="1633577"/>
                  </a:lnTo>
                  <a:lnTo>
                    <a:pt x="507789" y="1653138"/>
                  </a:lnTo>
                  <a:lnTo>
                    <a:pt x="549184" y="1670645"/>
                  </a:lnTo>
                  <a:lnTo>
                    <a:pt x="591645" y="1686032"/>
                  </a:lnTo>
                  <a:lnTo>
                    <a:pt x="635104" y="1699232"/>
                  </a:lnTo>
                  <a:lnTo>
                    <a:pt x="679496" y="1710181"/>
                  </a:lnTo>
                  <a:lnTo>
                    <a:pt x="724755" y="1718811"/>
                  </a:lnTo>
                  <a:lnTo>
                    <a:pt x="770814" y="1725057"/>
                  </a:lnTo>
                  <a:lnTo>
                    <a:pt x="817609" y="1728853"/>
                  </a:lnTo>
                  <a:lnTo>
                    <a:pt x="865073" y="1730133"/>
                  </a:lnTo>
                  <a:lnTo>
                    <a:pt x="912536" y="1728853"/>
                  </a:lnTo>
                  <a:lnTo>
                    <a:pt x="959331" y="1725057"/>
                  </a:lnTo>
                  <a:lnTo>
                    <a:pt x="1005391" y="1718811"/>
                  </a:lnTo>
                  <a:lnTo>
                    <a:pt x="1050650" y="1710181"/>
                  </a:lnTo>
                  <a:lnTo>
                    <a:pt x="1095042" y="1699232"/>
                  </a:lnTo>
                  <a:lnTo>
                    <a:pt x="1138501" y="1686032"/>
                  </a:lnTo>
                  <a:lnTo>
                    <a:pt x="1180961" y="1670645"/>
                  </a:lnTo>
                  <a:lnTo>
                    <a:pt x="1222356" y="1653138"/>
                  </a:lnTo>
                  <a:lnTo>
                    <a:pt x="1262621" y="1633577"/>
                  </a:lnTo>
                  <a:lnTo>
                    <a:pt x="1301689" y="1612027"/>
                  </a:lnTo>
                  <a:lnTo>
                    <a:pt x="1339495" y="1588555"/>
                  </a:lnTo>
                  <a:lnTo>
                    <a:pt x="1375971" y="1563226"/>
                  </a:lnTo>
                  <a:lnTo>
                    <a:pt x="1411053" y="1536107"/>
                  </a:lnTo>
                  <a:lnTo>
                    <a:pt x="1444675" y="1507264"/>
                  </a:lnTo>
                  <a:lnTo>
                    <a:pt x="1476770" y="1476762"/>
                  </a:lnTo>
                  <a:lnTo>
                    <a:pt x="1507309" y="1444625"/>
                  </a:lnTo>
                  <a:lnTo>
                    <a:pt x="865073" y="1444625"/>
                  </a:lnTo>
                  <a:lnTo>
                    <a:pt x="817540" y="1442703"/>
                  </a:lnTo>
                  <a:lnTo>
                    <a:pt x="771066" y="1437039"/>
                  </a:lnTo>
                  <a:lnTo>
                    <a:pt x="725800" y="1427781"/>
                  </a:lnTo>
                  <a:lnTo>
                    <a:pt x="681889" y="1415079"/>
                  </a:lnTo>
                  <a:lnTo>
                    <a:pt x="639485" y="1399080"/>
                  </a:lnTo>
                  <a:lnTo>
                    <a:pt x="598735" y="1379936"/>
                  </a:lnTo>
                  <a:lnTo>
                    <a:pt x="559789" y="1357794"/>
                  </a:lnTo>
                  <a:lnTo>
                    <a:pt x="522797" y="1332804"/>
                  </a:lnTo>
                  <a:lnTo>
                    <a:pt x="487906" y="1305115"/>
                  </a:lnTo>
                  <a:lnTo>
                    <a:pt x="455268" y="1274876"/>
                  </a:lnTo>
                  <a:lnTo>
                    <a:pt x="425029" y="1242237"/>
                  </a:lnTo>
                  <a:lnTo>
                    <a:pt x="397341" y="1207346"/>
                  </a:lnTo>
                  <a:lnTo>
                    <a:pt x="372351" y="1170353"/>
                  </a:lnTo>
                  <a:lnTo>
                    <a:pt x="350209" y="1131406"/>
                  </a:lnTo>
                  <a:lnTo>
                    <a:pt x="331065" y="1090655"/>
                  </a:lnTo>
                  <a:lnTo>
                    <a:pt x="315067" y="1048250"/>
                  </a:lnTo>
                  <a:lnTo>
                    <a:pt x="302364" y="1004338"/>
                  </a:lnTo>
                  <a:lnTo>
                    <a:pt x="293106" y="959070"/>
                  </a:lnTo>
                  <a:lnTo>
                    <a:pt x="287439" y="912525"/>
                  </a:lnTo>
                  <a:lnTo>
                    <a:pt x="285521" y="865060"/>
                  </a:lnTo>
                  <a:lnTo>
                    <a:pt x="287442" y="817528"/>
                  </a:lnTo>
                  <a:lnTo>
                    <a:pt x="293106" y="771054"/>
                  </a:lnTo>
                  <a:lnTo>
                    <a:pt x="302364" y="725787"/>
                  </a:lnTo>
                  <a:lnTo>
                    <a:pt x="315067" y="681877"/>
                  </a:lnTo>
                  <a:lnTo>
                    <a:pt x="331065" y="639472"/>
                  </a:lnTo>
                  <a:lnTo>
                    <a:pt x="350209" y="598722"/>
                  </a:lnTo>
                  <a:lnTo>
                    <a:pt x="372351" y="559777"/>
                  </a:lnTo>
                  <a:lnTo>
                    <a:pt x="397341" y="522784"/>
                  </a:lnTo>
                  <a:lnTo>
                    <a:pt x="425029" y="487894"/>
                  </a:lnTo>
                  <a:lnTo>
                    <a:pt x="455268" y="455255"/>
                  </a:lnTo>
                  <a:lnTo>
                    <a:pt x="487906" y="425017"/>
                  </a:lnTo>
                  <a:lnTo>
                    <a:pt x="522797" y="397328"/>
                  </a:lnTo>
                  <a:lnTo>
                    <a:pt x="559789" y="372338"/>
                  </a:lnTo>
                  <a:lnTo>
                    <a:pt x="598735" y="350197"/>
                  </a:lnTo>
                  <a:lnTo>
                    <a:pt x="639485" y="331052"/>
                  </a:lnTo>
                  <a:lnTo>
                    <a:pt x="681889" y="315054"/>
                  </a:lnTo>
                  <a:lnTo>
                    <a:pt x="725800" y="302351"/>
                  </a:lnTo>
                  <a:lnTo>
                    <a:pt x="771066" y="293094"/>
                  </a:lnTo>
                  <a:lnTo>
                    <a:pt x="817540" y="287429"/>
                  </a:lnTo>
                  <a:lnTo>
                    <a:pt x="865073" y="285508"/>
                  </a:lnTo>
                  <a:lnTo>
                    <a:pt x="1507310" y="285508"/>
                  </a:lnTo>
                  <a:lnTo>
                    <a:pt x="1476770" y="253369"/>
                  </a:lnTo>
                  <a:lnTo>
                    <a:pt x="1444675" y="222868"/>
                  </a:lnTo>
                  <a:lnTo>
                    <a:pt x="1411053" y="194024"/>
                  </a:lnTo>
                  <a:lnTo>
                    <a:pt x="1375971" y="166906"/>
                  </a:lnTo>
                  <a:lnTo>
                    <a:pt x="1339495" y="141577"/>
                  </a:lnTo>
                  <a:lnTo>
                    <a:pt x="1301689" y="118105"/>
                  </a:lnTo>
                  <a:lnTo>
                    <a:pt x="1262621" y="96556"/>
                  </a:lnTo>
                  <a:lnTo>
                    <a:pt x="1222356" y="76994"/>
                  </a:lnTo>
                  <a:lnTo>
                    <a:pt x="1180961" y="59487"/>
                  </a:lnTo>
                  <a:lnTo>
                    <a:pt x="1138501" y="44101"/>
                  </a:lnTo>
                  <a:lnTo>
                    <a:pt x="1095042" y="30900"/>
                  </a:lnTo>
                  <a:lnTo>
                    <a:pt x="1050650" y="19952"/>
                  </a:lnTo>
                  <a:lnTo>
                    <a:pt x="1005391" y="11322"/>
                  </a:lnTo>
                  <a:lnTo>
                    <a:pt x="959331" y="5076"/>
                  </a:lnTo>
                  <a:lnTo>
                    <a:pt x="912536" y="1280"/>
                  </a:lnTo>
                  <a:lnTo>
                    <a:pt x="865073" y="0"/>
                  </a:lnTo>
                  <a:close/>
                </a:path>
                <a:path w="1730375" h="1730375">
                  <a:moveTo>
                    <a:pt x="1507310" y="285508"/>
                  </a:moveTo>
                  <a:lnTo>
                    <a:pt x="865073" y="285508"/>
                  </a:lnTo>
                  <a:lnTo>
                    <a:pt x="912605" y="287429"/>
                  </a:lnTo>
                  <a:lnTo>
                    <a:pt x="959079" y="293094"/>
                  </a:lnTo>
                  <a:lnTo>
                    <a:pt x="1004346" y="302351"/>
                  </a:lnTo>
                  <a:lnTo>
                    <a:pt x="1048256" y="315054"/>
                  </a:lnTo>
                  <a:lnTo>
                    <a:pt x="1090661" y="331052"/>
                  </a:lnTo>
                  <a:lnTo>
                    <a:pt x="1131410" y="350197"/>
                  </a:lnTo>
                  <a:lnTo>
                    <a:pt x="1170356" y="372338"/>
                  </a:lnTo>
                  <a:lnTo>
                    <a:pt x="1207349" y="397328"/>
                  </a:lnTo>
                  <a:lnTo>
                    <a:pt x="1242239" y="425017"/>
                  </a:lnTo>
                  <a:lnTo>
                    <a:pt x="1274878" y="455255"/>
                  </a:lnTo>
                  <a:lnTo>
                    <a:pt x="1305116" y="487894"/>
                  </a:lnTo>
                  <a:lnTo>
                    <a:pt x="1332805" y="522784"/>
                  </a:lnTo>
                  <a:lnTo>
                    <a:pt x="1357794" y="559777"/>
                  </a:lnTo>
                  <a:lnTo>
                    <a:pt x="1379936" y="598722"/>
                  </a:lnTo>
                  <a:lnTo>
                    <a:pt x="1399081" y="639472"/>
                  </a:lnTo>
                  <a:lnTo>
                    <a:pt x="1415079" y="681877"/>
                  </a:lnTo>
                  <a:lnTo>
                    <a:pt x="1427781" y="725787"/>
                  </a:lnTo>
                  <a:lnTo>
                    <a:pt x="1437039" y="771054"/>
                  </a:lnTo>
                  <a:lnTo>
                    <a:pt x="1442706" y="817596"/>
                  </a:lnTo>
                  <a:lnTo>
                    <a:pt x="1444624" y="865060"/>
                  </a:lnTo>
                  <a:lnTo>
                    <a:pt x="1442703" y="912594"/>
                  </a:lnTo>
                  <a:lnTo>
                    <a:pt x="1437039" y="959070"/>
                  </a:lnTo>
                  <a:lnTo>
                    <a:pt x="1427781" y="1004338"/>
                  </a:lnTo>
                  <a:lnTo>
                    <a:pt x="1415079" y="1048250"/>
                  </a:lnTo>
                  <a:lnTo>
                    <a:pt x="1399081" y="1090655"/>
                  </a:lnTo>
                  <a:lnTo>
                    <a:pt x="1379936" y="1131406"/>
                  </a:lnTo>
                  <a:lnTo>
                    <a:pt x="1357794" y="1170353"/>
                  </a:lnTo>
                  <a:lnTo>
                    <a:pt x="1332805" y="1207346"/>
                  </a:lnTo>
                  <a:lnTo>
                    <a:pt x="1305116" y="1242237"/>
                  </a:lnTo>
                  <a:lnTo>
                    <a:pt x="1274878" y="1274876"/>
                  </a:lnTo>
                  <a:lnTo>
                    <a:pt x="1242239" y="1305115"/>
                  </a:lnTo>
                  <a:lnTo>
                    <a:pt x="1207349" y="1332804"/>
                  </a:lnTo>
                  <a:lnTo>
                    <a:pt x="1170356" y="1357794"/>
                  </a:lnTo>
                  <a:lnTo>
                    <a:pt x="1131410" y="1379936"/>
                  </a:lnTo>
                  <a:lnTo>
                    <a:pt x="1090661" y="1399080"/>
                  </a:lnTo>
                  <a:lnTo>
                    <a:pt x="1048256" y="1415079"/>
                  </a:lnTo>
                  <a:lnTo>
                    <a:pt x="1004346" y="1427781"/>
                  </a:lnTo>
                  <a:lnTo>
                    <a:pt x="959079" y="1437039"/>
                  </a:lnTo>
                  <a:lnTo>
                    <a:pt x="912605" y="1442703"/>
                  </a:lnTo>
                  <a:lnTo>
                    <a:pt x="865073" y="1444625"/>
                  </a:lnTo>
                  <a:lnTo>
                    <a:pt x="1507309" y="1444625"/>
                  </a:lnTo>
                  <a:lnTo>
                    <a:pt x="1536116" y="1411046"/>
                  </a:lnTo>
                  <a:lnTo>
                    <a:pt x="1563235" y="1375964"/>
                  </a:lnTo>
                  <a:lnTo>
                    <a:pt x="1588564" y="1339488"/>
                  </a:lnTo>
                  <a:lnTo>
                    <a:pt x="1612037" y="1301682"/>
                  </a:lnTo>
                  <a:lnTo>
                    <a:pt x="1633587" y="1262614"/>
                  </a:lnTo>
                  <a:lnTo>
                    <a:pt x="1653149" y="1222349"/>
                  </a:lnTo>
                  <a:lnTo>
                    <a:pt x="1670656" y="1180953"/>
                  </a:lnTo>
                  <a:lnTo>
                    <a:pt x="1686043" y="1138493"/>
                  </a:lnTo>
                  <a:lnTo>
                    <a:pt x="1699244" y="1095033"/>
                  </a:lnTo>
                  <a:lnTo>
                    <a:pt x="1710193" y="1050641"/>
                  </a:lnTo>
                  <a:lnTo>
                    <a:pt x="1718823" y="1005381"/>
                  </a:lnTo>
                  <a:lnTo>
                    <a:pt x="1725070" y="959321"/>
                  </a:lnTo>
                  <a:lnTo>
                    <a:pt x="1728866" y="912525"/>
                  </a:lnTo>
                  <a:lnTo>
                    <a:pt x="1730146" y="865060"/>
                  </a:lnTo>
                  <a:lnTo>
                    <a:pt x="1728860" y="817528"/>
                  </a:lnTo>
                  <a:lnTo>
                    <a:pt x="1725070" y="770802"/>
                  </a:lnTo>
                  <a:lnTo>
                    <a:pt x="1718823" y="724742"/>
                  </a:lnTo>
                  <a:lnTo>
                    <a:pt x="1710193" y="679484"/>
                  </a:lnTo>
                  <a:lnTo>
                    <a:pt x="1699244" y="635092"/>
                  </a:lnTo>
                  <a:lnTo>
                    <a:pt x="1686043" y="591633"/>
                  </a:lnTo>
                  <a:lnTo>
                    <a:pt x="1670656" y="549173"/>
                  </a:lnTo>
                  <a:lnTo>
                    <a:pt x="1653149" y="507778"/>
                  </a:lnTo>
                  <a:lnTo>
                    <a:pt x="1633587" y="467514"/>
                  </a:lnTo>
                  <a:lnTo>
                    <a:pt x="1612037" y="428447"/>
                  </a:lnTo>
                  <a:lnTo>
                    <a:pt x="1588564" y="390642"/>
                  </a:lnTo>
                  <a:lnTo>
                    <a:pt x="1563235" y="354166"/>
                  </a:lnTo>
                  <a:lnTo>
                    <a:pt x="1536116" y="319084"/>
                  </a:lnTo>
                  <a:lnTo>
                    <a:pt x="1507310" y="285508"/>
                  </a:lnTo>
                  <a:close/>
                </a:path>
              </a:pathLst>
            </a:custGeom>
            <a:solidFill>
              <a:srgbClr val="19224C"/>
            </a:solidFill>
          </p:spPr>
          <p:txBody>
            <a:bodyPr wrap="square" lIns="0" tIns="0" rIns="0" bIns="0" rtlCol="0"/>
            <a:lstStyle/>
            <a:p>
              <a:endParaRPr dirty="0"/>
            </a:p>
          </p:txBody>
        </p:sp>
        <p:sp>
          <p:nvSpPr>
            <p:cNvPr id="21" name="object 21"/>
            <p:cNvSpPr/>
            <p:nvPr/>
          </p:nvSpPr>
          <p:spPr>
            <a:xfrm>
              <a:off x="3661821" y="1468725"/>
              <a:ext cx="1027430" cy="1730375"/>
            </a:xfrm>
            <a:custGeom>
              <a:avLst/>
              <a:gdLst/>
              <a:ahLst/>
              <a:cxnLst/>
              <a:rect l="l" t="t" r="r" b="b"/>
              <a:pathLst>
                <a:path w="1027429" h="1730375">
                  <a:moveTo>
                    <a:pt x="162090" y="0"/>
                  </a:moveTo>
                  <a:lnTo>
                    <a:pt x="162090" y="285521"/>
                  </a:lnTo>
                  <a:lnTo>
                    <a:pt x="209622" y="287442"/>
                  </a:lnTo>
                  <a:lnTo>
                    <a:pt x="256096" y="293106"/>
                  </a:lnTo>
                  <a:lnTo>
                    <a:pt x="301363" y="302364"/>
                  </a:lnTo>
                  <a:lnTo>
                    <a:pt x="345273" y="315067"/>
                  </a:lnTo>
                  <a:lnTo>
                    <a:pt x="387678" y="331065"/>
                  </a:lnTo>
                  <a:lnTo>
                    <a:pt x="428427" y="350209"/>
                  </a:lnTo>
                  <a:lnTo>
                    <a:pt x="467373" y="372351"/>
                  </a:lnTo>
                  <a:lnTo>
                    <a:pt x="504366" y="397341"/>
                  </a:lnTo>
                  <a:lnTo>
                    <a:pt x="539256" y="425029"/>
                  </a:lnTo>
                  <a:lnTo>
                    <a:pt x="571895" y="455268"/>
                  </a:lnTo>
                  <a:lnTo>
                    <a:pt x="602133" y="487906"/>
                  </a:lnTo>
                  <a:lnTo>
                    <a:pt x="629822" y="522797"/>
                  </a:lnTo>
                  <a:lnTo>
                    <a:pt x="654811" y="559789"/>
                  </a:lnTo>
                  <a:lnTo>
                    <a:pt x="676953" y="598735"/>
                  </a:lnTo>
                  <a:lnTo>
                    <a:pt x="696097" y="639485"/>
                  </a:lnTo>
                  <a:lnTo>
                    <a:pt x="712096" y="681889"/>
                  </a:lnTo>
                  <a:lnTo>
                    <a:pt x="724798" y="725800"/>
                  </a:lnTo>
                  <a:lnTo>
                    <a:pt x="734056" y="771066"/>
                  </a:lnTo>
                  <a:lnTo>
                    <a:pt x="739720" y="817540"/>
                  </a:lnTo>
                  <a:lnTo>
                    <a:pt x="741641" y="865073"/>
                  </a:lnTo>
                  <a:lnTo>
                    <a:pt x="739720" y="912605"/>
                  </a:lnTo>
                  <a:lnTo>
                    <a:pt x="734056" y="959079"/>
                  </a:lnTo>
                  <a:lnTo>
                    <a:pt x="724798" y="1004346"/>
                  </a:lnTo>
                  <a:lnTo>
                    <a:pt x="712096" y="1048256"/>
                  </a:lnTo>
                  <a:lnTo>
                    <a:pt x="696097" y="1090661"/>
                  </a:lnTo>
                  <a:lnTo>
                    <a:pt x="676953" y="1131410"/>
                  </a:lnTo>
                  <a:lnTo>
                    <a:pt x="654811" y="1170356"/>
                  </a:lnTo>
                  <a:lnTo>
                    <a:pt x="629822" y="1207349"/>
                  </a:lnTo>
                  <a:lnTo>
                    <a:pt x="602133" y="1242239"/>
                  </a:lnTo>
                  <a:lnTo>
                    <a:pt x="571895" y="1274878"/>
                  </a:lnTo>
                  <a:lnTo>
                    <a:pt x="539256" y="1305116"/>
                  </a:lnTo>
                  <a:lnTo>
                    <a:pt x="504366" y="1332805"/>
                  </a:lnTo>
                  <a:lnTo>
                    <a:pt x="467373" y="1357794"/>
                  </a:lnTo>
                  <a:lnTo>
                    <a:pt x="428427" y="1379936"/>
                  </a:lnTo>
                  <a:lnTo>
                    <a:pt x="387678" y="1399081"/>
                  </a:lnTo>
                  <a:lnTo>
                    <a:pt x="345273" y="1415079"/>
                  </a:lnTo>
                  <a:lnTo>
                    <a:pt x="301363" y="1427781"/>
                  </a:lnTo>
                  <a:lnTo>
                    <a:pt x="256096" y="1437039"/>
                  </a:lnTo>
                  <a:lnTo>
                    <a:pt x="209622" y="1442703"/>
                  </a:lnTo>
                  <a:lnTo>
                    <a:pt x="162090" y="1444625"/>
                  </a:lnTo>
                  <a:lnTo>
                    <a:pt x="134406" y="1443953"/>
                  </a:lnTo>
                  <a:lnTo>
                    <a:pt x="107068" y="1441973"/>
                  </a:lnTo>
                  <a:lnTo>
                    <a:pt x="80095" y="1438742"/>
                  </a:lnTo>
                  <a:lnTo>
                    <a:pt x="53505" y="1434312"/>
                  </a:lnTo>
                  <a:lnTo>
                    <a:pt x="0" y="1714754"/>
                  </a:lnTo>
                  <a:lnTo>
                    <a:pt x="39692" y="1721357"/>
                  </a:lnTo>
                  <a:lnTo>
                    <a:pt x="79959" y="1726177"/>
                  </a:lnTo>
                  <a:lnTo>
                    <a:pt x="120768" y="1729130"/>
                  </a:lnTo>
                  <a:lnTo>
                    <a:pt x="162090" y="1730133"/>
                  </a:lnTo>
                  <a:lnTo>
                    <a:pt x="209553" y="1728853"/>
                  </a:lnTo>
                  <a:lnTo>
                    <a:pt x="256348" y="1725057"/>
                  </a:lnTo>
                  <a:lnTo>
                    <a:pt x="302408" y="1718811"/>
                  </a:lnTo>
                  <a:lnTo>
                    <a:pt x="347666" y="1710181"/>
                  </a:lnTo>
                  <a:lnTo>
                    <a:pt x="392058" y="1699233"/>
                  </a:lnTo>
                  <a:lnTo>
                    <a:pt x="435518" y="1686032"/>
                  </a:lnTo>
                  <a:lnTo>
                    <a:pt x="477978" y="1670645"/>
                  </a:lnTo>
                  <a:lnTo>
                    <a:pt x="519373" y="1653138"/>
                  </a:lnTo>
                  <a:lnTo>
                    <a:pt x="559638" y="1633577"/>
                  </a:lnTo>
                  <a:lnTo>
                    <a:pt x="598706" y="1612027"/>
                  </a:lnTo>
                  <a:lnTo>
                    <a:pt x="636512" y="1588555"/>
                  </a:lnTo>
                  <a:lnTo>
                    <a:pt x="672988" y="1563227"/>
                  </a:lnTo>
                  <a:lnTo>
                    <a:pt x="708070" y="1536108"/>
                  </a:lnTo>
                  <a:lnTo>
                    <a:pt x="741692" y="1507265"/>
                  </a:lnTo>
                  <a:lnTo>
                    <a:pt x="773787" y="1476763"/>
                  </a:lnTo>
                  <a:lnTo>
                    <a:pt x="804289" y="1444669"/>
                  </a:lnTo>
                  <a:lnTo>
                    <a:pt x="833133" y="1411048"/>
                  </a:lnTo>
                  <a:lnTo>
                    <a:pt x="860252" y="1375967"/>
                  </a:lnTo>
                  <a:lnTo>
                    <a:pt x="885581" y="1339491"/>
                  </a:lnTo>
                  <a:lnTo>
                    <a:pt x="909054" y="1301686"/>
                  </a:lnTo>
                  <a:lnTo>
                    <a:pt x="930604" y="1262619"/>
                  </a:lnTo>
                  <a:lnTo>
                    <a:pt x="950166" y="1222354"/>
                  </a:lnTo>
                  <a:lnTo>
                    <a:pt x="967673" y="1180959"/>
                  </a:lnTo>
                  <a:lnTo>
                    <a:pt x="983060" y="1138499"/>
                  </a:lnTo>
                  <a:lnTo>
                    <a:pt x="996261" y="1095041"/>
                  </a:lnTo>
                  <a:lnTo>
                    <a:pt x="1007210" y="1050649"/>
                  </a:lnTo>
                  <a:lnTo>
                    <a:pt x="1015840" y="1005390"/>
                  </a:lnTo>
                  <a:lnTo>
                    <a:pt x="1022087" y="959331"/>
                  </a:lnTo>
                  <a:lnTo>
                    <a:pt x="1025883" y="912536"/>
                  </a:lnTo>
                  <a:lnTo>
                    <a:pt x="1027163" y="865073"/>
                  </a:lnTo>
                  <a:lnTo>
                    <a:pt x="1025883" y="817609"/>
                  </a:lnTo>
                  <a:lnTo>
                    <a:pt x="1022087" y="770814"/>
                  </a:lnTo>
                  <a:lnTo>
                    <a:pt x="1015840" y="724755"/>
                  </a:lnTo>
                  <a:lnTo>
                    <a:pt x="1007210" y="679496"/>
                  </a:lnTo>
                  <a:lnTo>
                    <a:pt x="996261" y="635104"/>
                  </a:lnTo>
                  <a:lnTo>
                    <a:pt x="983060" y="591645"/>
                  </a:lnTo>
                  <a:lnTo>
                    <a:pt x="967673" y="549184"/>
                  </a:lnTo>
                  <a:lnTo>
                    <a:pt x="950166" y="507789"/>
                  </a:lnTo>
                  <a:lnTo>
                    <a:pt x="930604" y="467524"/>
                  </a:lnTo>
                  <a:lnTo>
                    <a:pt x="909054" y="428456"/>
                  </a:lnTo>
                  <a:lnTo>
                    <a:pt x="885581" y="390651"/>
                  </a:lnTo>
                  <a:lnTo>
                    <a:pt x="860252" y="354174"/>
                  </a:lnTo>
                  <a:lnTo>
                    <a:pt x="833133" y="319092"/>
                  </a:lnTo>
                  <a:lnTo>
                    <a:pt x="804289" y="285471"/>
                  </a:lnTo>
                  <a:lnTo>
                    <a:pt x="773787" y="253376"/>
                  </a:lnTo>
                  <a:lnTo>
                    <a:pt x="741692" y="222873"/>
                  </a:lnTo>
                  <a:lnTo>
                    <a:pt x="708070" y="194029"/>
                  </a:lnTo>
                  <a:lnTo>
                    <a:pt x="672988" y="166910"/>
                  </a:lnTo>
                  <a:lnTo>
                    <a:pt x="636512" y="141581"/>
                  </a:lnTo>
                  <a:lnTo>
                    <a:pt x="598706" y="118109"/>
                  </a:lnTo>
                  <a:lnTo>
                    <a:pt x="559638" y="96558"/>
                  </a:lnTo>
                  <a:lnTo>
                    <a:pt x="519373" y="76997"/>
                  </a:lnTo>
                  <a:lnTo>
                    <a:pt x="477978" y="59489"/>
                  </a:lnTo>
                  <a:lnTo>
                    <a:pt x="435518" y="44102"/>
                  </a:lnTo>
                  <a:lnTo>
                    <a:pt x="392058" y="30901"/>
                  </a:lnTo>
                  <a:lnTo>
                    <a:pt x="347666" y="19952"/>
                  </a:lnTo>
                  <a:lnTo>
                    <a:pt x="302408" y="11322"/>
                  </a:lnTo>
                  <a:lnTo>
                    <a:pt x="256348" y="5076"/>
                  </a:lnTo>
                  <a:lnTo>
                    <a:pt x="209553" y="1280"/>
                  </a:lnTo>
                  <a:lnTo>
                    <a:pt x="162090" y="0"/>
                  </a:lnTo>
                  <a:close/>
                </a:path>
              </a:pathLst>
            </a:custGeom>
            <a:solidFill>
              <a:srgbClr val="559DB5"/>
            </a:solidFill>
          </p:spPr>
          <p:txBody>
            <a:bodyPr wrap="square" lIns="0" tIns="0" rIns="0" bIns="0" rtlCol="0"/>
            <a:lstStyle/>
            <a:p>
              <a:endParaRPr dirty="0"/>
            </a:p>
          </p:txBody>
        </p:sp>
        <p:sp>
          <p:nvSpPr>
            <p:cNvPr id="22" name="object 22"/>
            <p:cNvSpPr/>
            <p:nvPr/>
          </p:nvSpPr>
          <p:spPr>
            <a:xfrm>
              <a:off x="3506212" y="2188072"/>
              <a:ext cx="635635" cy="291465"/>
            </a:xfrm>
            <a:custGeom>
              <a:avLst/>
              <a:gdLst/>
              <a:ahLst/>
              <a:cxnLst/>
              <a:rect l="l" t="t" r="r" b="b"/>
              <a:pathLst>
                <a:path w="635635" h="291464">
                  <a:moveTo>
                    <a:pt x="0" y="216471"/>
                  </a:moveTo>
                  <a:lnTo>
                    <a:pt x="0" y="276745"/>
                  </a:lnTo>
                  <a:lnTo>
                    <a:pt x="16161" y="283177"/>
                  </a:lnTo>
                  <a:lnTo>
                    <a:pt x="34509" y="287769"/>
                  </a:lnTo>
                  <a:lnTo>
                    <a:pt x="55042" y="290522"/>
                  </a:lnTo>
                  <a:lnTo>
                    <a:pt x="77762" y="291439"/>
                  </a:lnTo>
                  <a:lnTo>
                    <a:pt x="103813" y="289917"/>
                  </a:lnTo>
                  <a:lnTo>
                    <a:pt x="145347" y="277734"/>
                  </a:lnTo>
                  <a:lnTo>
                    <a:pt x="181406" y="237399"/>
                  </a:lnTo>
                  <a:lnTo>
                    <a:pt x="182448" y="233591"/>
                  </a:lnTo>
                  <a:lnTo>
                    <a:pt x="71628" y="233591"/>
                  </a:lnTo>
                  <a:lnTo>
                    <a:pt x="63921" y="233288"/>
                  </a:lnTo>
                  <a:lnTo>
                    <a:pt x="17227" y="223264"/>
                  </a:lnTo>
                  <a:lnTo>
                    <a:pt x="8350" y="220031"/>
                  </a:lnTo>
                  <a:lnTo>
                    <a:pt x="0" y="216471"/>
                  </a:lnTo>
                  <a:close/>
                </a:path>
                <a:path w="635635" h="291464">
                  <a:moveTo>
                    <a:pt x="183755" y="166243"/>
                  </a:moveTo>
                  <a:lnTo>
                    <a:pt x="69024" y="166243"/>
                  </a:lnTo>
                  <a:lnTo>
                    <a:pt x="79649" y="166788"/>
                  </a:lnTo>
                  <a:lnTo>
                    <a:pt x="88834" y="168425"/>
                  </a:lnTo>
                  <a:lnTo>
                    <a:pt x="114033" y="199351"/>
                  </a:lnTo>
                  <a:lnTo>
                    <a:pt x="113347" y="207300"/>
                  </a:lnTo>
                  <a:lnTo>
                    <a:pt x="81264" y="233050"/>
                  </a:lnTo>
                  <a:lnTo>
                    <a:pt x="71628" y="233591"/>
                  </a:lnTo>
                  <a:lnTo>
                    <a:pt x="182448" y="233591"/>
                  </a:lnTo>
                  <a:lnTo>
                    <a:pt x="186550" y="218589"/>
                  </a:lnTo>
                  <a:lnTo>
                    <a:pt x="188264" y="197129"/>
                  </a:lnTo>
                  <a:lnTo>
                    <a:pt x="187607" y="184484"/>
                  </a:lnTo>
                  <a:lnTo>
                    <a:pt x="185637" y="172610"/>
                  </a:lnTo>
                  <a:lnTo>
                    <a:pt x="183755" y="166243"/>
                  </a:lnTo>
                  <a:close/>
                </a:path>
                <a:path w="635635" h="291464">
                  <a:moveTo>
                    <a:pt x="170040" y="15735"/>
                  </a:moveTo>
                  <a:lnTo>
                    <a:pt x="14884" y="15735"/>
                  </a:lnTo>
                  <a:lnTo>
                    <a:pt x="4648" y="159359"/>
                  </a:lnTo>
                  <a:lnTo>
                    <a:pt x="31623" y="172758"/>
                  </a:lnTo>
                  <a:lnTo>
                    <a:pt x="41496" y="169907"/>
                  </a:lnTo>
                  <a:lnTo>
                    <a:pt x="51019" y="167871"/>
                  </a:lnTo>
                  <a:lnTo>
                    <a:pt x="60194" y="166650"/>
                  </a:lnTo>
                  <a:lnTo>
                    <a:pt x="69024" y="166243"/>
                  </a:lnTo>
                  <a:lnTo>
                    <a:pt x="183755" y="166243"/>
                  </a:lnTo>
                  <a:lnTo>
                    <a:pt x="182355" y="161505"/>
                  </a:lnTo>
                  <a:lnTo>
                    <a:pt x="157278" y="126386"/>
                  </a:lnTo>
                  <a:lnTo>
                    <a:pt x="130248" y="112852"/>
                  </a:lnTo>
                  <a:lnTo>
                    <a:pt x="74041" y="112852"/>
                  </a:lnTo>
                  <a:lnTo>
                    <a:pt x="77393" y="76949"/>
                  </a:lnTo>
                  <a:lnTo>
                    <a:pt x="170040" y="76949"/>
                  </a:lnTo>
                  <a:lnTo>
                    <a:pt x="170040" y="15735"/>
                  </a:lnTo>
                  <a:close/>
                </a:path>
                <a:path w="635635" h="291464">
                  <a:moveTo>
                    <a:pt x="106045" y="109499"/>
                  </a:moveTo>
                  <a:lnTo>
                    <a:pt x="102565" y="109499"/>
                  </a:lnTo>
                  <a:lnTo>
                    <a:pt x="98780" y="109588"/>
                  </a:lnTo>
                  <a:lnTo>
                    <a:pt x="90601" y="109969"/>
                  </a:lnTo>
                  <a:lnTo>
                    <a:pt x="83718" y="110985"/>
                  </a:lnTo>
                  <a:lnTo>
                    <a:pt x="74041" y="112852"/>
                  </a:lnTo>
                  <a:lnTo>
                    <a:pt x="130248" y="112852"/>
                  </a:lnTo>
                  <a:lnTo>
                    <a:pt x="128341" y="112221"/>
                  </a:lnTo>
                  <a:lnTo>
                    <a:pt x="117477" y="110180"/>
                  </a:lnTo>
                  <a:lnTo>
                    <a:pt x="106045" y="109499"/>
                  </a:lnTo>
                  <a:close/>
                </a:path>
                <a:path w="635635" h="291464">
                  <a:moveTo>
                    <a:pt x="218782" y="215722"/>
                  </a:moveTo>
                  <a:lnTo>
                    <a:pt x="218782" y="276745"/>
                  </a:lnTo>
                  <a:lnTo>
                    <a:pt x="229469" y="280608"/>
                  </a:lnTo>
                  <a:lnTo>
                    <a:pt x="268793" y="289660"/>
                  </a:lnTo>
                  <a:lnTo>
                    <a:pt x="299885" y="291439"/>
                  </a:lnTo>
                  <a:lnTo>
                    <a:pt x="325123" y="290079"/>
                  </a:lnTo>
                  <a:lnTo>
                    <a:pt x="366843" y="279196"/>
                  </a:lnTo>
                  <a:lnTo>
                    <a:pt x="405858" y="243862"/>
                  </a:lnTo>
                  <a:lnTo>
                    <a:pt x="409489" y="233591"/>
                  </a:lnTo>
                  <a:lnTo>
                    <a:pt x="289280" y="233591"/>
                  </a:lnTo>
                  <a:lnTo>
                    <a:pt x="281289" y="233317"/>
                  </a:lnTo>
                  <a:lnTo>
                    <a:pt x="236801" y="223656"/>
                  </a:lnTo>
                  <a:lnTo>
                    <a:pt x="227750" y="219987"/>
                  </a:lnTo>
                  <a:lnTo>
                    <a:pt x="218782" y="215722"/>
                  </a:lnTo>
                  <a:close/>
                </a:path>
                <a:path w="635635" h="291464">
                  <a:moveTo>
                    <a:pt x="404969" y="70993"/>
                  </a:moveTo>
                  <a:lnTo>
                    <a:pt x="312915" y="70993"/>
                  </a:lnTo>
                  <a:lnTo>
                    <a:pt x="320319" y="72732"/>
                  </a:lnTo>
                  <a:lnTo>
                    <a:pt x="331355" y="79667"/>
                  </a:lnTo>
                  <a:lnTo>
                    <a:pt x="334124" y="85001"/>
                  </a:lnTo>
                  <a:lnTo>
                    <a:pt x="334124" y="92202"/>
                  </a:lnTo>
                  <a:lnTo>
                    <a:pt x="330624" y="104736"/>
                  </a:lnTo>
                  <a:lnTo>
                    <a:pt x="320124" y="113690"/>
                  </a:lnTo>
                  <a:lnTo>
                    <a:pt x="302625" y="119062"/>
                  </a:lnTo>
                  <a:lnTo>
                    <a:pt x="278130" y="120853"/>
                  </a:lnTo>
                  <a:lnTo>
                    <a:pt x="261010" y="120853"/>
                  </a:lnTo>
                  <a:lnTo>
                    <a:pt x="261010" y="176098"/>
                  </a:lnTo>
                  <a:lnTo>
                    <a:pt x="277749" y="176098"/>
                  </a:lnTo>
                  <a:lnTo>
                    <a:pt x="287585" y="176290"/>
                  </a:lnTo>
                  <a:lnTo>
                    <a:pt x="325996" y="184251"/>
                  </a:lnTo>
                  <a:lnTo>
                    <a:pt x="335610" y="198056"/>
                  </a:lnTo>
                  <a:lnTo>
                    <a:pt x="335610" y="215163"/>
                  </a:lnTo>
                  <a:lnTo>
                    <a:pt x="300556" y="233167"/>
                  </a:lnTo>
                  <a:lnTo>
                    <a:pt x="289280" y="233591"/>
                  </a:lnTo>
                  <a:lnTo>
                    <a:pt x="409489" y="233591"/>
                  </a:lnTo>
                  <a:lnTo>
                    <a:pt x="411493" y="227920"/>
                  </a:lnTo>
                  <a:lnTo>
                    <a:pt x="413372" y="209956"/>
                  </a:lnTo>
                  <a:lnTo>
                    <a:pt x="409117" y="185008"/>
                  </a:lnTo>
                  <a:lnTo>
                    <a:pt x="396351" y="165963"/>
                  </a:lnTo>
                  <a:lnTo>
                    <a:pt x="375074" y="152824"/>
                  </a:lnTo>
                  <a:lnTo>
                    <a:pt x="345287" y="145592"/>
                  </a:lnTo>
                  <a:lnTo>
                    <a:pt x="345287" y="144475"/>
                  </a:lnTo>
                  <a:lnTo>
                    <a:pt x="381351" y="126594"/>
                  </a:lnTo>
                  <a:lnTo>
                    <a:pt x="404406" y="86915"/>
                  </a:lnTo>
                  <a:lnTo>
                    <a:pt x="405371" y="74714"/>
                  </a:lnTo>
                  <a:lnTo>
                    <a:pt x="404969" y="70993"/>
                  </a:lnTo>
                  <a:close/>
                </a:path>
                <a:path w="635635" h="291464">
                  <a:moveTo>
                    <a:pt x="315150" y="11836"/>
                  </a:moveTo>
                  <a:lnTo>
                    <a:pt x="275050" y="15393"/>
                  </a:lnTo>
                  <a:lnTo>
                    <a:pt x="230005" y="32459"/>
                  </a:lnTo>
                  <a:lnTo>
                    <a:pt x="219151" y="39370"/>
                  </a:lnTo>
                  <a:lnTo>
                    <a:pt x="249656" y="88480"/>
                  </a:lnTo>
                  <a:lnTo>
                    <a:pt x="263494" y="80829"/>
                  </a:lnTo>
                  <a:lnTo>
                    <a:pt x="277098" y="75364"/>
                  </a:lnTo>
                  <a:lnTo>
                    <a:pt x="290468" y="72085"/>
                  </a:lnTo>
                  <a:lnTo>
                    <a:pt x="303606" y="70993"/>
                  </a:lnTo>
                  <a:lnTo>
                    <a:pt x="404969" y="70993"/>
                  </a:lnTo>
                  <a:lnTo>
                    <a:pt x="403871" y="60807"/>
                  </a:lnTo>
                  <a:lnTo>
                    <a:pt x="381381" y="28575"/>
                  </a:lnTo>
                  <a:lnTo>
                    <a:pt x="335121" y="12881"/>
                  </a:lnTo>
                  <a:lnTo>
                    <a:pt x="315150" y="11836"/>
                  </a:lnTo>
                  <a:close/>
                </a:path>
                <a:path w="635635" h="291464">
                  <a:moveTo>
                    <a:pt x="594080" y="63131"/>
                  </a:moveTo>
                  <a:lnTo>
                    <a:pt x="559597" y="83094"/>
                  </a:lnTo>
                  <a:lnTo>
                    <a:pt x="553618" y="112687"/>
                  </a:lnTo>
                  <a:lnTo>
                    <a:pt x="554299" y="123548"/>
                  </a:lnTo>
                  <a:lnTo>
                    <a:pt x="577359" y="159207"/>
                  </a:lnTo>
                  <a:lnTo>
                    <a:pt x="594080" y="162585"/>
                  </a:lnTo>
                  <a:lnTo>
                    <a:pt x="603389" y="161768"/>
                  </a:lnTo>
                  <a:lnTo>
                    <a:pt x="631557" y="136664"/>
                  </a:lnTo>
                  <a:lnTo>
                    <a:pt x="591756" y="136664"/>
                  </a:lnTo>
                  <a:lnTo>
                    <a:pt x="589699" y="134823"/>
                  </a:lnTo>
                  <a:lnTo>
                    <a:pt x="586955" y="127444"/>
                  </a:lnTo>
                  <a:lnTo>
                    <a:pt x="586270" y="121437"/>
                  </a:lnTo>
                  <a:lnTo>
                    <a:pt x="586270" y="104952"/>
                  </a:lnTo>
                  <a:lnTo>
                    <a:pt x="586930" y="98996"/>
                  </a:lnTo>
                  <a:lnTo>
                    <a:pt x="589610" y="91478"/>
                  </a:lnTo>
                  <a:lnTo>
                    <a:pt x="591693" y="89585"/>
                  </a:lnTo>
                  <a:lnTo>
                    <a:pt x="631528" y="89585"/>
                  </a:lnTo>
                  <a:lnTo>
                    <a:pt x="629114" y="83731"/>
                  </a:lnTo>
                  <a:lnTo>
                    <a:pt x="624230" y="76466"/>
                  </a:lnTo>
                  <a:lnTo>
                    <a:pt x="618153" y="70632"/>
                  </a:lnTo>
                  <a:lnTo>
                    <a:pt x="611103" y="66465"/>
                  </a:lnTo>
                  <a:lnTo>
                    <a:pt x="603079" y="63965"/>
                  </a:lnTo>
                  <a:lnTo>
                    <a:pt x="594080" y="63131"/>
                  </a:lnTo>
                  <a:close/>
                </a:path>
                <a:path w="635635" h="291464">
                  <a:moveTo>
                    <a:pt x="593864" y="2286"/>
                  </a:moveTo>
                  <a:lnTo>
                    <a:pt x="561644" y="2286"/>
                  </a:lnTo>
                  <a:lnTo>
                    <a:pt x="473684" y="160845"/>
                  </a:lnTo>
                  <a:lnTo>
                    <a:pt x="505904" y="160845"/>
                  </a:lnTo>
                  <a:lnTo>
                    <a:pt x="593864" y="2286"/>
                  </a:lnTo>
                  <a:close/>
                </a:path>
                <a:path w="635635" h="291464">
                  <a:moveTo>
                    <a:pt x="631528" y="89585"/>
                  </a:moveTo>
                  <a:lnTo>
                    <a:pt x="597623" y="89585"/>
                  </a:lnTo>
                  <a:lnTo>
                    <a:pt x="599770" y="91706"/>
                  </a:lnTo>
                  <a:lnTo>
                    <a:pt x="602157" y="100164"/>
                  </a:lnTo>
                  <a:lnTo>
                    <a:pt x="602656" y="104952"/>
                  </a:lnTo>
                  <a:lnTo>
                    <a:pt x="602642" y="121437"/>
                  </a:lnTo>
                  <a:lnTo>
                    <a:pt x="602157" y="126085"/>
                  </a:lnTo>
                  <a:lnTo>
                    <a:pt x="599770" y="134543"/>
                  </a:lnTo>
                  <a:lnTo>
                    <a:pt x="597623" y="136664"/>
                  </a:lnTo>
                  <a:lnTo>
                    <a:pt x="631557" y="136664"/>
                  </a:lnTo>
                  <a:lnTo>
                    <a:pt x="632698" y="133773"/>
                  </a:lnTo>
                  <a:lnTo>
                    <a:pt x="634719" y="123897"/>
                  </a:lnTo>
                  <a:lnTo>
                    <a:pt x="635393" y="112687"/>
                  </a:lnTo>
                  <a:lnTo>
                    <a:pt x="634695" y="101843"/>
                  </a:lnTo>
                  <a:lnTo>
                    <a:pt x="632608" y="92217"/>
                  </a:lnTo>
                  <a:lnTo>
                    <a:pt x="631528" y="89585"/>
                  </a:lnTo>
                  <a:close/>
                </a:path>
                <a:path w="635635" h="291464">
                  <a:moveTo>
                    <a:pt x="473468" y="0"/>
                  </a:moveTo>
                  <a:lnTo>
                    <a:pt x="438987" y="19969"/>
                  </a:lnTo>
                  <a:lnTo>
                    <a:pt x="433019" y="49568"/>
                  </a:lnTo>
                  <a:lnTo>
                    <a:pt x="433700" y="60471"/>
                  </a:lnTo>
                  <a:lnTo>
                    <a:pt x="456753" y="96194"/>
                  </a:lnTo>
                  <a:lnTo>
                    <a:pt x="473468" y="99568"/>
                  </a:lnTo>
                  <a:lnTo>
                    <a:pt x="482824" y="98751"/>
                  </a:lnTo>
                  <a:lnTo>
                    <a:pt x="511010" y="73533"/>
                  </a:lnTo>
                  <a:lnTo>
                    <a:pt x="471157" y="73533"/>
                  </a:lnTo>
                  <a:lnTo>
                    <a:pt x="469087" y="71691"/>
                  </a:lnTo>
                  <a:lnTo>
                    <a:pt x="466410" y="64503"/>
                  </a:lnTo>
                  <a:lnTo>
                    <a:pt x="466299" y="63934"/>
                  </a:lnTo>
                  <a:lnTo>
                    <a:pt x="465674" y="58458"/>
                  </a:lnTo>
                  <a:lnTo>
                    <a:pt x="465673" y="41694"/>
                  </a:lnTo>
                  <a:lnTo>
                    <a:pt x="466331" y="35864"/>
                  </a:lnTo>
                  <a:lnTo>
                    <a:pt x="468957" y="28462"/>
                  </a:lnTo>
                  <a:lnTo>
                    <a:pt x="469040" y="28308"/>
                  </a:lnTo>
                  <a:lnTo>
                    <a:pt x="471081" y="26466"/>
                  </a:lnTo>
                  <a:lnTo>
                    <a:pt x="510921" y="26466"/>
                  </a:lnTo>
                  <a:lnTo>
                    <a:pt x="508504" y="20612"/>
                  </a:lnTo>
                  <a:lnTo>
                    <a:pt x="503618" y="13347"/>
                  </a:lnTo>
                  <a:lnTo>
                    <a:pt x="497546" y="7506"/>
                  </a:lnTo>
                  <a:lnTo>
                    <a:pt x="490496" y="3335"/>
                  </a:lnTo>
                  <a:lnTo>
                    <a:pt x="482469" y="833"/>
                  </a:lnTo>
                  <a:lnTo>
                    <a:pt x="473468" y="0"/>
                  </a:lnTo>
                  <a:close/>
                </a:path>
                <a:path w="635635" h="291464">
                  <a:moveTo>
                    <a:pt x="510921" y="26466"/>
                  </a:moveTo>
                  <a:lnTo>
                    <a:pt x="476643" y="26466"/>
                  </a:lnTo>
                  <a:lnTo>
                    <a:pt x="478688" y="28308"/>
                  </a:lnTo>
                  <a:lnTo>
                    <a:pt x="481368" y="35687"/>
                  </a:lnTo>
                  <a:lnTo>
                    <a:pt x="482041" y="41694"/>
                  </a:lnTo>
                  <a:lnTo>
                    <a:pt x="482041" y="58458"/>
                  </a:lnTo>
                  <a:lnTo>
                    <a:pt x="481368" y="64503"/>
                  </a:lnTo>
                  <a:lnTo>
                    <a:pt x="478688" y="71729"/>
                  </a:lnTo>
                  <a:lnTo>
                    <a:pt x="476643" y="73533"/>
                  </a:lnTo>
                  <a:lnTo>
                    <a:pt x="511010" y="73533"/>
                  </a:lnTo>
                  <a:lnTo>
                    <a:pt x="512108" y="70734"/>
                  </a:lnTo>
                  <a:lnTo>
                    <a:pt x="514122" y="60826"/>
                  </a:lnTo>
                  <a:lnTo>
                    <a:pt x="514794" y="49568"/>
                  </a:lnTo>
                  <a:lnTo>
                    <a:pt x="514094" y="38724"/>
                  </a:lnTo>
                  <a:lnTo>
                    <a:pt x="511997" y="29071"/>
                  </a:lnTo>
                  <a:lnTo>
                    <a:pt x="510921" y="26466"/>
                  </a:lnTo>
                  <a:close/>
                </a:path>
              </a:pathLst>
            </a:custGeom>
            <a:solidFill>
              <a:srgbClr val="19224C"/>
            </a:solidFill>
          </p:spPr>
          <p:txBody>
            <a:bodyPr wrap="square" lIns="0" tIns="0" rIns="0" bIns="0" rtlCol="0"/>
            <a:lstStyle/>
            <a:p>
              <a:endParaRPr dirty="0"/>
            </a:p>
          </p:txBody>
        </p:sp>
      </p:grpSp>
      <p:sp>
        <p:nvSpPr>
          <p:cNvPr id="23" name="object 23"/>
          <p:cNvSpPr txBox="1"/>
          <p:nvPr/>
        </p:nvSpPr>
        <p:spPr>
          <a:xfrm>
            <a:off x="460731" y="3383165"/>
            <a:ext cx="1905635" cy="939800"/>
          </a:xfrm>
          <a:prstGeom prst="rect">
            <a:avLst/>
          </a:prstGeom>
        </p:spPr>
        <p:txBody>
          <a:bodyPr vert="horz" wrap="square" lIns="0" tIns="12700" rIns="0" bIns="0" rtlCol="0">
            <a:spAutoFit/>
          </a:bodyPr>
          <a:lstStyle/>
          <a:p>
            <a:pPr marL="12065" marR="5080" algn="ctr">
              <a:lnSpc>
                <a:spcPct val="107100"/>
              </a:lnSpc>
              <a:spcBef>
                <a:spcPts val="100"/>
              </a:spcBef>
            </a:pPr>
            <a:r>
              <a:rPr sz="1400" b="1" dirty="0">
                <a:solidFill>
                  <a:srgbClr val="414042"/>
                </a:solidFill>
                <a:latin typeface="Open Sans"/>
                <a:cs typeface="Open Sans"/>
              </a:rPr>
              <a:t>Wish </a:t>
            </a:r>
            <a:r>
              <a:rPr sz="1400" b="1" spc="-5" dirty="0">
                <a:solidFill>
                  <a:srgbClr val="414042"/>
                </a:solidFill>
                <a:latin typeface="Open Sans"/>
                <a:cs typeface="Open Sans"/>
              </a:rPr>
              <a:t>someone</a:t>
            </a:r>
            <a:r>
              <a:rPr sz="1400" b="1" spc="-95" dirty="0">
                <a:solidFill>
                  <a:srgbClr val="414042"/>
                </a:solidFill>
                <a:latin typeface="Open Sans"/>
                <a:cs typeface="Open Sans"/>
              </a:rPr>
              <a:t> </a:t>
            </a:r>
            <a:r>
              <a:rPr sz="1400" b="1" dirty="0">
                <a:solidFill>
                  <a:srgbClr val="414042"/>
                </a:solidFill>
                <a:latin typeface="Open Sans"/>
                <a:cs typeface="Open Sans"/>
              </a:rPr>
              <a:t>would  explain </a:t>
            </a:r>
            <a:r>
              <a:rPr sz="1400" b="1" spc="-5" dirty="0">
                <a:solidFill>
                  <a:srgbClr val="414042"/>
                </a:solidFill>
                <a:latin typeface="Open Sans"/>
                <a:cs typeface="Open Sans"/>
              </a:rPr>
              <a:t>retirement  savings to them in </a:t>
            </a:r>
            <a:r>
              <a:rPr sz="1400" b="1" dirty="0">
                <a:solidFill>
                  <a:srgbClr val="414042"/>
                </a:solidFill>
                <a:latin typeface="Open Sans"/>
                <a:cs typeface="Open Sans"/>
              </a:rPr>
              <a:t>a  </a:t>
            </a:r>
            <a:r>
              <a:rPr sz="1400" b="1" spc="-5" dirty="0">
                <a:solidFill>
                  <a:srgbClr val="414042"/>
                </a:solidFill>
                <a:latin typeface="Open Sans"/>
                <a:cs typeface="Open Sans"/>
              </a:rPr>
              <a:t>simple</a:t>
            </a:r>
            <a:r>
              <a:rPr sz="1400" b="1" spc="-10" dirty="0">
                <a:solidFill>
                  <a:srgbClr val="414042"/>
                </a:solidFill>
                <a:latin typeface="Open Sans"/>
                <a:cs typeface="Open Sans"/>
              </a:rPr>
              <a:t> </a:t>
            </a:r>
            <a:r>
              <a:rPr sz="1400" b="1" dirty="0">
                <a:solidFill>
                  <a:srgbClr val="414042"/>
                </a:solidFill>
                <a:latin typeface="Open Sans"/>
                <a:cs typeface="Open Sans"/>
              </a:rPr>
              <a:t>way</a:t>
            </a:r>
            <a:endParaRPr sz="1400" dirty="0">
              <a:latin typeface="Open Sans"/>
              <a:cs typeface="Open Sans"/>
            </a:endParaRPr>
          </a:p>
        </p:txBody>
      </p:sp>
      <p:grpSp>
        <p:nvGrpSpPr>
          <p:cNvPr id="24" name="object 24"/>
          <p:cNvGrpSpPr/>
          <p:nvPr/>
        </p:nvGrpSpPr>
        <p:grpSpPr>
          <a:xfrm>
            <a:off x="548233" y="1468724"/>
            <a:ext cx="1730375" cy="1730375"/>
            <a:chOff x="548233" y="1468724"/>
            <a:chExt cx="1730375" cy="1730375"/>
          </a:xfrm>
        </p:grpSpPr>
        <p:sp>
          <p:nvSpPr>
            <p:cNvPr id="25" name="object 25"/>
            <p:cNvSpPr/>
            <p:nvPr/>
          </p:nvSpPr>
          <p:spPr>
            <a:xfrm>
              <a:off x="548233" y="1468727"/>
              <a:ext cx="1730375" cy="1730375"/>
            </a:xfrm>
            <a:custGeom>
              <a:avLst/>
              <a:gdLst/>
              <a:ahLst/>
              <a:cxnLst/>
              <a:rect l="l" t="t" r="r" b="b"/>
              <a:pathLst>
                <a:path w="1730375" h="1730375">
                  <a:moveTo>
                    <a:pt x="865073" y="0"/>
                  </a:moveTo>
                  <a:lnTo>
                    <a:pt x="817609" y="1280"/>
                  </a:lnTo>
                  <a:lnTo>
                    <a:pt x="770814" y="5076"/>
                  </a:lnTo>
                  <a:lnTo>
                    <a:pt x="724755" y="11322"/>
                  </a:lnTo>
                  <a:lnTo>
                    <a:pt x="679496" y="19952"/>
                  </a:lnTo>
                  <a:lnTo>
                    <a:pt x="635104" y="30900"/>
                  </a:lnTo>
                  <a:lnTo>
                    <a:pt x="591645" y="44101"/>
                  </a:lnTo>
                  <a:lnTo>
                    <a:pt x="549184" y="59487"/>
                  </a:lnTo>
                  <a:lnTo>
                    <a:pt x="507789" y="76994"/>
                  </a:lnTo>
                  <a:lnTo>
                    <a:pt x="467524" y="96556"/>
                  </a:lnTo>
                  <a:lnTo>
                    <a:pt x="428456" y="118105"/>
                  </a:lnTo>
                  <a:lnTo>
                    <a:pt x="390651" y="141577"/>
                  </a:lnTo>
                  <a:lnTo>
                    <a:pt x="354174" y="166906"/>
                  </a:lnTo>
                  <a:lnTo>
                    <a:pt x="319092" y="194024"/>
                  </a:lnTo>
                  <a:lnTo>
                    <a:pt x="285471" y="222868"/>
                  </a:lnTo>
                  <a:lnTo>
                    <a:pt x="253376" y="253369"/>
                  </a:lnTo>
                  <a:lnTo>
                    <a:pt x="222835" y="285508"/>
                  </a:lnTo>
                  <a:lnTo>
                    <a:pt x="194029" y="319084"/>
                  </a:lnTo>
                  <a:lnTo>
                    <a:pt x="166910" y="354166"/>
                  </a:lnTo>
                  <a:lnTo>
                    <a:pt x="141581" y="390642"/>
                  </a:lnTo>
                  <a:lnTo>
                    <a:pt x="118109" y="428447"/>
                  </a:lnTo>
                  <a:lnTo>
                    <a:pt x="96558" y="467514"/>
                  </a:lnTo>
                  <a:lnTo>
                    <a:pt x="76997" y="507778"/>
                  </a:lnTo>
                  <a:lnTo>
                    <a:pt x="59489" y="549173"/>
                  </a:lnTo>
                  <a:lnTo>
                    <a:pt x="44102" y="591633"/>
                  </a:lnTo>
                  <a:lnTo>
                    <a:pt x="30901" y="635092"/>
                  </a:lnTo>
                  <a:lnTo>
                    <a:pt x="19952" y="679484"/>
                  </a:lnTo>
                  <a:lnTo>
                    <a:pt x="11322" y="724742"/>
                  </a:lnTo>
                  <a:lnTo>
                    <a:pt x="5076" y="770802"/>
                  </a:lnTo>
                  <a:lnTo>
                    <a:pt x="1280" y="817596"/>
                  </a:lnTo>
                  <a:lnTo>
                    <a:pt x="0" y="865060"/>
                  </a:lnTo>
                  <a:lnTo>
                    <a:pt x="1285" y="912594"/>
                  </a:lnTo>
                  <a:lnTo>
                    <a:pt x="5076" y="959321"/>
                  </a:lnTo>
                  <a:lnTo>
                    <a:pt x="11322" y="1005381"/>
                  </a:lnTo>
                  <a:lnTo>
                    <a:pt x="19952" y="1050641"/>
                  </a:lnTo>
                  <a:lnTo>
                    <a:pt x="30901" y="1095033"/>
                  </a:lnTo>
                  <a:lnTo>
                    <a:pt x="44102" y="1138493"/>
                  </a:lnTo>
                  <a:lnTo>
                    <a:pt x="59489" y="1180953"/>
                  </a:lnTo>
                  <a:lnTo>
                    <a:pt x="76997" y="1222349"/>
                  </a:lnTo>
                  <a:lnTo>
                    <a:pt x="96558" y="1262614"/>
                  </a:lnTo>
                  <a:lnTo>
                    <a:pt x="118109" y="1301682"/>
                  </a:lnTo>
                  <a:lnTo>
                    <a:pt x="141581" y="1339488"/>
                  </a:lnTo>
                  <a:lnTo>
                    <a:pt x="166910" y="1375964"/>
                  </a:lnTo>
                  <a:lnTo>
                    <a:pt x="194029" y="1411046"/>
                  </a:lnTo>
                  <a:lnTo>
                    <a:pt x="222873" y="1444667"/>
                  </a:lnTo>
                  <a:lnTo>
                    <a:pt x="253376" y="1476762"/>
                  </a:lnTo>
                  <a:lnTo>
                    <a:pt x="285471" y="1507264"/>
                  </a:lnTo>
                  <a:lnTo>
                    <a:pt x="319092" y="1536107"/>
                  </a:lnTo>
                  <a:lnTo>
                    <a:pt x="354174" y="1563226"/>
                  </a:lnTo>
                  <a:lnTo>
                    <a:pt x="390651" y="1588555"/>
                  </a:lnTo>
                  <a:lnTo>
                    <a:pt x="428456" y="1612027"/>
                  </a:lnTo>
                  <a:lnTo>
                    <a:pt x="467524" y="1633577"/>
                  </a:lnTo>
                  <a:lnTo>
                    <a:pt x="507789" y="1653138"/>
                  </a:lnTo>
                  <a:lnTo>
                    <a:pt x="549184" y="1670645"/>
                  </a:lnTo>
                  <a:lnTo>
                    <a:pt x="591645" y="1686032"/>
                  </a:lnTo>
                  <a:lnTo>
                    <a:pt x="635104" y="1699232"/>
                  </a:lnTo>
                  <a:lnTo>
                    <a:pt x="679496" y="1710181"/>
                  </a:lnTo>
                  <a:lnTo>
                    <a:pt x="724755" y="1718811"/>
                  </a:lnTo>
                  <a:lnTo>
                    <a:pt x="770814" y="1725057"/>
                  </a:lnTo>
                  <a:lnTo>
                    <a:pt x="817609" y="1728853"/>
                  </a:lnTo>
                  <a:lnTo>
                    <a:pt x="865073" y="1730133"/>
                  </a:lnTo>
                  <a:lnTo>
                    <a:pt x="912536" y="1728853"/>
                  </a:lnTo>
                  <a:lnTo>
                    <a:pt x="959331" y="1725057"/>
                  </a:lnTo>
                  <a:lnTo>
                    <a:pt x="1005391" y="1718811"/>
                  </a:lnTo>
                  <a:lnTo>
                    <a:pt x="1050650" y="1710181"/>
                  </a:lnTo>
                  <a:lnTo>
                    <a:pt x="1095042" y="1699232"/>
                  </a:lnTo>
                  <a:lnTo>
                    <a:pt x="1138501" y="1686032"/>
                  </a:lnTo>
                  <a:lnTo>
                    <a:pt x="1180961" y="1670645"/>
                  </a:lnTo>
                  <a:lnTo>
                    <a:pt x="1222356" y="1653138"/>
                  </a:lnTo>
                  <a:lnTo>
                    <a:pt x="1262621" y="1633577"/>
                  </a:lnTo>
                  <a:lnTo>
                    <a:pt x="1301689" y="1612027"/>
                  </a:lnTo>
                  <a:lnTo>
                    <a:pt x="1339495" y="1588555"/>
                  </a:lnTo>
                  <a:lnTo>
                    <a:pt x="1375971" y="1563226"/>
                  </a:lnTo>
                  <a:lnTo>
                    <a:pt x="1411053" y="1536107"/>
                  </a:lnTo>
                  <a:lnTo>
                    <a:pt x="1444675" y="1507264"/>
                  </a:lnTo>
                  <a:lnTo>
                    <a:pt x="1476770" y="1476762"/>
                  </a:lnTo>
                  <a:lnTo>
                    <a:pt x="1507309" y="1444625"/>
                  </a:lnTo>
                  <a:lnTo>
                    <a:pt x="865073" y="1444625"/>
                  </a:lnTo>
                  <a:lnTo>
                    <a:pt x="817540" y="1442703"/>
                  </a:lnTo>
                  <a:lnTo>
                    <a:pt x="771066" y="1437039"/>
                  </a:lnTo>
                  <a:lnTo>
                    <a:pt x="725800" y="1427781"/>
                  </a:lnTo>
                  <a:lnTo>
                    <a:pt x="681889" y="1415079"/>
                  </a:lnTo>
                  <a:lnTo>
                    <a:pt x="639485" y="1399080"/>
                  </a:lnTo>
                  <a:lnTo>
                    <a:pt x="598735" y="1379936"/>
                  </a:lnTo>
                  <a:lnTo>
                    <a:pt x="559789" y="1357794"/>
                  </a:lnTo>
                  <a:lnTo>
                    <a:pt x="522797" y="1332804"/>
                  </a:lnTo>
                  <a:lnTo>
                    <a:pt x="487906" y="1305115"/>
                  </a:lnTo>
                  <a:lnTo>
                    <a:pt x="455268" y="1274876"/>
                  </a:lnTo>
                  <a:lnTo>
                    <a:pt x="425029" y="1242237"/>
                  </a:lnTo>
                  <a:lnTo>
                    <a:pt x="397341" y="1207346"/>
                  </a:lnTo>
                  <a:lnTo>
                    <a:pt x="372351" y="1170353"/>
                  </a:lnTo>
                  <a:lnTo>
                    <a:pt x="350209" y="1131406"/>
                  </a:lnTo>
                  <a:lnTo>
                    <a:pt x="331065" y="1090655"/>
                  </a:lnTo>
                  <a:lnTo>
                    <a:pt x="315067" y="1048250"/>
                  </a:lnTo>
                  <a:lnTo>
                    <a:pt x="302364" y="1004338"/>
                  </a:lnTo>
                  <a:lnTo>
                    <a:pt x="293106" y="959070"/>
                  </a:lnTo>
                  <a:lnTo>
                    <a:pt x="287439" y="912525"/>
                  </a:lnTo>
                  <a:lnTo>
                    <a:pt x="285521" y="865060"/>
                  </a:lnTo>
                  <a:lnTo>
                    <a:pt x="287442" y="817528"/>
                  </a:lnTo>
                  <a:lnTo>
                    <a:pt x="293106" y="771054"/>
                  </a:lnTo>
                  <a:lnTo>
                    <a:pt x="302364" y="725787"/>
                  </a:lnTo>
                  <a:lnTo>
                    <a:pt x="315067" y="681877"/>
                  </a:lnTo>
                  <a:lnTo>
                    <a:pt x="331065" y="639472"/>
                  </a:lnTo>
                  <a:lnTo>
                    <a:pt x="350209" y="598722"/>
                  </a:lnTo>
                  <a:lnTo>
                    <a:pt x="372351" y="559777"/>
                  </a:lnTo>
                  <a:lnTo>
                    <a:pt x="397341" y="522784"/>
                  </a:lnTo>
                  <a:lnTo>
                    <a:pt x="425029" y="487894"/>
                  </a:lnTo>
                  <a:lnTo>
                    <a:pt x="455268" y="455255"/>
                  </a:lnTo>
                  <a:lnTo>
                    <a:pt x="487906" y="425017"/>
                  </a:lnTo>
                  <a:lnTo>
                    <a:pt x="522797" y="397328"/>
                  </a:lnTo>
                  <a:lnTo>
                    <a:pt x="559789" y="372338"/>
                  </a:lnTo>
                  <a:lnTo>
                    <a:pt x="598735" y="350197"/>
                  </a:lnTo>
                  <a:lnTo>
                    <a:pt x="639485" y="331052"/>
                  </a:lnTo>
                  <a:lnTo>
                    <a:pt x="681889" y="315054"/>
                  </a:lnTo>
                  <a:lnTo>
                    <a:pt x="725800" y="302351"/>
                  </a:lnTo>
                  <a:lnTo>
                    <a:pt x="771066" y="293094"/>
                  </a:lnTo>
                  <a:lnTo>
                    <a:pt x="817540" y="287429"/>
                  </a:lnTo>
                  <a:lnTo>
                    <a:pt x="865073" y="285508"/>
                  </a:lnTo>
                  <a:lnTo>
                    <a:pt x="1507310" y="285508"/>
                  </a:lnTo>
                  <a:lnTo>
                    <a:pt x="1476770" y="253369"/>
                  </a:lnTo>
                  <a:lnTo>
                    <a:pt x="1444675" y="222868"/>
                  </a:lnTo>
                  <a:lnTo>
                    <a:pt x="1411053" y="194024"/>
                  </a:lnTo>
                  <a:lnTo>
                    <a:pt x="1375971" y="166906"/>
                  </a:lnTo>
                  <a:lnTo>
                    <a:pt x="1339495" y="141577"/>
                  </a:lnTo>
                  <a:lnTo>
                    <a:pt x="1301689" y="118105"/>
                  </a:lnTo>
                  <a:lnTo>
                    <a:pt x="1262621" y="96556"/>
                  </a:lnTo>
                  <a:lnTo>
                    <a:pt x="1222356" y="76994"/>
                  </a:lnTo>
                  <a:lnTo>
                    <a:pt x="1180961" y="59487"/>
                  </a:lnTo>
                  <a:lnTo>
                    <a:pt x="1138501" y="44101"/>
                  </a:lnTo>
                  <a:lnTo>
                    <a:pt x="1095042" y="30900"/>
                  </a:lnTo>
                  <a:lnTo>
                    <a:pt x="1050650" y="19952"/>
                  </a:lnTo>
                  <a:lnTo>
                    <a:pt x="1005391" y="11322"/>
                  </a:lnTo>
                  <a:lnTo>
                    <a:pt x="959331" y="5076"/>
                  </a:lnTo>
                  <a:lnTo>
                    <a:pt x="912536" y="1280"/>
                  </a:lnTo>
                  <a:lnTo>
                    <a:pt x="865073" y="0"/>
                  </a:lnTo>
                  <a:close/>
                </a:path>
                <a:path w="1730375" h="1730375">
                  <a:moveTo>
                    <a:pt x="1507310" y="285508"/>
                  </a:moveTo>
                  <a:lnTo>
                    <a:pt x="865073" y="285508"/>
                  </a:lnTo>
                  <a:lnTo>
                    <a:pt x="912605" y="287429"/>
                  </a:lnTo>
                  <a:lnTo>
                    <a:pt x="959079" y="293094"/>
                  </a:lnTo>
                  <a:lnTo>
                    <a:pt x="1004346" y="302351"/>
                  </a:lnTo>
                  <a:lnTo>
                    <a:pt x="1048256" y="315054"/>
                  </a:lnTo>
                  <a:lnTo>
                    <a:pt x="1090661" y="331052"/>
                  </a:lnTo>
                  <a:lnTo>
                    <a:pt x="1131410" y="350197"/>
                  </a:lnTo>
                  <a:lnTo>
                    <a:pt x="1170356" y="372338"/>
                  </a:lnTo>
                  <a:lnTo>
                    <a:pt x="1207349" y="397328"/>
                  </a:lnTo>
                  <a:lnTo>
                    <a:pt x="1242239" y="425017"/>
                  </a:lnTo>
                  <a:lnTo>
                    <a:pt x="1274878" y="455255"/>
                  </a:lnTo>
                  <a:lnTo>
                    <a:pt x="1305116" y="487894"/>
                  </a:lnTo>
                  <a:lnTo>
                    <a:pt x="1332805" y="522784"/>
                  </a:lnTo>
                  <a:lnTo>
                    <a:pt x="1357794" y="559777"/>
                  </a:lnTo>
                  <a:lnTo>
                    <a:pt x="1379936" y="598722"/>
                  </a:lnTo>
                  <a:lnTo>
                    <a:pt x="1399081" y="639472"/>
                  </a:lnTo>
                  <a:lnTo>
                    <a:pt x="1415079" y="681877"/>
                  </a:lnTo>
                  <a:lnTo>
                    <a:pt x="1427781" y="725787"/>
                  </a:lnTo>
                  <a:lnTo>
                    <a:pt x="1437039" y="771054"/>
                  </a:lnTo>
                  <a:lnTo>
                    <a:pt x="1442706" y="817596"/>
                  </a:lnTo>
                  <a:lnTo>
                    <a:pt x="1444625" y="865060"/>
                  </a:lnTo>
                  <a:lnTo>
                    <a:pt x="1442703" y="912594"/>
                  </a:lnTo>
                  <a:lnTo>
                    <a:pt x="1437039" y="959070"/>
                  </a:lnTo>
                  <a:lnTo>
                    <a:pt x="1427781" y="1004338"/>
                  </a:lnTo>
                  <a:lnTo>
                    <a:pt x="1415079" y="1048250"/>
                  </a:lnTo>
                  <a:lnTo>
                    <a:pt x="1399081" y="1090655"/>
                  </a:lnTo>
                  <a:lnTo>
                    <a:pt x="1379936" y="1131406"/>
                  </a:lnTo>
                  <a:lnTo>
                    <a:pt x="1357794" y="1170353"/>
                  </a:lnTo>
                  <a:lnTo>
                    <a:pt x="1332805" y="1207346"/>
                  </a:lnTo>
                  <a:lnTo>
                    <a:pt x="1305116" y="1242237"/>
                  </a:lnTo>
                  <a:lnTo>
                    <a:pt x="1274878" y="1274876"/>
                  </a:lnTo>
                  <a:lnTo>
                    <a:pt x="1242239" y="1305115"/>
                  </a:lnTo>
                  <a:lnTo>
                    <a:pt x="1207349" y="1332804"/>
                  </a:lnTo>
                  <a:lnTo>
                    <a:pt x="1170356" y="1357794"/>
                  </a:lnTo>
                  <a:lnTo>
                    <a:pt x="1131410" y="1379936"/>
                  </a:lnTo>
                  <a:lnTo>
                    <a:pt x="1090661" y="1399080"/>
                  </a:lnTo>
                  <a:lnTo>
                    <a:pt x="1048256" y="1415079"/>
                  </a:lnTo>
                  <a:lnTo>
                    <a:pt x="1004346" y="1427781"/>
                  </a:lnTo>
                  <a:lnTo>
                    <a:pt x="959079" y="1437039"/>
                  </a:lnTo>
                  <a:lnTo>
                    <a:pt x="912605" y="1442703"/>
                  </a:lnTo>
                  <a:lnTo>
                    <a:pt x="865073" y="1444625"/>
                  </a:lnTo>
                  <a:lnTo>
                    <a:pt x="1507309" y="1444625"/>
                  </a:lnTo>
                  <a:lnTo>
                    <a:pt x="1536116" y="1411046"/>
                  </a:lnTo>
                  <a:lnTo>
                    <a:pt x="1563235" y="1375964"/>
                  </a:lnTo>
                  <a:lnTo>
                    <a:pt x="1588564" y="1339488"/>
                  </a:lnTo>
                  <a:lnTo>
                    <a:pt x="1612037" y="1301682"/>
                  </a:lnTo>
                  <a:lnTo>
                    <a:pt x="1633587" y="1262614"/>
                  </a:lnTo>
                  <a:lnTo>
                    <a:pt x="1653149" y="1222349"/>
                  </a:lnTo>
                  <a:lnTo>
                    <a:pt x="1670656" y="1180953"/>
                  </a:lnTo>
                  <a:lnTo>
                    <a:pt x="1686043" y="1138493"/>
                  </a:lnTo>
                  <a:lnTo>
                    <a:pt x="1699244" y="1095033"/>
                  </a:lnTo>
                  <a:lnTo>
                    <a:pt x="1710193" y="1050641"/>
                  </a:lnTo>
                  <a:lnTo>
                    <a:pt x="1718823" y="1005381"/>
                  </a:lnTo>
                  <a:lnTo>
                    <a:pt x="1725070" y="959321"/>
                  </a:lnTo>
                  <a:lnTo>
                    <a:pt x="1728866" y="912525"/>
                  </a:lnTo>
                  <a:lnTo>
                    <a:pt x="1730146" y="865060"/>
                  </a:lnTo>
                  <a:lnTo>
                    <a:pt x="1728860" y="817528"/>
                  </a:lnTo>
                  <a:lnTo>
                    <a:pt x="1725070" y="770802"/>
                  </a:lnTo>
                  <a:lnTo>
                    <a:pt x="1718823" y="724742"/>
                  </a:lnTo>
                  <a:lnTo>
                    <a:pt x="1710193" y="679484"/>
                  </a:lnTo>
                  <a:lnTo>
                    <a:pt x="1699244" y="635092"/>
                  </a:lnTo>
                  <a:lnTo>
                    <a:pt x="1686043" y="591633"/>
                  </a:lnTo>
                  <a:lnTo>
                    <a:pt x="1670656" y="549173"/>
                  </a:lnTo>
                  <a:lnTo>
                    <a:pt x="1653149" y="507778"/>
                  </a:lnTo>
                  <a:lnTo>
                    <a:pt x="1633587" y="467514"/>
                  </a:lnTo>
                  <a:lnTo>
                    <a:pt x="1612037" y="428447"/>
                  </a:lnTo>
                  <a:lnTo>
                    <a:pt x="1588564" y="390642"/>
                  </a:lnTo>
                  <a:lnTo>
                    <a:pt x="1563235" y="354166"/>
                  </a:lnTo>
                  <a:lnTo>
                    <a:pt x="1536116" y="319084"/>
                  </a:lnTo>
                  <a:lnTo>
                    <a:pt x="1507310" y="285508"/>
                  </a:lnTo>
                  <a:close/>
                </a:path>
              </a:pathLst>
            </a:custGeom>
            <a:solidFill>
              <a:srgbClr val="19224C"/>
            </a:solidFill>
          </p:spPr>
          <p:txBody>
            <a:bodyPr wrap="square" lIns="0" tIns="0" rIns="0" bIns="0" rtlCol="0"/>
            <a:lstStyle/>
            <a:p>
              <a:endParaRPr dirty="0"/>
            </a:p>
          </p:txBody>
        </p:sp>
        <p:sp>
          <p:nvSpPr>
            <p:cNvPr id="26" name="object 26"/>
            <p:cNvSpPr/>
            <p:nvPr/>
          </p:nvSpPr>
          <p:spPr>
            <a:xfrm>
              <a:off x="548239" y="1468724"/>
              <a:ext cx="1730375" cy="1730375"/>
            </a:xfrm>
            <a:custGeom>
              <a:avLst/>
              <a:gdLst/>
              <a:ahLst/>
              <a:cxnLst/>
              <a:rect l="l" t="t" r="r" b="b"/>
              <a:pathLst>
                <a:path w="1730375" h="1730375">
                  <a:moveTo>
                    <a:pt x="865060" y="0"/>
                  </a:moveTo>
                  <a:lnTo>
                    <a:pt x="865060" y="285521"/>
                  </a:lnTo>
                  <a:lnTo>
                    <a:pt x="912592" y="287442"/>
                  </a:lnTo>
                  <a:lnTo>
                    <a:pt x="959067" y="293106"/>
                  </a:lnTo>
                  <a:lnTo>
                    <a:pt x="1004334" y="302364"/>
                  </a:lnTo>
                  <a:lnTo>
                    <a:pt x="1048245" y="315067"/>
                  </a:lnTo>
                  <a:lnTo>
                    <a:pt x="1090650" y="331065"/>
                  </a:lnTo>
                  <a:lnTo>
                    <a:pt x="1131400" y="350209"/>
                  </a:lnTo>
                  <a:lnTo>
                    <a:pt x="1170347" y="372351"/>
                  </a:lnTo>
                  <a:lnTo>
                    <a:pt x="1207340" y="397341"/>
                  </a:lnTo>
                  <a:lnTo>
                    <a:pt x="1242232" y="425029"/>
                  </a:lnTo>
                  <a:lnTo>
                    <a:pt x="1274872" y="455268"/>
                  </a:lnTo>
                  <a:lnTo>
                    <a:pt x="1305111" y="487906"/>
                  </a:lnTo>
                  <a:lnTo>
                    <a:pt x="1332800" y="522797"/>
                  </a:lnTo>
                  <a:lnTo>
                    <a:pt x="1357791" y="559789"/>
                  </a:lnTo>
                  <a:lnTo>
                    <a:pt x="1379933" y="598735"/>
                  </a:lnTo>
                  <a:lnTo>
                    <a:pt x="1399079" y="639485"/>
                  </a:lnTo>
                  <a:lnTo>
                    <a:pt x="1415077" y="681889"/>
                  </a:lnTo>
                  <a:lnTo>
                    <a:pt x="1427780" y="725800"/>
                  </a:lnTo>
                  <a:lnTo>
                    <a:pt x="1437039" y="771066"/>
                  </a:lnTo>
                  <a:lnTo>
                    <a:pt x="1442703" y="817540"/>
                  </a:lnTo>
                  <a:lnTo>
                    <a:pt x="1444625" y="865073"/>
                  </a:lnTo>
                  <a:lnTo>
                    <a:pt x="1442703" y="912605"/>
                  </a:lnTo>
                  <a:lnTo>
                    <a:pt x="1437039" y="959079"/>
                  </a:lnTo>
                  <a:lnTo>
                    <a:pt x="1427780" y="1004346"/>
                  </a:lnTo>
                  <a:lnTo>
                    <a:pt x="1415077" y="1048256"/>
                  </a:lnTo>
                  <a:lnTo>
                    <a:pt x="1399079" y="1090661"/>
                  </a:lnTo>
                  <a:lnTo>
                    <a:pt x="1379933" y="1131410"/>
                  </a:lnTo>
                  <a:lnTo>
                    <a:pt x="1357791" y="1170356"/>
                  </a:lnTo>
                  <a:lnTo>
                    <a:pt x="1332800" y="1207349"/>
                  </a:lnTo>
                  <a:lnTo>
                    <a:pt x="1305111" y="1242239"/>
                  </a:lnTo>
                  <a:lnTo>
                    <a:pt x="1274872" y="1274878"/>
                  </a:lnTo>
                  <a:lnTo>
                    <a:pt x="1242232" y="1305116"/>
                  </a:lnTo>
                  <a:lnTo>
                    <a:pt x="1207340" y="1332805"/>
                  </a:lnTo>
                  <a:lnTo>
                    <a:pt x="1170347" y="1357794"/>
                  </a:lnTo>
                  <a:lnTo>
                    <a:pt x="1131400" y="1379936"/>
                  </a:lnTo>
                  <a:lnTo>
                    <a:pt x="1090650" y="1399081"/>
                  </a:lnTo>
                  <a:lnTo>
                    <a:pt x="1048245" y="1415079"/>
                  </a:lnTo>
                  <a:lnTo>
                    <a:pt x="1004334" y="1427781"/>
                  </a:lnTo>
                  <a:lnTo>
                    <a:pt x="959067" y="1437039"/>
                  </a:lnTo>
                  <a:lnTo>
                    <a:pt x="912592" y="1442703"/>
                  </a:lnTo>
                  <a:lnTo>
                    <a:pt x="865060" y="1444624"/>
                  </a:lnTo>
                  <a:lnTo>
                    <a:pt x="817528" y="1442703"/>
                  </a:lnTo>
                  <a:lnTo>
                    <a:pt x="771054" y="1437039"/>
                  </a:lnTo>
                  <a:lnTo>
                    <a:pt x="725787" y="1427781"/>
                  </a:lnTo>
                  <a:lnTo>
                    <a:pt x="681877" y="1415079"/>
                  </a:lnTo>
                  <a:lnTo>
                    <a:pt x="639472" y="1399081"/>
                  </a:lnTo>
                  <a:lnTo>
                    <a:pt x="598722" y="1379936"/>
                  </a:lnTo>
                  <a:lnTo>
                    <a:pt x="559777" y="1357794"/>
                  </a:lnTo>
                  <a:lnTo>
                    <a:pt x="522784" y="1332805"/>
                  </a:lnTo>
                  <a:lnTo>
                    <a:pt x="487894" y="1305116"/>
                  </a:lnTo>
                  <a:lnTo>
                    <a:pt x="455255" y="1274878"/>
                  </a:lnTo>
                  <a:lnTo>
                    <a:pt x="425017" y="1242239"/>
                  </a:lnTo>
                  <a:lnTo>
                    <a:pt x="397328" y="1207349"/>
                  </a:lnTo>
                  <a:lnTo>
                    <a:pt x="372338" y="1170356"/>
                  </a:lnTo>
                  <a:lnTo>
                    <a:pt x="350197" y="1131410"/>
                  </a:lnTo>
                  <a:lnTo>
                    <a:pt x="331052" y="1090661"/>
                  </a:lnTo>
                  <a:lnTo>
                    <a:pt x="315054" y="1048256"/>
                  </a:lnTo>
                  <a:lnTo>
                    <a:pt x="302351" y="1004346"/>
                  </a:lnTo>
                  <a:lnTo>
                    <a:pt x="293094" y="959079"/>
                  </a:lnTo>
                  <a:lnTo>
                    <a:pt x="287429" y="912605"/>
                  </a:lnTo>
                  <a:lnTo>
                    <a:pt x="285508" y="865073"/>
                  </a:lnTo>
                  <a:lnTo>
                    <a:pt x="285856" y="846809"/>
                  </a:lnTo>
                  <a:lnTo>
                    <a:pt x="286766" y="828687"/>
                  </a:lnTo>
                  <a:lnTo>
                    <a:pt x="1866" y="810767"/>
                  </a:lnTo>
                  <a:lnTo>
                    <a:pt x="514" y="837811"/>
                  </a:lnTo>
                  <a:lnTo>
                    <a:pt x="0" y="865073"/>
                  </a:lnTo>
                  <a:lnTo>
                    <a:pt x="1280" y="912536"/>
                  </a:lnTo>
                  <a:lnTo>
                    <a:pt x="5076" y="959331"/>
                  </a:lnTo>
                  <a:lnTo>
                    <a:pt x="11322" y="1005390"/>
                  </a:lnTo>
                  <a:lnTo>
                    <a:pt x="19952" y="1050649"/>
                  </a:lnTo>
                  <a:lnTo>
                    <a:pt x="30900" y="1095041"/>
                  </a:lnTo>
                  <a:lnTo>
                    <a:pt x="44101" y="1138499"/>
                  </a:lnTo>
                  <a:lnTo>
                    <a:pt x="59487" y="1180959"/>
                  </a:lnTo>
                  <a:lnTo>
                    <a:pt x="76994" y="1222354"/>
                  </a:lnTo>
                  <a:lnTo>
                    <a:pt x="96556" y="1262619"/>
                  </a:lnTo>
                  <a:lnTo>
                    <a:pt x="118105" y="1301686"/>
                  </a:lnTo>
                  <a:lnTo>
                    <a:pt x="141577" y="1339491"/>
                  </a:lnTo>
                  <a:lnTo>
                    <a:pt x="166906" y="1375967"/>
                  </a:lnTo>
                  <a:lnTo>
                    <a:pt x="194024" y="1411048"/>
                  </a:lnTo>
                  <a:lnTo>
                    <a:pt x="222868" y="1444669"/>
                  </a:lnTo>
                  <a:lnTo>
                    <a:pt x="253369" y="1476763"/>
                  </a:lnTo>
                  <a:lnTo>
                    <a:pt x="285464" y="1507265"/>
                  </a:lnTo>
                  <a:lnTo>
                    <a:pt x="319084" y="1536108"/>
                  </a:lnTo>
                  <a:lnTo>
                    <a:pt x="354166" y="1563227"/>
                  </a:lnTo>
                  <a:lnTo>
                    <a:pt x="390642" y="1588555"/>
                  </a:lnTo>
                  <a:lnTo>
                    <a:pt x="428447" y="1612027"/>
                  </a:lnTo>
                  <a:lnTo>
                    <a:pt x="467514" y="1633577"/>
                  </a:lnTo>
                  <a:lnTo>
                    <a:pt x="507778" y="1653138"/>
                  </a:lnTo>
                  <a:lnTo>
                    <a:pt x="549173" y="1670645"/>
                  </a:lnTo>
                  <a:lnTo>
                    <a:pt x="591633" y="1686032"/>
                  </a:lnTo>
                  <a:lnTo>
                    <a:pt x="635092" y="1699233"/>
                  </a:lnTo>
                  <a:lnTo>
                    <a:pt x="679484" y="1710181"/>
                  </a:lnTo>
                  <a:lnTo>
                    <a:pt x="724742" y="1718811"/>
                  </a:lnTo>
                  <a:lnTo>
                    <a:pt x="770802" y="1725057"/>
                  </a:lnTo>
                  <a:lnTo>
                    <a:pt x="817596" y="1728853"/>
                  </a:lnTo>
                  <a:lnTo>
                    <a:pt x="865060" y="1730133"/>
                  </a:lnTo>
                  <a:lnTo>
                    <a:pt x="912525" y="1728853"/>
                  </a:lnTo>
                  <a:lnTo>
                    <a:pt x="959321" y="1725057"/>
                  </a:lnTo>
                  <a:lnTo>
                    <a:pt x="1005381" y="1718811"/>
                  </a:lnTo>
                  <a:lnTo>
                    <a:pt x="1050641" y="1710181"/>
                  </a:lnTo>
                  <a:lnTo>
                    <a:pt x="1095033" y="1699233"/>
                  </a:lnTo>
                  <a:lnTo>
                    <a:pt x="1138493" y="1686032"/>
                  </a:lnTo>
                  <a:lnTo>
                    <a:pt x="1180953" y="1670645"/>
                  </a:lnTo>
                  <a:lnTo>
                    <a:pt x="1222349" y="1653138"/>
                  </a:lnTo>
                  <a:lnTo>
                    <a:pt x="1262614" y="1633577"/>
                  </a:lnTo>
                  <a:lnTo>
                    <a:pt x="1301682" y="1612027"/>
                  </a:lnTo>
                  <a:lnTo>
                    <a:pt x="1339488" y="1588555"/>
                  </a:lnTo>
                  <a:lnTo>
                    <a:pt x="1375964" y="1563227"/>
                  </a:lnTo>
                  <a:lnTo>
                    <a:pt x="1411046" y="1536108"/>
                  </a:lnTo>
                  <a:lnTo>
                    <a:pt x="1444667" y="1507265"/>
                  </a:lnTo>
                  <a:lnTo>
                    <a:pt x="1476762" y="1476763"/>
                  </a:lnTo>
                  <a:lnTo>
                    <a:pt x="1507264" y="1444669"/>
                  </a:lnTo>
                  <a:lnTo>
                    <a:pt x="1536107" y="1411048"/>
                  </a:lnTo>
                  <a:lnTo>
                    <a:pt x="1563226" y="1375967"/>
                  </a:lnTo>
                  <a:lnTo>
                    <a:pt x="1588555" y="1339491"/>
                  </a:lnTo>
                  <a:lnTo>
                    <a:pt x="1612027" y="1301686"/>
                  </a:lnTo>
                  <a:lnTo>
                    <a:pt x="1633577" y="1262619"/>
                  </a:lnTo>
                  <a:lnTo>
                    <a:pt x="1653138" y="1222354"/>
                  </a:lnTo>
                  <a:lnTo>
                    <a:pt x="1670645" y="1180959"/>
                  </a:lnTo>
                  <a:lnTo>
                    <a:pt x="1686032" y="1138499"/>
                  </a:lnTo>
                  <a:lnTo>
                    <a:pt x="1699232" y="1095041"/>
                  </a:lnTo>
                  <a:lnTo>
                    <a:pt x="1710181" y="1050649"/>
                  </a:lnTo>
                  <a:lnTo>
                    <a:pt x="1718811" y="1005390"/>
                  </a:lnTo>
                  <a:lnTo>
                    <a:pt x="1725057" y="959331"/>
                  </a:lnTo>
                  <a:lnTo>
                    <a:pt x="1728853" y="912536"/>
                  </a:lnTo>
                  <a:lnTo>
                    <a:pt x="1730133" y="865073"/>
                  </a:lnTo>
                  <a:lnTo>
                    <a:pt x="1728853" y="817609"/>
                  </a:lnTo>
                  <a:lnTo>
                    <a:pt x="1725057" y="770814"/>
                  </a:lnTo>
                  <a:lnTo>
                    <a:pt x="1718811" y="724755"/>
                  </a:lnTo>
                  <a:lnTo>
                    <a:pt x="1710181" y="679496"/>
                  </a:lnTo>
                  <a:lnTo>
                    <a:pt x="1699232" y="635104"/>
                  </a:lnTo>
                  <a:lnTo>
                    <a:pt x="1686032" y="591645"/>
                  </a:lnTo>
                  <a:lnTo>
                    <a:pt x="1670645" y="549184"/>
                  </a:lnTo>
                  <a:lnTo>
                    <a:pt x="1653138" y="507789"/>
                  </a:lnTo>
                  <a:lnTo>
                    <a:pt x="1633577" y="467524"/>
                  </a:lnTo>
                  <a:lnTo>
                    <a:pt x="1612027" y="428456"/>
                  </a:lnTo>
                  <a:lnTo>
                    <a:pt x="1588555" y="390651"/>
                  </a:lnTo>
                  <a:lnTo>
                    <a:pt x="1563226" y="354174"/>
                  </a:lnTo>
                  <a:lnTo>
                    <a:pt x="1536107" y="319092"/>
                  </a:lnTo>
                  <a:lnTo>
                    <a:pt x="1507264" y="285471"/>
                  </a:lnTo>
                  <a:lnTo>
                    <a:pt x="1476762" y="253376"/>
                  </a:lnTo>
                  <a:lnTo>
                    <a:pt x="1444667" y="222873"/>
                  </a:lnTo>
                  <a:lnTo>
                    <a:pt x="1411046" y="194029"/>
                  </a:lnTo>
                  <a:lnTo>
                    <a:pt x="1375964" y="166910"/>
                  </a:lnTo>
                  <a:lnTo>
                    <a:pt x="1339488" y="141581"/>
                  </a:lnTo>
                  <a:lnTo>
                    <a:pt x="1301682" y="118109"/>
                  </a:lnTo>
                  <a:lnTo>
                    <a:pt x="1262614" y="96558"/>
                  </a:lnTo>
                  <a:lnTo>
                    <a:pt x="1222349" y="76997"/>
                  </a:lnTo>
                  <a:lnTo>
                    <a:pt x="1180953" y="59489"/>
                  </a:lnTo>
                  <a:lnTo>
                    <a:pt x="1138493" y="44102"/>
                  </a:lnTo>
                  <a:lnTo>
                    <a:pt x="1095033" y="30901"/>
                  </a:lnTo>
                  <a:lnTo>
                    <a:pt x="1050641" y="19952"/>
                  </a:lnTo>
                  <a:lnTo>
                    <a:pt x="1005381" y="11322"/>
                  </a:lnTo>
                  <a:lnTo>
                    <a:pt x="959321" y="5076"/>
                  </a:lnTo>
                  <a:lnTo>
                    <a:pt x="912525" y="1280"/>
                  </a:lnTo>
                  <a:lnTo>
                    <a:pt x="865060" y="0"/>
                  </a:lnTo>
                  <a:close/>
                </a:path>
              </a:pathLst>
            </a:custGeom>
            <a:solidFill>
              <a:srgbClr val="559DB5"/>
            </a:solidFill>
          </p:spPr>
          <p:txBody>
            <a:bodyPr wrap="square" lIns="0" tIns="0" rIns="0" bIns="0" rtlCol="0"/>
            <a:lstStyle/>
            <a:p>
              <a:endParaRPr dirty="0"/>
            </a:p>
          </p:txBody>
        </p:sp>
        <p:sp>
          <p:nvSpPr>
            <p:cNvPr id="27" name="object 27"/>
            <p:cNvSpPr/>
            <p:nvPr/>
          </p:nvSpPr>
          <p:spPr>
            <a:xfrm>
              <a:off x="1094120" y="2188076"/>
              <a:ext cx="638810" cy="291465"/>
            </a:xfrm>
            <a:custGeom>
              <a:avLst/>
              <a:gdLst/>
              <a:ahLst/>
              <a:cxnLst/>
              <a:rect l="l" t="t" r="r" b="b"/>
              <a:pathLst>
                <a:path w="638810" h="291464">
                  <a:moveTo>
                    <a:pt x="196265" y="16103"/>
                  </a:moveTo>
                  <a:lnTo>
                    <a:pt x="0" y="16103"/>
                  </a:lnTo>
                  <a:lnTo>
                    <a:pt x="0" y="76936"/>
                  </a:lnTo>
                  <a:lnTo>
                    <a:pt x="117754" y="76936"/>
                  </a:lnTo>
                  <a:lnTo>
                    <a:pt x="24371" y="287718"/>
                  </a:lnTo>
                  <a:lnTo>
                    <a:pt x="100456" y="287718"/>
                  </a:lnTo>
                  <a:lnTo>
                    <a:pt x="196265" y="59448"/>
                  </a:lnTo>
                  <a:lnTo>
                    <a:pt x="196265" y="16103"/>
                  </a:lnTo>
                  <a:close/>
                </a:path>
                <a:path w="638810" h="291464">
                  <a:moveTo>
                    <a:pt x="364261" y="11823"/>
                  </a:moveTo>
                  <a:lnTo>
                    <a:pt x="321444" y="16013"/>
                  </a:lnTo>
                  <a:lnTo>
                    <a:pt x="271134" y="38097"/>
                  </a:lnTo>
                  <a:lnTo>
                    <a:pt x="238036" y="80568"/>
                  </a:lnTo>
                  <a:lnTo>
                    <a:pt x="225823" y="121242"/>
                  </a:lnTo>
                  <a:lnTo>
                    <a:pt x="221754" y="172745"/>
                  </a:lnTo>
                  <a:lnTo>
                    <a:pt x="223452" y="199282"/>
                  </a:lnTo>
                  <a:lnTo>
                    <a:pt x="237035" y="242998"/>
                  </a:lnTo>
                  <a:lnTo>
                    <a:pt x="263809" y="273860"/>
                  </a:lnTo>
                  <a:lnTo>
                    <a:pt x="301480" y="289486"/>
                  </a:lnTo>
                  <a:lnTo>
                    <a:pt x="324256" y="291439"/>
                  </a:lnTo>
                  <a:lnTo>
                    <a:pt x="345699" y="289817"/>
                  </a:lnTo>
                  <a:lnTo>
                    <a:pt x="394957" y="265480"/>
                  </a:lnTo>
                  <a:lnTo>
                    <a:pt x="414333" y="233210"/>
                  </a:lnTo>
                  <a:lnTo>
                    <a:pt x="314274" y="233210"/>
                  </a:lnTo>
                  <a:lnTo>
                    <a:pt x="307581" y="229400"/>
                  </a:lnTo>
                  <a:lnTo>
                    <a:pt x="294868" y="184277"/>
                  </a:lnTo>
                  <a:lnTo>
                    <a:pt x="297497" y="177342"/>
                  </a:lnTo>
                  <a:lnTo>
                    <a:pt x="308038" y="165925"/>
                  </a:lnTo>
                  <a:lnTo>
                    <a:pt x="314896" y="163068"/>
                  </a:lnTo>
                  <a:lnTo>
                    <a:pt x="416431" y="163068"/>
                  </a:lnTo>
                  <a:lnTo>
                    <a:pt x="415255" y="157610"/>
                  </a:lnTo>
                  <a:lnTo>
                    <a:pt x="409004" y="142500"/>
                  </a:lnTo>
                  <a:lnTo>
                    <a:pt x="405905" y="137960"/>
                  </a:lnTo>
                  <a:lnTo>
                    <a:pt x="287985" y="137960"/>
                  </a:lnTo>
                  <a:lnTo>
                    <a:pt x="289845" y="120912"/>
                  </a:lnTo>
                  <a:lnTo>
                    <a:pt x="307708" y="85128"/>
                  </a:lnTo>
                  <a:lnTo>
                    <a:pt x="345339" y="69947"/>
                  </a:lnTo>
                  <a:lnTo>
                    <a:pt x="362584" y="68935"/>
                  </a:lnTo>
                  <a:lnTo>
                    <a:pt x="402958" y="68935"/>
                  </a:lnTo>
                  <a:lnTo>
                    <a:pt x="402958" y="14986"/>
                  </a:lnTo>
                  <a:lnTo>
                    <a:pt x="392232" y="13602"/>
                  </a:lnTo>
                  <a:lnTo>
                    <a:pt x="382209" y="12614"/>
                  </a:lnTo>
                  <a:lnTo>
                    <a:pt x="372886" y="12021"/>
                  </a:lnTo>
                  <a:lnTo>
                    <a:pt x="364261" y="11823"/>
                  </a:lnTo>
                  <a:close/>
                </a:path>
                <a:path w="638810" h="291464">
                  <a:moveTo>
                    <a:pt x="416431" y="163068"/>
                  </a:moveTo>
                  <a:lnTo>
                    <a:pt x="323329" y="163068"/>
                  </a:lnTo>
                  <a:lnTo>
                    <a:pt x="334564" y="165139"/>
                  </a:lnTo>
                  <a:lnTo>
                    <a:pt x="342588" y="171351"/>
                  </a:lnTo>
                  <a:lnTo>
                    <a:pt x="347403" y="181702"/>
                  </a:lnTo>
                  <a:lnTo>
                    <a:pt x="349008" y="196189"/>
                  </a:lnTo>
                  <a:lnTo>
                    <a:pt x="348549" y="205207"/>
                  </a:lnTo>
                  <a:lnTo>
                    <a:pt x="330403" y="233210"/>
                  </a:lnTo>
                  <a:lnTo>
                    <a:pt x="414333" y="233210"/>
                  </a:lnTo>
                  <a:lnTo>
                    <a:pt x="418674" y="215937"/>
                  </a:lnTo>
                  <a:lnTo>
                    <a:pt x="420255" y="194703"/>
                  </a:lnTo>
                  <a:lnTo>
                    <a:pt x="419005" y="175010"/>
                  </a:lnTo>
                  <a:lnTo>
                    <a:pt x="416431" y="163068"/>
                  </a:lnTo>
                  <a:close/>
                </a:path>
                <a:path w="638810" h="291464">
                  <a:moveTo>
                    <a:pt x="343979" y="106337"/>
                  </a:moveTo>
                  <a:lnTo>
                    <a:pt x="326737" y="108313"/>
                  </a:lnTo>
                  <a:lnTo>
                    <a:pt x="312027" y="114242"/>
                  </a:lnTo>
                  <a:lnTo>
                    <a:pt x="299854" y="124125"/>
                  </a:lnTo>
                  <a:lnTo>
                    <a:pt x="290220" y="137960"/>
                  </a:lnTo>
                  <a:lnTo>
                    <a:pt x="405905" y="137960"/>
                  </a:lnTo>
                  <a:lnTo>
                    <a:pt x="376183" y="112174"/>
                  </a:lnTo>
                  <a:lnTo>
                    <a:pt x="343979" y="106337"/>
                  </a:lnTo>
                  <a:close/>
                </a:path>
                <a:path w="638810" h="291464">
                  <a:moveTo>
                    <a:pt x="402958" y="68935"/>
                  </a:moveTo>
                  <a:lnTo>
                    <a:pt x="362584" y="68935"/>
                  </a:lnTo>
                  <a:lnTo>
                    <a:pt x="373267" y="69157"/>
                  </a:lnTo>
                  <a:lnTo>
                    <a:pt x="383557" y="69821"/>
                  </a:lnTo>
                  <a:lnTo>
                    <a:pt x="393454" y="70928"/>
                  </a:lnTo>
                  <a:lnTo>
                    <a:pt x="402958" y="72478"/>
                  </a:lnTo>
                  <a:lnTo>
                    <a:pt x="402958" y="68935"/>
                  </a:lnTo>
                  <a:close/>
                </a:path>
                <a:path w="638810" h="291464">
                  <a:moveTo>
                    <a:pt x="597052" y="63119"/>
                  </a:moveTo>
                  <a:lnTo>
                    <a:pt x="562569" y="83088"/>
                  </a:lnTo>
                  <a:lnTo>
                    <a:pt x="556590" y="112687"/>
                  </a:lnTo>
                  <a:lnTo>
                    <a:pt x="557273" y="123540"/>
                  </a:lnTo>
                  <a:lnTo>
                    <a:pt x="580337" y="159205"/>
                  </a:lnTo>
                  <a:lnTo>
                    <a:pt x="597052" y="162585"/>
                  </a:lnTo>
                  <a:lnTo>
                    <a:pt x="606360" y="161768"/>
                  </a:lnTo>
                  <a:lnTo>
                    <a:pt x="634536" y="136652"/>
                  </a:lnTo>
                  <a:lnTo>
                    <a:pt x="594741" y="136652"/>
                  </a:lnTo>
                  <a:lnTo>
                    <a:pt x="592670" y="134810"/>
                  </a:lnTo>
                  <a:lnTo>
                    <a:pt x="589927" y="127444"/>
                  </a:lnTo>
                  <a:lnTo>
                    <a:pt x="589241" y="121437"/>
                  </a:lnTo>
                  <a:lnTo>
                    <a:pt x="589241" y="104952"/>
                  </a:lnTo>
                  <a:lnTo>
                    <a:pt x="589915" y="98983"/>
                  </a:lnTo>
                  <a:lnTo>
                    <a:pt x="592582" y="91465"/>
                  </a:lnTo>
                  <a:lnTo>
                    <a:pt x="594664" y="89585"/>
                  </a:lnTo>
                  <a:lnTo>
                    <a:pt x="634505" y="89585"/>
                  </a:lnTo>
                  <a:lnTo>
                    <a:pt x="632088" y="83731"/>
                  </a:lnTo>
                  <a:lnTo>
                    <a:pt x="627202" y="76466"/>
                  </a:lnTo>
                  <a:lnTo>
                    <a:pt x="621130" y="70625"/>
                  </a:lnTo>
                  <a:lnTo>
                    <a:pt x="614079" y="66454"/>
                  </a:lnTo>
                  <a:lnTo>
                    <a:pt x="606053" y="63952"/>
                  </a:lnTo>
                  <a:lnTo>
                    <a:pt x="597052" y="63119"/>
                  </a:lnTo>
                  <a:close/>
                </a:path>
                <a:path w="638810" h="291464">
                  <a:moveTo>
                    <a:pt x="596836" y="2273"/>
                  </a:moveTo>
                  <a:lnTo>
                    <a:pt x="564616" y="2273"/>
                  </a:lnTo>
                  <a:lnTo>
                    <a:pt x="476656" y="160845"/>
                  </a:lnTo>
                  <a:lnTo>
                    <a:pt x="508876" y="160845"/>
                  </a:lnTo>
                  <a:lnTo>
                    <a:pt x="596836" y="2273"/>
                  </a:lnTo>
                  <a:close/>
                </a:path>
                <a:path w="638810" h="291464">
                  <a:moveTo>
                    <a:pt x="634505" y="89585"/>
                  </a:moveTo>
                  <a:lnTo>
                    <a:pt x="600595" y="89585"/>
                  </a:lnTo>
                  <a:lnTo>
                    <a:pt x="602741" y="91706"/>
                  </a:lnTo>
                  <a:lnTo>
                    <a:pt x="605129" y="100164"/>
                  </a:lnTo>
                  <a:lnTo>
                    <a:pt x="605628" y="104952"/>
                  </a:lnTo>
                  <a:lnTo>
                    <a:pt x="605614" y="121437"/>
                  </a:lnTo>
                  <a:lnTo>
                    <a:pt x="605129" y="126085"/>
                  </a:lnTo>
                  <a:lnTo>
                    <a:pt x="602741" y="134543"/>
                  </a:lnTo>
                  <a:lnTo>
                    <a:pt x="600595" y="136652"/>
                  </a:lnTo>
                  <a:lnTo>
                    <a:pt x="634536" y="136652"/>
                  </a:lnTo>
                  <a:lnTo>
                    <a:pt x="635676" y="133767"/>
                  </a:lnTo>
                  <a:lnTo>
                    <a:pt x="637702" y="123895"/>
                  </a:lnTo>
                  <a:lnTo>
                    <a:pt x="638378" y="112687"/>
                  </a:lnTo>
                  <a:lnTo>
                    <a:pt x="637678" y="101843"/>
                  </a:lnTo>
                  <a:lnTo>
                    <a:pt x="635586" y="92217"/>
                  </a:lnTo>
                  <a:lnTo>
                    <a:pt x="634505" y="89585"/>
                  </a:lnTo>
                  <a:close/>
                </a:path>
                <a:path w="638810" h="291464">
                  <a:moveTo>
                    <a:pt x="476440" y="0"/>
                  </a:moveTo>
                  <a:lnTo>
                    <a:pt x="441970" y="19967"/>
                  </a:lnTo>
                  <a:lnTo>
                    <a:pt x="435991" y="49568"/>
                  </a:lnTo>
                  <a:lnTo>
                    <a:pt x="436672" y="60471"/>
                  </a:lnTo>
                  <a:lnTo>
                    <a:pt x="459725" y="96188"/>
                  </a:lnTo>
                  <a:lnTo>
                    <a:pt x="476440" y="99568"/>
                  </a:lnTo>
                  <a:lnTo>
                    <a:pt x="485796" y="98751"/>
                  </a:lnTo>
                  <a:lnTo>
                    <a:pt x="513983" y="73533"/>
                  </a:lnTo>
                  <a:lnTo>
                    <a:pt x="474129" y="73533"/>
                  </a:lnTo>
                  <a:lnTo>
                    <a:pt x="472071" y="71691"/>
                  </a:lnTo>
                  <a:lnTo>
                    <a:pt x="469382" y="64490"/>
                  </a:lnTo>
                  <a:lnTo>
                    <a:pt x="469271" y="63923"/>
                  </a:lnTo>
                  <a:lnTo>
                    <a:pt x="468645" y="58458"/>
                  </a:lnTo>
                  <a:lnTo>
                    <a:pt x="468647" y="41681"/>
                  </a:lnTo>
                  <a:lnTo>
                    <a:pt x="469303" y="35864"/>
                  </a:lnTo>
                  <a:lnTo>
                    <a:pt x="471943" y="28457"/>
                  </a:lnTo>
                  <a:lnTo>
                    <a:pt x="472024" y="28308"/>
                  </a:lnTo>
                  <a:lnTo>
                    <a:pt x="474052" y="26466"/>
                  </a:lnTo>
                  <a:lnTo>
                    <a:pt x="513901" y="26466"/>
                  </a:lnTo>
                  <a:lnTo>
                    <a:pt x="511481" y="20605"/>
                  </a:lnTo>
                  <a:lnTo>
                    <a:pt x="506590" y="13335"/>
                  </a:lnTo>
                  <a:lnTo>
                    <a:pt x="500520" y="7500"/>
                  </a:lnTo>
                  <a:lnTo>
                    <a:pt x="493472" y="3333"/>
                  </a:lnTo>
                  <a:lnTo>
                    <a:pt x="485446" y="833"/>
                  </a:lnTo>
                  <a:lnTo>
                    <a:pt x="476440" y="0"/>
                  </a:lnTo>
                  <a:close/>
                </a:path>
                <a:path w="638810" h="291464">
                  <a:moveTo>
                    <a:pt x="513901" y="26466"/>
                  </a:moveTo>
                  <a:lnTo>
                    <a:pt x="479628" y="26466"/>
                  </a:lnTo>
                  <a:lnTo>
                    <a:pt x="481672" y="28308"/>
                  </a:lnTo>
                  <a:lnTo>
                    <a:pt x="484339" y="35687"/>
                  </a:lnTo>
                  <a:lnTo>
                    <a:pt x="485013" y="41681"/>
                  </a:lnTo>
                  <a:lnTo>
                    <a:pt x="485013" y="58458"/>
                  </a:lnTo>
                  <a:lnTo>
                    <a:pt x="484339" y="64490"/>
                  </a:lnTo>
                  <a:lnTo>
                    <a:pt x="481672" y="71729"/>
                  </a:lnTo>
                  <a:lnTo>
                    <a:pt x="479628" y="73533"/>
                  </a:lnTo>
                  <a:lnTo>
                    <a:pt x="513983" y="73533"/>
                  </a:lnTo>
                  <a:lnTo>
                    <a:pt x="515081" y="70729"/>
                  </a:lnTo>
                  <a:lnTo>
                    <a:pt x="517094" y="60821"/>
                  </a:lnTo>
                  <a:lnTo>
                    <a:pt x="517766" y="49568"/>
                  </a:lnTo>
                  <a:lnTo>
                    <a:pt x="517068" y="38718"/>
                  </a:lnTo>
                  <a:lnTo>
                    <a:pt x="514973" y="29065"/>
                  </a:lnTo>
                  <a:lnTo>
                    <a:pt x="513901" y="26466"/>
                  </a:lnTo>
                  <a:close/>
                </a:path>
              </a:pathLst>
            </a:custGeom>
            <a:solidFill>
              <a:srgbClr val="19224C"/>
            </a:solidFill>
          </p:spPr>
          <p:txBody>
            <a:bodyPr wrap="square" lIns="0" tIns="0" rIns="0" bIns="0" rtlCol="0"/>
            <a:lstStyle/>
            <a:p>
              <a:endParaRPr dirty="0"/>
            </a:p>
          </p:txBody>
        </p:sp>
      </p:grpSp>
      <p:sp>
        <p:nvSpPr>
          <p:cNvPr id="28" name="object 28"/>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29" name="object 29"/>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20</a:t>
            </a:fld>
            <a:endParaRPr dirty="0"/>
          </a:p>
        </p:txBody>
      </p:sp>
      <p:sp>
        <p:nvSpPr>
          <p:cNvPr id="30" name="object 3">
            <a:extLst>
              <a:ext uri="{FF2B5EF4-FFF2-40B4-BE49-F238E27FC236}">
                <a16:creationId xmlns:a16="http://schemas.microsoft.com/office/drawing/2014/main" id="{08682A33-D62A-4BFB-AB86-A14F4E3FDD87}"/>
              </a:ext>
            </a:extLst>
          </p:cNvPr>
          <p:cNvSpPr txBox="1"/>
          <p:nvPr/>
        </p:nvSpPr>
        <p:spPr>
          <a:xfrm>
            <a:off x="444500" y="4828664"/>
            <a:ext cx="4624146"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chemeClr val="tx1">
                    <a:lumMod val="50000"/>
                    <a:lumOff val="50000"/>
                  </a:schemeClr>
                </a:solidFill>
                <a:latin typeface="Open Sans"/>
                <a:cs typeface="Open Sans"/>
              </a:rPr>
              <a:t>Source</a:t>
            </a:r>
            <a:r>
              <a:rPr lang="en-US" sz="900" i="1" spc="-10" dirty="0">
                <a:solidFill>
                  <a:schemeClr val="tx1">
                    <a:lumMod val="50000"/>
                    <a:lumOff val="50000"/>
                  </a:schemeClr>
                </a:solidFill>
                <a:latin typeface="Open Sans"/>
                <a:cs typeface="Open Sans"/>
              </a:rPr>
              <a:t>: Empower Institute, State of Financial Inclusion, January 2021.</a:t>
            </a:r>
            <a:endParaRPr sz="900" dirty="0">
              <a:solidFill>
                <a:schemeClr val="tx1">
                  <a:lumMod val="50000"/>
                  <a:lumOff val="50000"/>
                </a:schemeClr>
              </a:solidFill>
              <a:latin typeface="Open Sans"/>
              <a:cs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2437130"/>
          </a:xfrm>
          <a:custGeom>
            <a:avLst/>
            <a:gdLst/>
            <a:ahLst/>
            <a:cxnLst/>
            <a:rect l="l" t="t" r="r" b="b"/>
            <a:pathLst>
              <a:path w="10058400" h="2437130">
                <a:moveTo>
                  <a:pt x="0" y="2436749"/>
                </a:moveTo>
                <a:lnTo>
                  <a:pt x="10058400" y="2436749"/>
                </a:lnTo>
                <a:lnTo>
                  <a:pt x="10058400" y="0"/>
                </a:lnTo>
                <a:lnTo>
                  <a:pt x="0" y="0"/>
                </a:lnTo>
                <a:lnTo>
                  <a:pt x="0" y="2436749"/>
                </a:lnTo>
                <a:close/>
              </a:path>
            </a:pathLst>
          </a:custGeom>
          <a:solidFill>
            <a:srgbClr val="EAEEF1"/>
          </a:solidFill>
        </p:spPr>
        <p:txBody>
          <a:bodyPr wrap="square" lIns="0" tIns="0" rIns="0" bIns="0" rtlCol="0"/>
          <a:lstStyle/>
          <a:p>
            <a:endParaRPr dirty="0"/>
          </a:p>
        </p:txBody>
      </p:sp>
      <p:grpSp>
        <p:nvGrpSpPr>
          <p:cNvPr id="3" name="object 3"/>
          <p:cNvGrpSpPr/>
          <p:nvPr/>
        </p:nvGrpSpPr>
        <p:grpSpPr>
          <a:xfrm>
            <a:off x="0" y="2436748"/>
            <a:ext cx="10058400" cy="3221355"/>
            <a:chOff x="0" y="2436748"/>
            <a:chExt cx="10058400" cy="3221355"/>
          </a:xfrm>
        </p:grpSpPr>
        <p:sp>
          <p:nvSpPr>
            <p:cNvPr id="4" name="object 4"/>
            <p:cNvSpPr/>
            <p:nvPr/>
          </p:nvSpPr>
          <p:spPr>
            <a:xfrm>
              <a:off x="0" y="2436748"/>
              <a:ext cx="10058400" cy="3221355"/>
            </a:xfrm>
            <a:custGeom>
              <a:avLst/>
              <a:gdLst/>
              <a:ahLst/>
              <a:cxnLst/>
              <a:rect l="l" t="t" r="r" b="b"/>
              <a:pathLst>
                <a:path w="10058400" h="3221354">
                  <a:moveTo>
                    <a:pt x="10058400" y="0"/>
                  </a:moveTo>
                  <a:lnTo>
                    <a:pt x="0" y="0"/>
                  </a:lnTo>
                  <a:lnTo>
                    <a:pt x="0" y="3221101"/>
                  </a:lnTo>
                  <a:lnTo>
                    <a:pt x="10058400" y="3221101"/>
                  </a:lnTo>
                  <a:lnTo>
                    <a:pt x="10058400" y="0"/>
                  </a:lnTo>
                  <a:close/>
                </a:path>
              </a:pathLst>
            </a:custGeom>
            <a:solidFill>
              <a:srgbClr val="19224C"/>
            </a:solidFill>
          </p:spPr>
          <p:txBody>
            <a:bodyPr wrap="square" lIns="0" tIns="0" rIns="0" bIns="0" rtlCol="0"/>
            <a:lstStyle/>
            <a:p>
              <a:endParaRPr dirty="0"/>
            </a:p>
          </p:txBody>
        </p:sp>
        <p:sp>
          <p:nvSpPr>
            <p:cNvPr id="5" name="object 5"/>
            <p:cNvSpPr/>
            <p:nvPr/>
          </p:nvSpPr>
          <p:spPr>
            <a:xfrm>
              <a:off x="2006780" y="3176673"/>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900"/>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800"/>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900"/>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grpSp>
      <p:sp>
        <p:nvSpPr>
          <p:cNvPr id="6" name="object 6"/>
          <p:cNvSpPr txBox="1">
            <a:spLocks noGrp="1"/>
          </p:cNvSpPr>
          <p:nvPr>
            <p:ph type="title"/>
          </p:nvPr>
        </p:nvSpPr>
        <p:spPr>
          <a:xfrm>
            <a:off x="901700" y="440028"/>
            <a:ext cx="8128000" cy="360680"/>
          </a:xfrm>
          <a:prstGeom prst="rect">
            <a:avLst/>
          </a:prstGeom>
        </p:spPr>
        <p:txBody>
          <a:bodyPr vert="horz" wrap="square" lIns="0" tIns="12700" rIns="0" bIns="0" rtlCol="0">
            <a:spAutoFit/>
          </a:bodyPr>
          <a:lstStyle/>
          <a:p>
            <a:pPr marL="12700">
              <a:lnSpc>
                <a:spcPct val="100000"/>
              </a:lnSpc>
              <a:spcBef>
                <a:spcPts val="100"/>
              </a:spcBef>
            </a:pPr>
            <a:r>
              <a:rPr dirty="0">
                <a:solidFill>
                  <a:srgbClr val="19224C"/>
                </a:solidFill>
              </a:rPr>
              <a:t>Consider a fiduciary advice model that works for</a:t>
            </a:r>
            <a:r>
              <a:rPr spc="-100" dirty="0">
                <a:solidFill>
                  <a:srgbClr val="19224C"/>
                </a:solidFill>
              </a:rPr>
              <a:t> </a:t>
            </a:r>
            <a:r>
              <a:rPr dirty="0">
                <a:solidFill>
                  <a:srgbClr val="19224C"/>
                </a:solidFill>
              </a:rPr>
              <a:t>everyone</a:t>
            </a:r>
          </a:p>
        </p:txBody>
      </p:sp>
      <p:sp>
        <p:nvSpPr>
          <p:cNvPr id="7" name="object 7"/>
          <p:cNvSpPr txBox="1"/>
          <p:nvPr/>
        </p:nvSpPr>
        <p:spPr>
          <a:xfrm>
            <a:off x="928116" y="1052703"/>
            <a:ext cx="8128000" cy="269240"/>
          </a:xfrm>
          <a:prstGeom prst="rect">
            <a:avLst/>
          </a:prstGeom>
        </p:spPr>
        <p:txBody>
          <a:bodyPr vert="horz" wrap="square" lIns="0" tIns="12700" rIns="0" bIns="0" rtlCol="0">
            <a:spAutoFit/>
          </a:bodyPr>
          <a:lstStyle/>
          <a:p>
            <a:pPr marL="12700" algn="ctr">
              <a:lnSpc>
                <a:spcPct val="100000"/>
              </a:lnSpc>
              <a:spcBef>
                <a:spcPts val="100"/>
              </a:spcBef>
            </a:pPr>
            <a:r>
              <a:rPr sz="1600" b="1" spc="-5" dirty="0">
                <a:solidFill>
                  <a:srgbClr val="569DB5"/>
                </a:solidFill>
                <a:latin typeface="OpenSans-Extrabold"/>
                <a:cs typeface="OpenSans-Extrabold"/>
              </a:rPr>
              <a:t>It should be available when people want and </a:t>
            </a:r>
            <a:r>
              <a:rPr sz="1600" b="1" dirty="0">
                <a:solidFill>
                  <a:srgbClr val="569DB5"/>
                </a:solidFill>
                <a:latin typeface="OpenSans-Extrabold"/>
                <a:cs typeface="OpenSans-Extrabold"/>
              </a:rPr>
              <a:t>need</a:t>
            </a:r>
            <a:r>
              <a:rPr sz="1600" b="1" spc="-40" dirty="0">
                <a:solidFill>
                  <a:srgbClr val="569DB5"/>
                </a:solidFill>
                <a:latin typeface="OpenSans-Extrabold"/>
                <a:cs typeface="OpenSans-Extrabold"/>
              </a:rPr>
              <a:t> </a:t>
            </a:r>
            <a:r>
              <a:rPr sz="1600" b="1" spc="-5" dirty="0">
                <a:solidFill>
                  <a:srgbClr val="569DB5"/>
                </a:solidFill>
                <a:latin typeface="OpenSans-Extrabold"/>
                <a:cs typeface="OpenSans-Extrabold"/>
              </a:rPr>
              <a:t>it</a:t>
            </a:r>
            <a:endParaRPr sz="1600" dirty="0">
              <a:latin typeface="OpenSans-Extrabold"/>
              <a:cs typeface="OpenSans-Extrabold"/>
            </a:endParaRPr>
          </a:p>
        </p:txBody>
      </p:sp>
      <p:sp>
        <p:nvSpPr>
          <p:cNvPr id="8" name="object 8"/>
          <p:cNvSpPr txBox="1"/>
          <p:nvPr/>
        </p:nvSpPr>
        <p:spPr>
          <a:xfrm>
            <a:off x="1841500" y="1571959"/>
            <a:ext cx="2571115" cy="579120"/>
          </a:xfrm>
          <a:prstGeom prst="rect">
            <a:avLst/>
          </a:prstGeom>
        </p:spPr>
        <p:txBody>
          <a:bodyPr vert="horz" wrap="square" lIns="0" tIns="6985" rIns="0" bIns="0" rtlCol="0">
            <a:spAutoFit/>
          </a:bodyPr>
          <a:lstStyle/>
          <a:p>
            <a:pPr marL="12700" marR="5080">
              <a:lnSpc>
                <a:spcPct val="101899"/>
              </a:lnSpc>
              <a:spcBef>
                <a:spcPts val="55"/>
              </a:spcBef>
            </a:pPr>
            <a:r>
              <a:rPr sz="1800" b="1" spc="-65" dirty="0">
                <a:solidFill>
                  <a:srgbClr val="414042"/>
                </a:solidFill>
                <a:latin typeface="OpenSans-Semibold"/>
                <a:cs typeface="OpenSans-Semibold"/>
              </a:rPr>
              <a:t>Recurring </a:t>
            </a:r>
            <a:r>
              <a:rPr sz="1800" b="1" spc="-50" dirty="0">
                <a:solidFill>
                  <a:srgbClr val="414042"/>
                </a:solidFill>
                <a:latin typeface="OpenSans-Semibold"/>
                <a:cs typeface="OpenSans-Semibold"/>
              </a:rPr>
              <a:t>and </a:t>
            </a:r>
            <a:r>
              <a:rPr sz="1800" b="1" spc="-40" dirty="0">
                <a:solidFill>
                  <a:srgbClr val="414042"/>
                </a:solidFill>
                <a:latin typeface="OpenSans-Semibold"/>
                <a:cs typeface="OpenSans-Semibold"/>
              </a:rPr>
              <a:t>part of </a:t>
            </a:r>
            <a:r>
              <a:rPr sz="1800" b="1" dirty="0">
                <a:solidFill>
                  <a:srgbClr val="414042"/>
                </a:solidFill>
                <a:latin typeface="OpenSans-Semibold"/>
                <a:cs typeface="OpenSans-Semibold"/>
              </a:rPr>
              <a:t>a  </a:t>
            </a:r>
            <a:r>
              <a:rPr sz="1800" b="1" spc="-65" dirty="0">
                <a:solidFill>
                  <a:srgbClr val="414042"/>
                </a:solidFill>
                <a:latin typeface="OpenSans-Semibold"/>
                <a:cs typeface="OpenSans-Semibold"/>
              </a:rPr>
              <a:t>comprehensive</a:t>
            </a:r>
            <a:r>
              <a:rPr sz="1800" b="1" spc="-165" dirty="0">
                <a:solidFill>
                  <a:srgbClr val="414042"/>
                </a:solidFill>
                <a:latin typeface="OpenSans-Semibold"/>
                <a:cs typeface="OpenSans-Semibold"/>
              </a:rPr>
              <a:t> </a:t>
            </a:r>
            <a:r>
              <a:rPr sz="1800" b="1" spc="-65" dirty="0">
                <a:solidFill>
                  <a:srgbClr val="414042"/>
                </a:solidFill>
                <a:latin typeface="OpenSans-Semibold"/>
                <a:cs typeface="OpenSans-Semibold"/>
              </a:rPr>
              <a:t>program</a:t>
            </a:r>
            <a:endParaRPr sz="1800" dirty="0">
              <a:latin typeface="OpenSans-Semibold"/>
              <a:cs typeface="OpenSans-Semibold"/>
            </a:endParaRPr>
          </a:p>
        </p:txBody>
      </p:sp>
      <p:grpSp>
        <p:nvGrpSpPr>
          <p:cNvPr id="9" name="object 9"/>
          <p:cNvGrpSpPr/>
          <p:nvPr/>
        </p:nvGrpSpPr>
        <p:grpSpPr>
          <a:xfrm>
            <a:off x="914400" y="1522597"/>
            <a:ext cx="685800" cy="685800"/>
            <a:chOff x="914400" y="1522597"/>
            <a:chExt cx="685800" cy="685800"/>
          </a:xfrm>
        </p:grpSpPr>
        <p:sp>
          <p:nvSpPr>
            <p:cNvPr id="10" name="object 10"/>
            <p:cNvSpPr/>
            <p:nvPr/>
          </p:nvSpPr>
          <p:spPr>
            <a:xfrm>
              <a:off x="914400" y="1522597"/>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900"/>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800"/>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900"/>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11" name="object 11"/>
            <p:cNvSpPr/>
            <p:nvPr/>
          </p:nvSpPr>
          <p:spPr>
            <a:xfrm>
              <a:off x="1035646" y="1687512"/>
              <a:ext cx="443865" cy="356235"/>
            </a:xfrm>
            <a:custGeom>
              <a:avLst/>
              <a:gdLst/>
              <a:ahLst/>
              <a:cxnLst/>
              <a:rect l="l" t="t" r="r" b="b"/>
              <a:pathLst>
                <a:path w="443865" h="356235">
                  <a:moveTo>
                    <a:pt x="443293" y="35128"/>
                  </a:moveTo>
                  <a:lnTo>
                    <a:pt x="440524" y="21463"/>
                  </a:lnTo>
                  <a:lnTo>
                    <a:pt x="433285" y="10731"/>
                  </a:lnTo>
                  <a:lnTo>
                    <a:pt x="432993" y="10299"/>
                  </a:lnTo>
                  <a:lnTo>
                    <a:pt x="432549" y="10007"/>
                  </a:lnTo>
                  <a:lnTo>
                    <a:pt x="432549" y="35128"/>
                  </a:lnTo>
                  <a:lnTo>
                    <a:pt x="432549" y="275348"/>
                  </a:lnTo>
                  <a:lnTo>
                    <a:pt x="430631" y="284822"/>
                  </a:lnTo>
                  <a:lnTo>
                    <a:pt x="425399" y="292582"/>
                  </a:lnTo>
                  <a:lnTo>
                    <a:pt x="417652" y="297815"/>
                  </a:lnTo>
                  <a:lnTo>
                    <a:pt x="408165" y="299732"/>
                  </a:lnTo>
                  <a:lnTo>
                    <a:pt x="286131" y="299732"/>
                  </a:lnTo>
                  <a:lnTo>
                    <a:pt x="280187" y="299732"/>
                  </a:lnTo>
                  <a:lnTo>
                    <a:pt x="277787" y="299732"/>
                  </a:lnTo>
                  <a:lnTo>
                    <a:pt x="277787" y="310476"/>
                  </a:lnTo>
                  <a:lnTo>
                    <a:pt x="277787" y="345262"/>
                  </a:lnTo>
                  <a:lnTo>
                    <a:pt x="166052" y="345262"/>
                  </a:lnTo>
                  <a:lnTo>
                    <a:pt x="166052" y="310476"/>
                  </a:lnTo>
                  <a:lnTo>
                    <a:pt x="277787" y="310476"/>
                  </a:lnTo>
                  <a:lnTo>
                    <a:pt x="277787" y="299732"/>
                  </a:lnTo>
                  <a:lnTo>
                    <a:pt x="163652" y="299732"/>
                  </a:lnTo>
                  <a:lnTo>
                    <a:pt x="157708" y="299732"/>
                  </a:lnTo>
                  <a:lnTo>
                    <a:pt x="35128" y="299732"/>
                  </a:lnTo>
                  <a:lnTo>
                    <a:pt x="25641" y="297815"/>
                  </a:lnTo>
                  <a:lnTo>
                    <a:pt x="17894" y="292582"/>
                  </a:lnTo>
                  <a:lnTo>
                    <a:pt x="12661" y="284822"/>
                  </a:lnTo>
                  <a:lnTo>
                    <a:pt x="10744" y="275348"/>
                  </a:lnTo>
                  <a:lnTo>
                    <a:pt x="10744" y="35128"/>
                  </a:lnTo>
                  <a:lnTo>
                    <a:pt x="12661" y="25641"/>
                  </a:lnTo>
                  <a:lnTo>
                    <a:pt x="17894" y="17881"/>
                  </a:lnTo>
                  <a:lnTo>
                    <a:pt x="25641" y="12649"/>
                  </a:lnTo>
                  <a:lnTo>
                    <a:pt x="35128" y="10731"/>
                  </a:lnTo>
                  <a:lnTo>
                    <a:pt x="408165" y="10731"/>
                  </a:lnTo>
                  <a:lnTo>
                    <a:pt x="417652" y="12649"/>
                  </a:lnTo>
                  <a:lnTo>
                    <a:pt x="425399" y="17881"/>
                  </a:lnTo>
                  <a:lnTo>
                    <a:pt x="430631" y="25641"/>
                  </a:lnTo>
                  <a:lnTo>
                    <a:pt x="432549" y="35128"/>
                  </a:lnTo>
                  <a:lnTo>
                    <a:pt x="432549" y="10007"/>
                  </a:lnTo>
                  <a:lnTo>
                    <a:pt x="421817" y="2768"/>
                  </a:lnTo>
                  <a:lnTo>
                    <a:pt x="408165" y="0"/>
                  </a:lnTo>
                  <a:lnTo>
                    <a:pt x="35128" y="0"/>
                  </a:lnTo>
                  <a:lnTo>
                    <a:pt x="21463" y="2768"/>
                  </a:lnTo>
                  <a:lnTo>
                    <a:pt x="10299" y="10299"/>
                  </a:lnTo>
                  <a:lnTo>
                    <a:pt x="2768" y="21463"/>
                  </a:lnTo>
                  <a:lnTo>
                    <a:pt x="0" y="35128"/>
                  </a:lnTo>
                  <a:lnTo>
                    <a:pt x="0" y="275348"/>
                  </a:lnTo>
                  <a:lnTo>
                    <a:pt x="2768" y="289001"/>
                  </a:lnTo>
                  <a:lnTo>
                    <a:pt x="10299" y="300177"/>
                  </a:lnTo>
                  <a:lnTo>
                    <a:pt x="21463" y="307708"/>
                  </a:lnTo>
                  <a:lnTo>
                    <a:pt x="35128" y="310476"/>
                  </a:lnTo>
                  <a:lnTo>
                    <a:pt x="155308" y="310476"/>
                  </a:lnTo>
                  <a:lnTo>
                    <a:pt x="155308" y="345262"/>
                  </a:lnTo>
                  <a:lnTo>
                    <a:pt x="112191" y="345262"/>
                  </a:lnTo>
                  <a:lnTo>
                    <a:pt x="109791" y="347675"/>
                  </a:lnTo>
                  <a:lnTo>
                    <a:pt x="109791" y="353606"/>
                  </a:lnTo>
                  <a:lnTo>
                    <a:pt x="112191" y="356006"/>
                  </a:lnTo>
                  <a:lnTo>
                    <a:pt x="328307" y="356006"/>
                  </a:lnTo>
                  <a:lnTo>
                    <a:pt x="331279" y="356006"/>
                  </a:lnTo>
                  <a:lnTo>
                    <a:pt x="333679" y="353606"/>
                  </a:lnTo>
                  <a:lnTo>
                    <a:pt x="333679" y="347675"/>
                  </a:lnTo>
                  <a:lnTo>
                    <a:pt x="331279" y="345262"/>
                  </a:lnTo>
                  <a:lnTo>
                    <a:pt x="288531" y="345262"/>
                  </a:lnTo>
                  <a:lnTo>
                    <a:pt x="288531" y="310476"/>
                  </a:lnTo>
                  <a:lnTo>
                    <a:pt x="408165" y="310476"/>
                  </a:lnTo>
                  <a:lnTo>
                    <a:pt x="421817" y="307708"/>
                  </a:lnTo>
                  <a:lnTo>
                    <a:pt x="432993" y="300177"/>
                  </a:lnTo>
                  <a:lnTo>
                    <a:pt x="433285" y="299732"/>
                  </a:lnTo>
                  <a:lnTo>
                    <a:pt x="440524" y="289001"/>
                  </a:lnTo>
                  <a:lnTo>
                    <a:pt x="443293" y="275348"/>
                  </a:lnTo>
                  <a:lnTo>
                    <a:pt x="443293" y="35128"/>
                  </a:lnTo>
                  <a:close/>
                </a:path>
              </a:pathLst>
            </a:custGeom>
            <a:solidFill>
              <a:srgbClr val="6BA5B7"/>
            </a:solidFill>
          </p:spPr>
          <p:txBody>
            <a:bodyPr wrap="square" lIns="0" tIns="0" rIns="0" bIns="0" rtlCol="0"/>
            <a:lstStyle/>
            <a:p>
              <a:endParaRPr dirty="0"/>
            </a:p>
          </p:txBody>
        </p:sp>
        <p:sp>
          <p:nvSpPr>
            <p:cNvPr id="12" name="object 12"/>
            <p:cNvSpPr/>
            <p:nvPr/>
          </p:nvSpPr>
          <p:spPr>
            <a:xfrm>
              <a:off x="1165401" y="1750841"/>
              <a:ext cx="183794" cy="183794"/>
            </a:xfrm>
            <a:prstGeom prst="rect">
              <a:avLst/>
            </a:prstGeom>
            <a:blipFill>
              <a:blip r:embed="rId3" cstate="print"/>
              <a:stretch>
                <a:fillRect/>
              </a:stretch>
            </a:blipFill>
          </p:spPr>
          <p:txBody>
            <a:bodyPr wrap="square" lIns="0" tIns="0" rIns="0" bIns="0" rtlCol="0"/>
            <a:lstStyle/>
            <a:p>
              <a:endParaRPr dirty="0"/>
            </a:p>
          </p:txBody>
        </p:sp>
      </p:grpSp>
      <p:sp>
        <p:nvSpPr>
          <p:cNvPr id="13" name="object 13"/>
          <p:cNvSpPr txBox="1"/>
          <p:nvPr/>
        </p:nvSpPr>
        <p:spPr>
          <a:xfrm>
            <a:off x="6184900" y="1711659"/>
            <a:ext cx="3068320" cy="299720"/>
          </a:xfrm>
          <a:prstGeom prst="rect">
            <a:avLst/>
          </a:prstGeom>
        </p:spPr>
        <p:txBody>
          <a:bodyPr vert="horz" wrap="square" lIns="0" tIns="12700" rIns="0" bIns="0" rtlCol="0">
            <a:spAutoFit/>
          </a:bodyPr>
          <a:lstStyle/>
          <a:p>
            <a:pPr marL="12700">
              <a:lnSpc>
                <a:spcPct val="100000"/>
              </a:lnSpc>
              <a:spcBef>
                <a:spcPts val="100"/>
              </a:spcBef>
            </a:pPr>
            <a:r>
              <a:rPr sz="1800" b="1" spc="-55" dirty="0">
                <a:solidFill>
                  <a:srgbClr val="414042"/>
                </a:solidFill>
                <a:latin typeface="OpenSans-Semibold"/>
                <a:cs typeface="OpenSans-Semibold"/>
              </a:rPr>
              <a:t>Quick, </a:t>
            </a:r>
            <a:r>
              <a:rPr sz="1800" b="1" spc="-65" dirty="0">
                <a:solidFill>
                  <a:srgbClr val="414042"/>
                </a:solidFill>
                <a:latin typeface="OpenSans-Semibold"/>
                <a:cs typeface="OpenSans-Semibold"/>
              </a:rPr>
              <a:t>point-in-time</a:t>
            </a:r>
            <a:r>
              <a:rPr sz="1800" b="1" spc="-185" dirty="0">
                <a:solidFill>
                  <a:srgbClr val="414042"/>
                </a:solidFill>
                <a:latin typeface="OpenSans-Semibold"/>
                <a:cs typeface="OpenSans-Semibold"/>
              </a:rPr>
              <a:t> </a:t>
            </a:r>
            <a:r>
              <a:rPr sz="1800" b="1" spc="-70" dirty="0">
                <a:solidFill>
                  <a:srgbClr val="414042"/>
                </a:solidFill>
                <a:latin typeface="OpenSans-Semibold"/>
                <a:cs typeface="OpenSans-Semibold"/>
              </a:rPr>
              <a:t>check-ins</a:t>
            </a:r>
            <a:endParaRPr sz="1800" dirty="0">
              <a:latin typeface="OpenSans-Semibold"/>
              <a:cs typeface="OpenSans-Semibold"/>
            </a:endParaRPr>
          </a:p>
        </p:txBody>
      </p:sp>
      <p:grpSp>
        <p:nvGrpSpPr>
          <p:cNvPr id="14" name="object 14"/>
          <p:cNvGrpSpPr/>
          <p:nvPr/>
        </p:nvGrpSpPr>
        <p:grpSpPr>
          <a:xfrm>
            <a:off x="5257800" y="1522604"/>
            <a:ext cx="685800" cy="685800"/>
            <a:chOff x="5257800" y="1522604"/>
            <a:chExt cx="685800" cy="685800"/>
          </a:xfrm>
        </p:grpSpPr>
        <p:sp>
          <p:nvSpPr>
            <p:cNvPr id="15" name="object 15"/>
            <p:cNvSpPr/>
            <p:nvPr/>
          </p:nvSpPr>
          <p:spPr>
            <a:xfrm>
              <a:off x="5257800" y="1522604"/>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900"/>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800"/>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900"/>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16" name="object 16"/>
            <p:cNvSpPr/>
            <p:nvPr/>
          </p:nvSpPr>
          <p:spPr>
            <a:xfrm>
              <a:off x="5410150" y="1732546"/>
              <a:ext cx="381635" cy="356235"/>
            </a:xfrm>
            <a:custGeom>
              <a:avLst/>
              <a:gdLst/>
              <a:ahLst/>
              <a:cxnLst/>
              <a:rect l="l" t="t" r="r" b="b"/>
              <a:pathLst>
                <a:path w="381635" h="356235">
                  <a:moveTo>
                    <a:pt x="308381" y="128219"/>
                  </a:moveTo>
                  <a:lnTo>
                    <a:pt x="282257" y="128219"/>
                  </a:lnTo>
                  <a:lnTo>
                    <a:pt x="253980" y="133838"/>
                  </a:lnTo>
                  <a:lnTo>
                    <a:pt x="230862" y="149153"/>
                  </a:lnTo>
                  <a:lnTo>
                    <a:pt x="215261" y="171847"/>
                  </a:lnTo>
                  <a:lnTo>
                    <a:pt x="209537" y="199605"/>
                  </a:lnTo>
                  <a:lnTo>
                    <a:pt x="209537" y="352920"/>
                  </a:lnTo>
                  <a:lnTo>
                    <a:pt x="212851" y="356171"/>
                  </a:lnTo>
                  <a:lnTo>
                    <a:pt x="308381" y="356171"/>
                  </a:lnTo>
                  <a:lnTo>
                    <a:pt x="336656" y="350553"/>
                  </a:lnTo>
                  <a:lnTo>
                    <a:pt x="350109" y="341642"/>
                  </a:lnTo>
                  <a:lnTo>
                    <a:pt x="224332" y="341642"/>
                  </a:lnTo>
                  <a:lnTo>
                    <a:pt x="224332" y="199605"/>
                  </a:lnTo>
                  <a:lnTo>
                    <a:pt x="228891" y="177493"/>
                  </a:lnTo>
                  <a:lnTo>
                    <a:pt x="241317" y="159418"/>
                  </a:lnTo>
                  <a:lnTo>
                    <a:pt x="259731" y="147222"/>
                  </a:lnTo>
                  <a:lnTo>
                    <a:pt x="282257" y="142748"/>
                  </a:lnTo>
                  <a:lnTo>
                    <a:pt x="350102" y="142748"/>
                  </a:lnTo>
                  <a:lnTo>
                    <a:pt x="336656" y="133838"/>
                  </a:lnTo>
                  <a:lnTo>
                    <a:pt x="308381" y="128219"/>
                  </a:lnTo>
                  <a:close/>
                </a:path>
                <a:path w="381635" h="356235">
                  <a:moveTo>
                    <a:pt x="350102" y="142748"/>
                  </a:moveTo>
                  <a:lnTo>
                    <a:pt x="308381" y="142748"/>
                  </a:lnTo>
                  <a:lnTo>
                    <a:pt x="330905" y="147222"/>
                  </a:lnTo>
                  <a:lnTo>
                    <a:pt x="349315" y="159418"/>
                  </a:lnTo>
                  <a:lnTo>
                    <a:pt x="361736" y="177493"/>
                  </a:lnTo>
                  <a:lnTo>
                    <a:pt x="366293" y="199605"/>
                  </a:lnTo>
                  <a:lnTo>
                    <a:pt x="366293" y="284797"/>
                  </a:lnTo>
                  <a:lnTo>
                    <a:pt x="361736" y="306902"/>
                  </a:lnTo>
                  <a:lnTo>
                    <a:pt x="349315" y="324973"/>
                  </a:lnTo>
                  <a:lnTo>
                    <a:pt x="330905" y="337168"/>
                  </a:lnTo>
                  <a:lnTo>
                    <a:pt x="308381" y="341642"/>
                  </a:lnTo>
                  <a:lnTo>
                    <a:pt x="350109" y="341642"/>
                  </a:lnTo>
                  <a:lnTo>
                    <a:pt x="359770" y="335243"/>
                  </a:lnTo>
                  <a:lnTo>
                    <a:pt x="375366" y="312553"/>
                  </a:lnTo>
                  <a:lnTo>
                    <a:pt x="381088" y="284797"/>
                  </a:lnTo>
                  <a:lnTo>
                    <a:pt x="381088" y="199605"/>
                  </a:lnTo>
                  <a:lnTo>
                    <a:pt x="375366" y="171847"/>
                  </a:lnTo>
                  <a:lnTo>
                    <a:pt x="359770" y="149153"/>
                  </a:lnTo>
                  <a:lnTo>
                    <a:pt x="350102" y="142748"/>
                  </a:lnTo>
                  <a:close/>
                </a:path>
                <a:path w="381635" h="356235">
                  <a:moveTo>
                    <a:pt x="98844" y="128219"/>
                  </a:moveTo>
                  <a:lnTo>
                    <a:pt x="72720" y="128219"/>
                  </a:lnTo>
                  <a:lnTo>
                    <a:pt x="44443" y="133838"/>
                  </a:lnTo>
                  <a:lnTo>
                    <a:pt x="21324" y="149153"/>
                  </a:lnTo>
                  <a:lnTo>
                    <a:pt x="5724" y="171847"/>
                  </a:lnTo>
                  <a:lnTo>
                    <a:pt x="0" y="199605"/>
                  </a:lnTo>
                  <a:lnTo>
                    <a:pt x="0" y="284797"/>
                  </a:lnTo>
                  <a:lnTo>
                    <a:pt x="5724" y="312553"/>
                  </a:lnTo>
                  <a:lnTo>
                    <a:pt x="21324" y="335243"/>
                  </a:lnTo>
                  <a:lnTo>
                    <a:pt x="44443" y="350553"/>
                  </a:lnTo>
                  <a:lnTo>
                    <a:pt x="72720" y="356171"/>
                  </a:lnTo>
                  <a:lnTo>
                    <a:pt x="168249" y="356171"/>
                  </a:lnTo>
                  <a:lnTo>
                    <a:pt x="171564" y="352920"/>
                  </a:lnTo>
                  <a:lnTo>
                    <a:pt x="171564" y="341642"/>
                  </a:lnTo>
                  <a:lnTo>
                    <a:pt x="72720" y="341642"/>
                  </a:lnTo>
                  <a:lnTo>
                    <a:pt x="50194" y="337168"/>
                  </a:lnTo>
                  <a:lnTo>
                    <a:pt x="31780" y="324973"/>
                  </a:lnTo>
                  <a:lnTo>
                    <a:pt x="19354" y="306902"/>
                  </a:lnTo>
                  <a:lnTo>
                    <a:pt x="14795" y="284797"/>
                  </a:lnTo>
                  <a:lnTo>
                    <a:pt x="14795" y="199605"/>
                  </a:lnTo>
                  <a:lnTo>
                    <a:pt x="19354" y="177493"/>
                  </a:lnTo>
                  <a:lnTo>
                    <a:pt x="31780" y="159418"/>
                  </a:lnTo>
                  <a:lnTo>
                    <a:pt x="50194" y="147222"/>
                  </a:lnTo>
                  <a:lnTo>
                    <a:pt x="72720" y="142748"/>
                  </a:lnTo>
                  <a:lnTo>
                    <a:pt x="140570" y="142748"/>
                  </a:lnTo>
                  <a:lnTo>
                    <a:pt x="127121" y="133838"/>
                  </a:lnTo>
                  <a:lnTo>
                    <a:pt x="98844" y="128219"/>
                  </a:lnTo>
                  <a:close/>
                </a:path>
                <a:path w="381635" h="356235">
                  <a:moveTo>
                    <a:pt x="140570" y="142748"/>
                  </a:moveTo>
                  <a:lnTo>
                    <a:pt x="98844" y="142748"/>
                  </a:lnTo>
                  <a:lnTo>
                    <a:pt x="121369" y="147222"/>
                  </a:lnTo>
                  <a:lnTo>
                    <a:pt x="139784" y="159418"/>
                  </a:lnTo>
                  <a:lnTo>
                    <a:pt x="152209" y="177493"/>
                  </a:lnTo>
                  <a:lnTo>
                    <a:pt x="156768" y="199605"/>
                  </a:lnTo>
                  <a:lnTo>
                    <a:pt x="156768" y="341642"/>
                  </a:lnTo>
                  <a:lnTo>
                    <a:pt x="171564" y="341642"/>
                  </a:lnTo>
                  <a:lnTo>
                    <a:pt x="171564" y="199605"/>
                  </a:lnTo>
                  <a:lnTo>
                    <a:pt x="165839" y="171847"/>
                  </a:lnTo>
                  <a:lnTo>
                    <a:pt x="150239" y="149153"/>
                  </a:lnTo>
                  <a:lnTo>
                    <a:pt x="140570" y="142748"/>
                  </a:lnTo>
                  <a:close/>
                </a:path>
                <a:path w="381635" h="356235">
                  <a:moveTo>
                    <a:pt x="295313" y="0"/>
                  </a:moveTo>
                  <a:lnTo>
                    <a:pt x="272115" y="4608"/>
                  </a:lnTo>
                  <a:lnTo>
                    <a:pt x="253152" y="17167"/>
                  </a:lnTo>
                  <a:lnTo>
                    <a:pt x="240356" y="35779"/>
                  </a:lnTo>
                  <a:lnTo>
                    <a:pt x="235661" y="58547"/>
                  </a:lnTo>
                  <a:lnTo>
                    <a:pt x="240356" y="81321"/>
                  </a:lnTo>
                  <a:lnTo>
                    <a:pt x="253152" y="99937"/>
                  </a:lnTo>
                  <a:lnTo>
                    <a:pt x="272115" y="112498"/>
                  </a:lnTo>
                  <a:lnTo>
                    <a:pt x="295313" y="117106"/>
                  </a:lnTo>
                  <a:lnTo>
                    <a:pt x="318510" y="112498"/>
                  </a:lnTo>
                  <a:lnTo>
                    <a:pt x="333488" y="102577"/>
                  </a:lnTo>
                  <a:lnTo>
                    <a:pt x="295313" y="102577"/>
                  </a:lnTo>
                  <a:lnTo>
                    <a:pt x="277872" y="99112"/>
                  </a:lnTo>
                  <a:lnTo>
                    <a:pt x="263612" y="89668"/>
                  </a:lnTo>
                  <a:lnTo>
                    <a:pt x="253988" y="75670"/>
                  </a:lnTo>
                  <a:lnTo>
                    <a:pt x="250456" y="58547"/>
                  </a:lnTo>
                  <a:lnTo>
                    <a:pt x="253988" y="41423"/>
                  </a:lnTo>
                  <a:lnTo>
                    <a:pt x="263612" y="27425"/>
                  </a:lnTo>
                  <a:lnTo>
                    <a:pt x="277872" y="17981"/>
                  </a:lnTo>
                  <a:lnTo>
                    <a:pt x="295313" y="14516"/>
                  </a:lnTo>
                  <a:lnTo>
                    <a:pt x="333470" y="14516"/>
                  </a:lnTo>
                  <a:lnTo>
                    <a:pt x="318510" y="4608"/>
                  </a:lnTo>
                  <a:lnTo>
                    <a:pt x="295313" y="0"/>
                  </a:lnTo>
                  <a:close/>
                </a:path>
                <a:path w="381635" h="356235">
                  <a:moveTo>
                    <a:pt x="333470" y="14516"/>
                  </a:moveTo>
                  <a:lnTo>
                    <a:pt x="295313" y="14516"/>
                  </a:lnTo>
                  <a:lnTo>
                    <a:pt x="312758" y="17981"/>
                  </a:lnTo>
                  <a:lnTo>
                    <a:pt x="327018" y="27425"/>
                  </a:lnTo>
                  <a:lnTo>
                    <a:pt x="336639" y="41423"/>
                  </a:lnTo>
                  <a:lnTo>
                    <a:pt x="340169" y="58547"/>
                  </a:lnTo>
                  <a:lnTo>
                    <a:pt x="336639" y="75670"/>
                  </a:lnTo>
                  <a:lnTo>
                    <a:pt x="327018" y="89668"/>
                  </a:lnTo>
                  <a:lnTo>
                    <a:pt x="312758" y="99112"/>
                  </a:lnTo>
                  <a:lnTo>
                    <a:pt x="295313" y="102577"/>
                  </a:lnTo>
                  <a:lnTo>
                    <a:pt x="333488" y="102577"/>
                  </a:lnTo>
                  <a:lnTo>
                    <a:pt x="337473" y="99937"/>
                  </a:lnTo>
                  <a:lnTo>
                    <a:pt x="350269" y="81321"/>
                  </a:lnTo>
                  <a:lnTo>
                    <a:pt x="354964" y="58547"/>
                  </a:lnTo>
                  <a:lnTo>
                    <a:pt x="350269" y="35779"/>
                  </a:lnTo>
                  <a:lnTo>
                    <a:pt x="337473" y="17167"/>
                  </a:lnTo>
                  <a:lnTo>
                    <a:pt x="333470" y="14516"/>
                  </a:lnTo>
                  <a:close/>
                </a:path>
                <a:path w="381635" h="356235">
                  <a:moveTo>
                    <a:pt x="85775" y="0"/>
                  </a:moveTo>
                  <a:lnTo>
                    <a:pt x="62578" y="4608"/>
                  </a:lnTo>
                  <a:lnTo>
                    <a:pt x="43614" y="17167"/>
                  </a:lnTo>
                  <a:lnTo>
                    <a:pt x="30818" y="35779"/>
                  </a:lnTo>
                  <a:lnTo>
                    <a:pt x="26123" y="58547"/>
                  </a:lnTo>
                  <a:lnTo>
                    <a:pt x="30818" y="81321"/>
                  </a:lnTo>
                  <a:lnTo>
                    <a:pt x="43614" y="99937"/>
                  </a:lnTo>
                  <a:lnTo>
                    <a:pt x="62578" y="112498"/>
                  </a:lnTo>
                  <a:lnTo>
                    <a:pt x="85775" y="117106"/>
                  </a:lnTo>
                  <a:lnTo>
                    <a:pt x="108973" y="112498"/>
                  </a:lnTo>
                  <a:lnTo>
                    <a:pt x="123950" y="102577"/>
                  </a:lnTo>
                  <a:lnTo>
                    <a:pt x="85775" y="102577"/>
                  </a:lnTo>
                  <a:lnTo>
                    <a:pt x="68335" y="99112"/>
                  </a:lnTo>
                  <a:lnTo>
                    <a:pt x="54075" y="89668"/>
                  </a:lnTo>
                  <a:lnTo>
                    <a:pt x="44450" y="75670"/>
                  </a:lnTo>
                  <a:lnTo>
                    <a:pt x="40919" y="58547"/>
                  </a:lnTo>
                  <a:lnTo>
                    <a:pt x="44450" y="41423"/>
                  </a:lnTo>
                  <a:lnTo>
                    <a:pt x="54075" y="27425"/>
                  </a:lnTo>
                  <a:lnTo>
                    <a:pt x="68335" y="17981"/>
                  </a:lnTo>
                  <a:lnTo>
                    <a:pt x="85775" y="14516"/>
                  </a:lnTo>
                  <a:lnTo>
                    <a:pt x="123933" y="14516"/>
                  </a:lnTo>
                  <a:lnTo>
                    <a:pt x="108973" y="4608"/>
                  </a:lnTo>
                  <a:lnTo>
                    <a:pt x="85775" y="0"/>
                  </a:lnTo>
                  <a:close/>
                </a:path>
                <a:path w="381635" h="356235">
                  <a:moveTo>
                    <a:pt x="123933" y="14516"/>
                  </a:moveTo>
                  <a:lnTo>
                    <a:pt x="85775" y="14516"/>
                  </a:lnTo>
                  <a:lnTo>
                    <a:pt x="103221" y="17981"/>
                  </a:lnTo>
                  <a:lnTo>
                    <a:pt x="117481" y="27425"/>
                  </a:lnTo>
                  <a:lnTo>
                    <a:pt x="127102" y="41423"/>
                  </a:lnTo>
                  <a:lnTo>
                    <a:pt x="130632" y="58547"/>
                  </a:lnTo>
                  <a:lnTo>
                    <a:pt x="127102" y="75670"/>
                  </a:lnTo>
                  <a:lnTo>
                    <a:pt x="117481" y="89668"/>
                  </a:lnTo>
                  <a:lnTo>
                    <a:pt x="103221" y="99112"/>
                  </a:lnTo>
                  <a:lnTo>
                    <a:pt x="85775" y="102577"/>
                  </a:lnTo>
                  <a:lnTo>
                    <a:pt x="123950" y="102577"/>
                  </a:lnTo>
                  <a:lnTo>
                    <a:pt x="127936" y="99937"/>
                  </a:lnTo>
                  <a:lnTo>
                    <a:pt x="140732" y="81321"/>
                  </a:lnTo>
                  <a:lnTo>
                    <a:pt x="145427" y="58547"/>
                  </a:lnTo>
                  <a:lnTo>
                    <a:pt x="140732" y="35779"/>
                  </a:lnTo>
                  <a:lnTo>
                    <a:pt x="127936" y="17167"/>
                  </a:lnTo>
                  <a:lnTo>
                    <a:pt x="123933" y="14516"/>
                  </a:lnTo>
                  <a:close/>
                </a:path>
              </a:pathLst>
            </a:custGeom>
            <a:solidFill>
              <a:srgbClr val="6BA5B7"/>
            </a:solidFill>
          </p:spPr>
          <p:txBody>
            <a:bodyPr wrap="square" lIns="0" tIns="0" rIns="0" bIns="0" rtlCol="0"/>
            <a:lstStyle/>
            <a:p>
              <a:endParaRPr dirty="0"/>
            </a:p>
          </p:txBody>
        </p:sp>
        <p:sp>
          <p:nvSpPr>
            <p:cNvPr id="17" name="object 17"/>
            <p:cNvSpPr/>
            <p:nvPr/>
          </p:nvSpPr>
          <p:spPr>
            <a:xfrm>
              <a:off x="5419250" y="1591489"/>
              <a:ext cx="362585" cy="116839"/>
            </a:xfrm>
            <a:custGeom>
              <a:avLst/>
              <a:gdLst/>
              <a:ahLst/>
              <a:cxnLst/>
              <a:rect l="l" t="t" r="r" b="b"/>
              <a:pathLst>
                <a:path w="362585" h="116839">
                  <a:moveTo>
                    <a:pt x="181444" y="0"/>
                  </a:moveTo>
                  <a:lnTo>
                    <a:pt x="137273" y="4737"/>
                  </a:lnTo>
                  <a:lnTo>
                    <a:pt x="95946" y="18444"/>
                  </a:lnTo>
                  <a:lnTo>
                    <a:pt x="58753" y="40360"/>
                  </a:lnTo>
                  <a:lnTo>
                    <a:pt x="26984" y="69725"/>
                  </a:lnTo>
                  <a:lnTo>
                    <a:pt x="1930" y="105778"/>
                  </a:lnTo>
                  <a:lnTo>
                    <a:pt x="0" y="109321"/>
                  </a:lnTo>
                  <a:lnTo>
                    <a:pt x="1371" y="113715"/>
                  </a:lnTo>
                  <a:lnTo>
                    <a:pt x="6070" y="116179"/>
                  </a:lnTo>
                  <a:lnTo>
                    <a:pt x="7264" y="116459"/>
                  </a:lnTo>
                  <a:lnTo>
                    <a:pt x="8445" y="116459"/>
                  </a:lnTo>
                  <a:lnTo>
                    <a:pt x="11087" y="116459"/>
                  </a:lnTo>
                  <a:lnTo>
                    <a:pt x="13652" y="115062"/>
                  </a:lnTo>
                  <a:lnTo>
                    <a:pt x="14973" y="112610"/>
                  </a:lnTo>
                  <a:lnTo>
                    <a:pt x="45045" y="71760"/>
                  </a:lnTo>
                  <a:lnTo>
                    <a:pt x="84369" y="40881"/>
                  </a:lnTo>
                  <a:lnTo>
                    <a:pt x="130612" y="21345"/>
                  </a:lnTo>
                  <a:lnTo>
                    <a:pt x="181444" y="14528"/>
                  </a:lnTo>
                  <a:lnTo>
                    <a:pt x="231902" y="21260"/>
                  </a:lnTo>
                  <a:lnTo>
                    <a:pt x="277902" y="40552"/>
                  </a:lnTo>
                  <a:lnTo>
                    <a:pt x="317124" y="71048"/>
                  </a:lnTo>
                  <a:lnTo>
                    <a:pt x="347243" y="111391"/>
                  </a:lnTo>
                  <a:lnTo>
                    <a:pt x="349199" y="114922"/>
                  </a:lnTo>
                  <a:lnTo>
                    <a:pt x="353695" y="116205"/>
                  </a:lnTo>
                  <a:lnTo>
                    <a:pt x="360870" y="112395"/>
                  </a:lnTo>
                  <a:lnTo>
                    <a:pt x="362204" y="107975"/>
                  </a:lnTo>
                  <a:lnTo>
                    <a:pt x="360248" y="104457"/>
                  </a:lnTo>
                  <a:lnTo>
                    <a:pt x="327766" y="60955"/>
                  </a:lnTo>
                  <a:lnTo>
                    <a:pt x="285467" y="28068"/>
                  </a:lnTo>
                  <a:lnTo>
                    <a:pt x="235857" y="7261"/>
                  </a:lnTo>
                  <a:lnTo>
                    <a:pt x="181444" y="0"/>
                  </a:lnTo>
                  <a:close/>
                </a:path>
              </a:pathLst>
            </a:custGeom>
            <a:solidFill>
              <a:srgbClr val="BA0C2D"/>
            </a:solidFill>
          </p:spPr>
          <p:txBody>
            <a:bodyPr wrap="square" lIns="0" tIns="0" rIns="0" bIns="0" rtlCol="0"/>
            <a:lstStyle/>
            <a:p>
              <a:endParaRPr dirty="0"/>
            </a:p>
          </p:txBody>
        </p:sp>
      </p:grpSp>
      <p:sp>
        <p:nvSpPr>
          <p:cNvPr id="18" name="object 18"/>
          <p:cNvSpPr txBox="1"/>
          <p:nvPr/>
        </p:nvSpPr>
        <p:spPr>
          <a:xfrm>
            <a:off x="2712640" y="2706778"/>
            <a:ext cx="5332095" cy="958850"/>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569DB5"/>
                </a:solidFill>
                <a:latin typeface="OpenSans-Extrabold"/>
                <a:cs typeface="OpenSans-Extrabold"/>
              </a:rPr>
              <a:t>Communicated via the </a:t>
            </a:r>
            <a:r>
              <a:rPr sz="1600" b="1" spc="-5" dirty="0">
                <a:solidFill>
                  <a:srgbClr val="569DB5"/>
                </a:solidFill>
                <a:latin typeface="OpenSans-Extrabold"/>
                <a:cs typeface="OpenSans-Extrabold"/>
              </a:rPr>
              <a:t>channels </a:t>
            </a:r>
            <a:r>
              <a:rPr sz="1600" b="1" dirty="0">
                <a:solidFill>
                  <a:srgbClr val="569DB5"/>
                </a:solidFill>
                <a:latin typeface="OpenSans-Extrabold"/>
                <a:cs typeface="OpenSans-Extrabold"/>
              </a:rPr>
              <a:t>they</a:t>
            </a:r>
            <a:r>
              <a:rPr sz="1600" b="1" spc="-25" dirty="0">
                <a:solidFill>
                  <a:srgbClr val="569DB5"/>
                </a:solidFill>
                <a:latin typeface="OpenSans-Extrabold"/>
                <a:cs typeface="OpenSans-Extrabold"/>
              </a:rPr>
              <a:t> </a:t>
            </a:r>
            <a:r>
              <a:rPr sz="1600" b="1" spc="-5" dirty="0">
                <a:solidFill>
                  <a:srgbClr val="569DB5"/>
                </a:solidFill>
                <a:latin typeface="OpenSans-Extrabold"/>
                <a:cs typeface="OpenSans-Extrabold"/>
              </a:rPr>
              <a:t>prefer</a:t>
            </a:r>
            <a:endParaRPr sz="1600" dirty="0">
              <a:latin typeface="OpenSans-Extrabold"/>
              <a:cs typeface="OpenSans-Extrabold"/>
            </a:endParaRPr>
          </a:p>
          <a:p>
            <a:pPr>
              <a:lnSpc>
                <a:spcPct val="100000"/>
              </a:lnSpc>
            </a:pPr>
            <a:endParaRPr sz="2400" dirty="0">
              <a:latin typeface="OpenSans-Extrabold"/>
              <a:cs typeface="OpenSans-Extrabold"/>
            </a:endParaRPr>
          </a:p>
          <a:p>
            <a:pPr marL="233679">
              <a:lnSpc>
                <a:spcPct val="100000"/>
              </a:lnSpc>
              <a:tabLst>
                <a:tab pos="3705860" algn="l"/>
              </a:tabLst>
            </a:pPr>
            <a:r>
              <a:rPr sz="1800" b="1" spc="-60" dirty="0">
                <a:solidFill>
                  <a:srgbClr val="FFFFFF"/>
                </a:solidFill>
                <a:latin typeface="OpenSans-Semibold"/>
                <a:cs typeface="OpenSans-Semibold"/>
              </a:rPr>
              <a:t>Digitally	</a:t>
            </a:r>
            <a:r>
              <a:rPr sz="1800" b="1" spc="-50" dirty="0">
                <a:solidFill>
                  <a:srgbClr val="FFFFFF"/>
                </a:solidFill>
                <a:latin typeface="OpenSans-Semibold"/>
                <a:cs typeface="OpenSans-Semibold"/>
              </a:rPr>
              <a:t>Over </a:t>
            </a:r>
            <a:r>
              <a:rPr sz="1800" b="1" spc="-45" dirty="0">
                <a:solidFill>
                  <a:srgbClr val="FFFFFF"/>
                </a:solidFill>
                <a:latin typeface="OpenSans-Semibold"/>
                <a:cs typeface="OpenSans-Semibold"/>
              </a:rPr>
              <a:t>the</a:t>
            </a:r>
            <a:r>
              <a:rPr sz="1800" b="1" spc="-240" dirty="0">
                <a:solidFill>
                  <a:srgbClr val="FFFFFF"/>
                </a:solidFill>
                <a:latin typeface="OpenSans-Semibold"/>
                <a:cs typeface="OpenSans-Semibold"/>
              </a:rPr>
              <a:t> </a:t>
            </a:r>
            <a:r>
              <a:rPr sz="1800" b="1" spc="-70" dirty="0">
                <a:solidFill>
                  <a:srgbClr val="FFFFFF"/>
                </a:solidFill>
                <a:latin typeface="OpenSans-Semibold"/>
                <a:cs typeface="OpenSans-Semibold"/>
              </a:rPr>
              <a:t>phone</a:t>
            </a:r>
            <a:endParaRPr sz="1800" dirty="0">
              <a:latin typeface="OpenSans-Semibold"/>
              <a:cs typeface="OpenSans-Semibold"/>
            </a:endParaRPr>
          </a:p>
        </p:txBody>
      </p:sp>
      <p:grpSp>
        <p:nvGrpSpPr>
          <p:cNvPr id="19" name="object 19"/>
          <p:cNvGrpSpPr/>
          <p:nvPr/>
        </p:nvGrpSpPr>
        <p:grpSpPr>
          <a:xfrm>
            <a:off x="731519" y="3176680"/>
            <a:ext cx="8869680" cy="2229485"/>
            <a:chOff x="731519" y="3176680"/>
            <a:chExt cx="8869680" cy="2229485"/>
          </a:xfrm>
        </p:grpSpPr>
        <p:sp>
          <p:nvSpPr>
            <p:cNvPr id="20" name="object 20"/>
            <p:cNvSpPr/>
            <p:nvPr/>
          </p:nvSpPr>
          <p:spPr>
            <a:xfrm>
              <a:off x="2006777" y="3176688"/>
              <a:ext cx="4158615" cy="1625600"/>
            </a:xfrm>
            <a:custGeom>
              <a:avLst/>
              <a:gdLst/>
              <a:ahLst/>
              <a:cxnLst/>
              <a:rect l="l" t="t" r="r" b="b"/>
              <a:pathLst>
                <a:path w="4158615" h="1625600">
                  <a:moveTo>
                    <a:pt x="685800" y="1282700"/>
                  </a:moveTo>
                  <a:lnTo>
                    <a:pt x="682663" y="1236167"/>
                  </a:lnTo>
                  <a:lnTo>
                    <a:pt x="673544" y="1191539"/>
                  </a:lnTo>
                  <a:lnTo>
                    <a:pt x="658850" y="1149223"/>
                  </a:lnTo>
                  <a:lnTo>
                    <a:pt x="638975" y="1109624"/>
                  </a:lnTo>
                  <a:lnTo>
                    <a:pt x="614349" y="1073162"/>
                  </a:lnTo>
                  <a:lnTo>
                    <a:pt x="585368" y="1040231"/>
                  </a:lnTo>
                  <a:lnTo>
                    <a:pt x="552437" y="1011237"/>
                  </a:lnTo>
                  <a:lnTo>
                    <a:pt x="515962" y="986612"/>
                  </a:lnTo>
                  <a:lnTo>
                    <a:pt x="476364" y="966749"/>
                  </a:lnTo>
                  <a:lnTo>
                    <a:pt x="434047" y="952042"/>
                  </a:lnTo>
                  <a:lnTo>
                    <a:pt x="389432" y="942924"/>
                  </a:lnTo>
                  <a:lnTo>
                    <a:pt x="342900" y="939800"/>
                  </a:lnTo>
                  <a:lnTo>
                    <a:pt x="296367" y="942924"/>
                  </a:lnTo>
                  <a:lnTo>
                    <a:pt x="251739" y="952042"/>
                  </a:lnTo>
                  <a:lnTo>
                    <a:pt x="209423" y="966749"/>
                  </a:lnTo>
                  <a:lnTo>
                    <a:pt x="169824" y="986612"/>
                  </a:lnTo>
                  <a:lnTo>
                    <a:pt x="133362" y="1011237"/>
                  </a:lnTo>
                  <a:lnTo>
                    <a:pt x="100431" y="1040231"/>
                  </a:lnTo>
                  <a:lnTo>
                    <a:pt x="71437" y="1073162"/>
                  </a:lnTo>
                  <a:lnTo>
                    <a:pt x="46812" y="1109624"/>
                  </a:lnTo>
                  <a:lnTo>
                    <a:pt x="26936" y="1149223"/>
                  </a:lnTo>
                  <a:lnTo>
                    <a:pt x="12242" y="1191539"/>
                  </a:lnTo>
                  <a:lnTo>
                    <a:pt x="3124" y="1236167"/>
                  </a:lnTo>
                  <a:lnTo>
                    <a:pt x="0" y="1282700"/>
                  </a:lnTo>
                  <a:lnTo>
                    <a:pt x="3124" y="1329232"/>
                  </a:lnTo>
                  <a:lnTo>
                    <a:pt x="12242" y="1373860"/>
                  </a:lnTo>
                  <a:lnTo>
                    <a:pt x="26936" y="1416177"/>
                  </a:lnTo>
                  <a:lnTo>
                    <a:pt x="46812" y="1455762"/>
                  </a:lnTo>
                  <a:lnTo>
                    <a:pt x="71437" y="1492237"/>
                  </a:lnTo>
                  <a:lnTo>
                    <a:pt x="100431" y="1525168"/>
                  </a:lnTo>
                  <a:lnTo>
                    <a:pt x="133362" y="1554149"/>
                  </a:lnTo>
                  <a:lnTo>
                    <a:pt x="169824" y="1578787"/>
                  </a:lnTo>
                  <a:lnTo>
                    <a:pt x="209423" y="1598650"/>
                  </a:lnTo>
                  <a:lnTo>
                    <a:pt x="251739" y="1613344"/>
                  </a:lnTo>
                  <a:lnTo>
                    <a:pt x="296367" y="1622463"/>
                  </a:lnTo>
                  <a:lnTo>
                    <a:pt x="342900" y="1625600"/>
                  </a:lnTo>
                  <a:lnTo>
                    <a:pt x="389432" y="1622463"/>
                  </a:lnTo>
                  <a:lnTo>
                    <a:pt x="434047" y="1613344"/>
                  </a:lnTo>
                  <a:lnTo>
                    <a:pt x="476364" y="1598650"/>
                  </a:lnTo>
                  <a:lnTo>
                    <a:pt x="515962" y="1578787"/>
                  </a:lnTo>
                  <a:lnTo>
                    <a:pt x="552437" y="1554149"/>
                  </a:lnTo>
                  <a:lnTo>
                    <a:pt x="585368" y="1525168"/>
                  </a:lnTo>
                  <a:lnTo>
                    <a:pt x="614349" y="1492237"/>
                  </a:lnTo>
                  <a:lnTo>
                    <a:pt x="638975" y="1455762"/>
                  </a:lnTo>
                  <a:lnTo>
                    <a:pt x="658850" y="1416177"/>
                  </a:lnTo>
                  <a:lnTo>
                    <a:pt x="673544" y="1373860"/>
                  </a:lnTo>
                  <a:lnTo>
                    <a:pt x="682663" y="1329232"/>
                  </a:lnTo>
                  <a:lnTo>
                    <a:pt x="685800" y="1282700"/>
                  </a:lnTo>
                  <a:close/>
                </a:path>
                <a:path w="4158615" h="1625600">
                  <a:moveTo>
                    <a:pt x="4158183" y="1282700"/>
                  </a:moveTo>
                  <a:lnTo>
                    <a:pt x="4155046" y="1236167"/>
                  </a:lnTo>
                  <a:lnTo>
                    <a:pt x="4145927" y="1191539"/>
                  </a:lnTo>
                  <a:lnTo>
                    <a:pt x="4131233" y="1149223"/>
                  </a:lnTo>
                  <a:lnTo>
                    <a:pt x="4111371" y="1109624"/>
                  </a:lnTo>
                  <a:lnTo>
                    <a:pt x="4086733" y="1073162"/>
                  </a:lnTo>
                  <a:lnTo>
                    <a:pt x="4057751" y="1040231"/>
                  </a:lnTo>
                  <a:lnTo>
                    <a:pt x="4024820" y="1011237"/>
                  </a:lnTo>
                  <a:lnTo>
                    <a:pt x="3988346" y="986612"/>
                  </a:lnTo>
                  <a:lnTo>
                    <a:pt x="3948760" y="966749"/>
                  </a:lnTo>
                  <a:lnTo>
                    <a:pt x="3906443" y="952042"/>
                  </a:lnTo>
                  <a:lnTo>
                    <a:pt x="3861816" y="942924"/>
                  </a:lnTo>
                  <a:lnTo>
                    <a:pt x="3815283" y="939800"/>
                  </a:lnTo>
                  <a:lnTo>
                    <a:pt x="3768750" y="942924"/>
                  </a:lnTo>
                  <a:lnTo>
                    <a:pt x="3724122" y="952042"/>
                  </a:lnTo>
                  <a:lnTo>
                    <a:pt x="3681806" y="966749"/>
                  </a:lnTo>
                  <a:lnTo>
                    <a:pt x="3642207" y="986612"/>
                  </a:lnTo>
                  <a:lnTo>
                    <a:pt x="3605746" y="1011237"/>
                  </a:lnTo>
                  <a:lnTo>
                    <a:pt x="3572814" y="1040231"/>
                  </a:lnTo>
                  <a:lnTo>
                    <a:pt x="3543820" y="1073162"/>
                  </a:lnTo>
                  <a:lnTo>
                    <a:pt x="3519195" y="1109624"/>
                  </a:lnTo>
                  <a:lnTo>
                    <a:pt x="3499332" y="1149223"/>
                  </a:lnTo>
                  <a:lnTo>
                    <a:pt x="3484626" y="1191539"/>
                  </a:lnTo>
                  <a:lnTo>
                    <a:pt x="3475507" y="1236167"/>
                  </a:lnTo>
                  <a:lnTo>
                    <a:pt x="3472383" y="1282700"/>
                  </a:lnTo>
                  <a:lnTo>
                    <a:pt x="3475507" y="1329232"/>
                  </a:lnTo>
                  <a:lnTo>
                    <a:pt x="3484626" y="1373860"/>
                  </a:lnTo>
                  <a:lnTo>
                    <a:pt x="3499332" y="1416177"/>
                  </a:lnTo>
                  <a:lnTo>
                    <a:pt x="3519195" y="1455762"/>
                  </a:lnTo>
                  <a:lnTo>
                    <a:pt x="3543820" y="1492237"/>
                  </a:lnTo>
                  <a:lnTo>
                    <a:pt x="3572814" y="1525168"/>
                  </a:lnTo>
                  <a:lnTo>
                    <a:pt x="3605746" y="1554149"/>
                  </a:lnTo>
                  <a:lnTo>
                    <a:pt x="3642207" y="1578787"/>
                  </a:lnTo>
                  <a:lnTo>
                    <a:pt x="3681806" y="1598650"/>
                  </a:lnTo>
                  <a:lnTo>
                    <a:pt x="3724122" y="1613344"/>
                  </a:lnTo>
                  <a:lnTo>
                    <a:pt x="3768750" y="1622463"/>
                  </a:lnTo>
                  <a:lnTo>
                    <a:pt x="3815283" y="1625600"/>
                  </a:lnTo>
                  <a:lnTo>
                    <a:pt x="3861816" y="1622463"/>
                  </a:lnTo>
                  <a:lnTo>
                    <a:pt x="3906443" y="1613344"/>
                  </a:lnTo>
                  <a:lnTo>
                    <a:pt x="3948760" y="1598650"/>
                  </a:lnTo>
                  <a:lnTo>
                    <a:pt x="3988346" y="1578787"/>
                  </a:lnTo>
                  <a:lnTo>
                    <a:pt x="4024820" y="1554149"/>
                  </a:lnTo>
                  <a:lnTo>
                    <a:pt x="4057751" y="1525168"/>
                  </a:lnTo>
                  <a:lnTo>
                    <a:pt x="4086733" y="1492237"/>
                  </a:lnTo>
                  <a:lnTo>
                    <a:pt x="4111371" y="1455762"/>
                  </a:lnTo>
                  <a:lnTo>
                    <a:pt x="4131233" y="1416177"/>
                  </a:lnTo>
                  <a:lnTo>
                    <a:pt x="4145927" y="1373860"/>
                  </a:lnTo>
                  <a:lnTo>
                    <a:pt x="4155046" y="1329232"/>
                  </a:lnTo>
                  <a:lnTo>
                    <a:pt x="4158183" y="1282700"/>
                  </a:lnTo>
                  <a:close/>
                </a:path>
                <a:path w="4158615" h="1625600">
                  <a:moveTo>
                    <a:pt x="4158183" y="342900"/>
                  </a:moveTo>
                  <a:lnTo>
                    <a:pt x="4155046" y="296367"/>
                  </a:lnTo>
                  <a:lnTo>
                    <a:pt x="4145927" y="251739"/>
                  </a:lnTo>
                  <a:lnTo>
                    <a:pt x="4131233" y="209423"/>
                  </a:lnTo>
                  <a:lnTo>
                    <a:pt x="4111371" y="169824"/>
                  </a:lnTo>
                  <a:lnTo>
                    <a:pt x="4086733" y="133362"/>
                  </a:lnTo>
                  <a:lnTo>
                    <a:pt x="4057751" y="100431"/>
                  </a:lnTo>
                  <a:lnTo>
                    <a:pt x="4024820" y="71437"/>
                  </a:lnTo>
                  <a:lnTo>
                    <a:pt x="3988346" y="46812"/>
                  </a:lnTo>
                  <a:lnTo>
                    <a:pt x="3948760" y="26949"/>
                  </a:lnTo>
                  <a:lnTo>
                    <a:pt x="3906443" y="12242"/>
                  </a:lnTo>
                  <a:lnTo>
                    <a:pt x="3861816" y="3124"/>
                  </a:lnTo>
                  <a:lnTo>
                    <a:pt x="3815283" y="0"/>
                  </a:lnTo>
                  <a:lnTo>
                    <a:pt x="3768750" y="3124"/>
                  </a:lnTo>
                  <a:lnTo>
                    <a:pt x="3724122" y="12242"/>
                  </a:lnTo>
                  <a:lnTo>
                    <a:pt x="3681806" y="26949"/>
                  </a:lnTo>
                  <a:lnTo>
                    <a:pt x="3642207" y="46812"/>
                  </a:lnTo>
                  <a:lnTo>
                    <a:pt x="3605746" y="71437"/>
                  </a:lnTo>
                  <a:lnTo>
                    <a:pt x="3572814" y="100431"/>
                  </a:lnTo>
                  <a:lnTo>
                    <a:pt x="3543820" y="133362"/>
                  </a:lnTo>
                  <a:lnTo>
                    <a:pt x="3519195" y="169824"/>
                  </a:lnTo>
                  <a:lnTo>
                    <a:pt x="3499332" y="209423"/>
                  </a:lnTo>
                  <a:lnTo>
                    <a:pt x="3484626" y="251739"/>
                  </a:lnTo>
                  <a:lnTo>
                    <a:pt x="3475507" y="296367"/>
                  </a:lnTo>
                  <a:lnTo>
                    <a:pt x="3472383" y="342900"/>
                  </a:lnTo>
                  <a:lnTo>
                    <a:pt x="3475507" y="389432"/>
                  </a:lnTo>
                  <a:lnTo>
                    <a:pt x="3484626" y="434060"/>
                  </a:lnTo>
                  <a:lnTo>
                    <a:pt x="3499332" y="476377"/>
                  </a:lnTo>
                  <a:lnTo>
                    <a:pt x="3519195" y="515962"/>
                  </a:lnTo>
                  <a:lnTo>
                    <a:pt x="3543820" y="552437"/>
                  </a:lnTo>
                  <a:lnTo>
                    <a:pt x="3572814" y="585368"/>
                  </a:lnTo>
                  <a:lnTo>
                    <a:pt x="3605746" y="614349"/>
                  </a:lnTo>
                  <a:lnTo>
                    <a:pt x="3642207" y="638987"/>
                  </a:lnTo>
                  <a:lnTo>
                    <a:pt x="3681806" y="658850"/>
                  </a:lnTo>
                  <a:lnTo>
                    <a:pt x="3724122" y="673544"/>
                  </a:lnTo>
                  <a:lnTo>
                    <a:pt x="3768750" y="682663"/>
                  </a:lnTo>
                  <a:lnTo>
                    <a:pt x="3815283" y="685800"/>
                  </a:lnTo>
                  <a:lnTo>
                    <a:pt x="3861816" y="682663"/>
                  </a:lnTo>
                  <a:lnTo>
                    <a:pt x="3906443" y="673544"/>
                  </a:lnTo>
                  <a:lnTo>
                    <a:pt x="3948760" y="658850"/>
                  </a:lnTo>
                  <a:lnTo>
                    <a:pt x="3988346" y="638987"/>
                  </a:lnTo>
                  <a:lnTo>
                    <a:pt x="4024820" y="614349"/>
                  </a:lnTo>
                  <a:lnTo>
                    <a:pt x="4057751" y="585368"/>
                  </a:lnTo>
                  <a:lnTo>
                    <a:pt x="4086733" y="552437"/>
                  </a:lnTo>
                  <a:lnTo>
                    <a:pt x="4111371" y="515962"/>
                  </a:lnTo>
                  <a:lnTo>
                    <a:pt x="4131233" y="476377"/>
                  </a:lnTo>
                  <a:lnTo>
                    <a:pt x="4145927" y="434060"/>
                  </a:lnTo>
                  <a:lnTo>
                    <a:pt x="4155046" y="389432"/>
                  </a:lnTo>
                  <a:lnTo>
                    <a:pt x="4158183" y="342900"/>
                  </a:lnTo>
                  <a:close/>
                </a:path>
              </a:pathLst>
            </a:custGeom>
            <a:solidFill>
              <a:srgbClr val="FFFFFF"/>
            </a:solidFill>
          </p:spPr>
          <p:txBody>
            <a:bodyPr wrap="square" lIns="0" tIns="0" rIns="0" bIns="0" rtlCol="0"/>
            <a:lstStyle/>
            <a:p>
              <a:endParaRPr dirty="0"/>
            </a:p>
          </p:txBody>
        </p:sp>
        <p:sp>
          <p:nvSpPr>
            <p:cNvPr id="21" name="object 21"/>
            <p:cNvSpPr/>
            <p:nvPr/>
          </p:nvSpPr>
          <p:spPr>
            <a:xfrm>
              <a:off x="5856866" y="4530643"/>
              <a:ext cx="133096" cy="161709"/>
            </a:xfrm>
            <a:prstGeom prst="rect">
              <a:avLst/>
            </a:prstGeom>
            <a:blipFill>
              <a:blip r:embed="rId4" cstate="print"/>
              <a:stretch>
                <a:fillRect/>
              </a:stretch>
            </a:blipFill>
          </p:spPr>
          <p:txBody>
            <a:bodyPr wrap="square" lIns="0" tIns="0" rIns="0" bIns="0" rtlCol="0"/>
            <a:lstStyle/>
            <a:p>
              <a:endParaRPr dirty="0"/>
            </a:p>
          </p:txBody>
        </p:sp>
        <p:sp>
          <p:nvSpPr>
            <p:cNvPr id="22" name="object 22"/>
            <p:cNvSpPr/>
            <p:nvPr/>
          </p:nvSpPr>
          <p:spPr>
            <a:xfrm>
              <a:off x="5556872" y="4219155"/>
              <a:ext cx="530860" cy="480695"/>
            </a:xfrm>
            <a:custGeom>
              <a:avLst/>
              <a:gdLst/>
              <a:ahLst/>
              <a:cxnLst/>
              <a:rect l="l" t="t" r="r" b="b"/>
              <a:pathLst>
                <a:path w="530860" h="480695">
                  <a:moveTo>
                    <a:pt x="242633" y="411797"/>
                  </a:moveTo>
                  <a:lnTo>
                    <a:pt x="239852" y="409041"/>
                  </a:lnTo>
                  <a:lnTo>
                    <a:pt x="113868" y="409041"/>
                  </a:lnTo>
                  <a:lnTo>
                    <a:pt x="111086" y="411797"/>
                  </a:lnTo>
                  <a:lnTo>
                    <a:pt x="111086" y="418617"/>
                  </a:lnTo>
                  <a:lnTo>
                    <a:pt x="113868" y="421373"/>
                  </a:lnTo>
                  <a:lnTo>
                    <a:pt x="236410" y="421373"/>
                  </a:lnTo>
                  <a:lnTo>
                    <a:pt x="239852" y="421373"/>
                  </a:lnTo>
                  <a:lnTo>
                    <a:pt x="242633" y="418617"/>
                  </a:lnTo>
                  <a:lnTo>
                    <a:pt x="242633" y="411797"/>
                  </a:lnTo>
                  <a:close/>
                </a:path>
                <a:path w="530860" h="480695">
                  <a:moveTo>
                    <a:pt x="242633" y="376047"/>
                  </a:moveTo>
                  <a:lnTo>
                    <a:pt x="239852" y="373291"/>
                  </a:lnTo>
                  <a:lnTo>
                    <a:pt x="83629" y="373291"/>
                  </a:lnTo>
                  <a:lnTo>
                    <a:pt x="80848" y="376047"/>
                  </a:lnTo>
                  <a:lnTo>
                    <a:pt x="80848" y="382866"/>
                  </a:lnTo>
                  <a:lnTo>
                    <a:pt x="83629" y="385622"/>
                  </a:lnTo>
                  <a:lnTo>
                    <a:pt x="236410" y="385622"/>
                  </a:lnTo>
                  <a:lnTo>
                    <a:pt x="239852" y="385622"/>
                  </a:lnTo>
                  <a:lnTo>
                    <a:pt x="242633" y="382866"/>
                  </a:lnTo>
                  <a:lnTo>
                    <a:pt x="242633" y="376047"/>
                  </a:lnTo>
                  <a:close/>
                </a:path>
                <a:path w="530860" h="480695">
                  <a:moveTo>
                    <a:pt x="242633" y="340753"/>
                  </a:moveTo>
                  <a:lnTo>
                    <a:pt x="239852" y="337997"/>
                  </a:lnTo>
                  <a:lnTo>
                    <a:pt x="83629" y="337997"/>
                  </a:lnTo>
                  <a:lnTo>
                    <a:pt x="80848" y="340753"/>
                  </a:lnTo>
                  <a:lnTo>
                    <a:pt x="80848" y="347573"/>
                  </a:lnTo>
                  <a:lnTo>
                    <a:pt x="83629" y="350329"/>
                  </a:lnTo>
                  <a:lnTo>
                    <a:pt x="236410" y="350329"/>
                  </a:lnTo>
                  <a:lnTo>
                    <a:pt x="239852" y="350329"/>
                  </a:lnTo>
                  <a:lnTo>
                    <a:pt x="242633" y="347573"/>
                  </a:lnTo>
                  <a:lnTo>
                    <a:pt x="242633" y="340753"/>
                  </a:lnTo>
                  <a:close/>
                </a:path>
                <a:path w="530860" h="480695">
                  <a:moveTo>
                    <a:pt x="420446" y="133286"/>
                  </a:moveTo>
                  <a:lnTo>
                    <a:pt x="417664" y="130530"/>
                  </a:lnTo>
                  <a:lnTo>
                    <a:pt x="291680" y="130530"/>
                  </a:lnTo>
                  <a:lnTo>
                    <a:pt x="288899" y="133286"/>
                  </a:lnTo>
                  <a:lnTo>
                    <a:pt x="288899" y="140106"/>
                  </a:lnTo>
                  <a:lnTo>
                    <a:pt x="291680" y="142862"/>
                  </a:lnTo>
                  <a:lnTo>
                    <a:pt x="414223" y="142862"/>
                  </a:lnTo>
                  <a:lnTo>
                    <a:pt x="417664" y="142862"/>
                  </a:lnTo>
                  <a:lnTo>
                    <a:pt x="420446" y="140106"/>
                  </a:lnTo>
                  <a:lnTo>
                    <a:pt x="420446" y="133286"/>
                  </a:lnTo>
                  <a:close/>
                </a:path>
                <a:path w="530860" h="480695">
                  <a:moveTo>
                    <a:pt x="450684" y="97523"/>
                  </a:moveTo>
                  <a:lnTo>
                    <a:pt x="447903" y="94767"/>
                  </a:lnTo>
                  <a:lnTo>
                    <a:pt x="291680" y="94767"/>
                  </a:lnTo>
                  <a:lnTo>
                    <a:pt x="288899" y="97523"/>
                  </a:lnTo>
                  <a:lnTo>
                    <a:pt x="288899" y="104343"/>
                  </a:lnTo>
                  <a:lnTo>
                    <a:pt x="291680" y="107099"/>
                  </a:lnTo>
                  <a:lnTo>
                    <a:pt x="444461" y="107099"/>
                  </a:lnTo>
                  <a:lnTo>
                    <a:pt x="447903" y="107099"/>
                  </a:lnTo>
                  <a:lnTo>
                    <a:pt x="450684" y="104343"/>
                  </a:lnTo>
                  <a:lnTo>
                    <a:pt x="450684" y="97523"/>
                  </a:lnTo>
                  <a:close/>
                </a:path>
                <a:path w="530860" h="480695">
                  <a:moveTo>
                    <a:pt x="450684" y="62242"/>
                  </a:moveTo>
                  <a:lnTo>
                    <a:pt x="447903" y="59486"/>
                  </a:lnTo>
                  <a:lnTo>
                    <a:pt x="291680" y="59486"/>
                  </a:lnTo>
                  <a:lnTo>
                    <a:pt x="288899" y="62242"/>
                  </a:lnTo>
                  <a:lnTo>
                    <a:pt x="288899" y="69062"/>
                  </a:lnTo>
                  <a:lnTo>
                    <a:pt x="291680" y="71818"/>
                  </a:lnTo>
                  <a:lnTo>
                    <a:pt x="444461" y="71818"/>
                  </a:lnTo>
                  <a:lnTo>
                    <a:pt x="447903" y="71818"/>
                  </a:lnTo>
                  <a:lnTo>
                    <a:pt x="450684" y="69062"/>
                  </a:lnTo>
                  <a:lnTo>
                    <a:pt x="450684" y="62242"/>
                  </a:lnTo>
                  <a:close/>
                </a:path>
                <a:path w="530860" h="480695">
                  <a:moveTo>
                    <a:pt x="530352" y="102362"/>
                  </a:moveTo>
                  <a:lnTo>
                    <a:pt x="522224" y="62560"/>
                  </a:lnTo>
                  <a:lnTo>
                    <a:pt x="517906" y="56222"/>
                  </a:lnTo>
                  <a:lnTo>
                    <a:pt x="517906" y="102362"/>
                  </a:lnTo>
                  <a:lnTo>
                    <a:pt x="510755" y="137375"/>
                  </a:lnTo>
                  <a:lnTo>
                    <a:pt x="491261" y="165989"/>
                  </a:lnTo>
                  <a:lnTo>
                    <a:pt x="462368" y="185305"/>
                  </a:lnTo>
                  <a:lnTo>
                    <a:pt x="427024" y="192392"/>
                  </a:lnTo>
                  <a:lnTo>
                    <a:pt x="160235" y="192392"/>
                  </a:lnTo>
                  <a:lnTo>
                    <a:pt x="137045" y="242049"/>
                  </a:lnTo>
                  <a:lnTo>
                    <a:pt x="106857" y="192392"/>
                  </a:lnTo>
                  <a:lnTo>
                    <a:pt x="103339" y="192392"/>
                  </a:lnTo>
                  <a:lnTo>
                    <a:pt x="67995" y="185305"/>
                  </a:lnTo>
                  <a:lnTo>
                    <a:pt x="39103" y="165989"/>
                  </a:lnTo>
                  <a:lnTo>
                    <a:pt x="19608" y="137375"/>
                  </a:lnTo>
                  <a:lnTo>
                    <a:pt x="12446" y="102362"/>
                  </a:lnTo>
                  <a:lnTo>
                    <a:pt x="19608" y="67348"/>
                  </a:lnTo>
                  <a:lnTo>
                    <a:pt x="39103" y="38722"/>
                  </a:lnTo>
                  <a:lnTo>
                    <a:pt x="67995" y="19418"/>
                  </a:lnTo>
                  <a:lnTo>
                    <a:pt x="103339" y="12331"/>
                  </a:lnTo>
                  <a:lnTo>
                    <a:pt x="427024" y="12331"/>
                  </a:lnTo>
                  <a:lnTo>
                    <a:pt x="462368" y="19418"/>
                  </a:lnTo>
                  <a:lnTo>
                    <a:pt x="491261" y="38722"/>
                  </a:lnTo>
                  <a:lnTo>
                    <a:pt x="510755" y="67348"/>
                  </a:lnTo>
                  <a:lnTo>
                    <a:pt x="517906" y="102362"/>
                  </a:lnTo>
                  <a:lnTo>
                    <a:pt x="517906" y="56222"/>
                  </a:lnTo>
                  <a:lnTo>
                    <a:pt x="500062" y="30010"/>
                  </a:lnTo>
                  <a:lnTo>
                    <a:pt x="473608" y="12331"/>
                  </a:lnTo>
                  <a:lnTo>
                    <a:pt x="467207" y="8051"/>
                  </a:lnTo>
                  <a:lnTo>
                    <a:pt x="427024" y="0"/>
                  </a:lnTo>
                  <a:lnTo>
                    <a:pt x="103339" y="0"/>
                  </a:lnTo>
                  <a:lnTo>
                    <a:pt x="63157" y="8051"/>
                  </a:lnTo>
                  <a:lnTo>
                    <a:pt x="30314" y="30010"/>
                  </a:lnTo>
                  <a:lnTo>
                    <a:pt x="8140" y="62560"/>
                  </a:lnTo>
                  <a:lnTo>
                    <a:pt x="0" y="102362"/>
                  </a:lnTo>
                  <a:lnTo>
                    <a:pt x="7810" y="141389"/>
                  </a:lnTo>
                  <a:lnTo>
                    <a:pt x="29146" y="173532"/>
                  </a:lnTo>
                  <a:lnTo>
                    <a:pt x="60858" y="195656"/>
                  </a:lnTo>
                  <a:lnTo>
                    <a:pt x="99783" y="204647"/>
                  </a:lnTo>
                  <a:lnTo>
                    <a:pt x="130276" y="254825"/>
                  </a:lnTo>
                  <a:lnTo>
                    <a:pt x="133642" y="256692"/>
                  </a:lnTo>
                  <a:lnTo>
                    <a:pt x="137655" y="256692"/>
                  </a:lnTo>
                  <a:lnTo>
                    <a:pt x="141681" y="256476"/>
                  </a:lnTo>
                  <a:lnTo>
                    <a:pt x="145072" y="254190"/>
                  </a:lnTo>
                  <a:lnTo>
                    <a:pt x="150749" y="242049"/>
                  </a:lnTo>
                  <a:lnTo>
                    <a:pt x="168186" y="204711"/>
                  </a:lnTo>
                  <a:lnTo>
                    <a:pt x="427024" y="204711"/>
                  </a:lnTo>
                  <a:lnTo>
                    <a:pt x="467207" y="196659"/>
                  </a:lnTo>
                  <a:lnTo>
                    <a:pt x="500062" y="174701"/>
                  </a:lnTo>
                  <a:lnTo>
                    <a:pt x="522224" y="142163"/>
                  </a:lnTo>
                  <a:lnTo>
                    <a:pt x="530352" y="102362"/>
                  </a:lnTo>
                  <a:close/>
                </a:path>
                <a:path w="530860" h="480695">
                  <a:moveTo>
                    <a:pt x="530364" y="378091"/>
                  </a:moveTo>
                  <a:lnTo>
                    <a:pt x="522554" y="339064"/>
                  </a:lnTo>
                  <a:lnTo>
                    <a:pt x="517918" y="332092"/>
                  </a:lnTo>
                  <a:lnTo>
                    <a:pt x="517918" y="378091"/>
                  </a:lnTo>
                  <a:lnTo>
                    <a:pt x="510768" y="413105"/>
                  </a:lnTo>
                  <a:lnTo>
                    <a:pt x="491261" y="441718"/>
                  </a:lnTo>
                  <a:lnTo>
                    <a:pt x="462368" y="461035"/>
                  </a:lnTo>
                  <a:lnTo>
                    <a:pt x="427024" y="468122"/>
                  </a:lnTo>
                  <a:lnTo>
                    <a:pt x="103352" y="468122"/>
                  </a:lnTo>
                  <a:lnTo>
                    <a:pt x="68008" y="461035"/>
                  </a:lnTo>
                  <a:lnTo>
                    <a:pt x="39103" y="441718"/>
                  </a:lnTo>
                  <a:lnTo>
                    <a:pt x="19608" y="413105"/>
                  </a:lnTo>
                  <a:lnTo>
                    <a:pt x="12458" y="378091"/>
                  </a:lnTo>
                  <a:lnTo>
                    <a:pt x="19608" y="343090"/>
                  </a:lnTo>
                  <a:lnTo>
                    <a:pt x="39103" y="314477"/>
                  </a:lnTo>
                  <a:lnTo>
                    <a:pt x="68008" y="295160"/>
                  </a:lnTo>
                  <a:lnTo>
                    <a:pt x="103352" y="288074"/>
                  </a:lnTo>
                  <a:lnTo>
                    <a:pt x="370128" y="288074"/>
                  </a:lnTo>
                  <a:lnTo>
                    <a:pt x="393331" y="238417"/>
                  </a:lnTo>
                  <a:lnTo>
                    <a:pt x="423506" y="288074"/>
                  </a:lnTo>
                  <a:lnTo>
                    <a:pt x="427024" y="288074"/>
                  </a:lnTo>
                  <a:lnTo>
                    <a:pt x="462368" y="295160"/>
                  </a:lnTo>
                  <a:lnTo>
                    <a:pt x="491261" y="314477"/>
                  </a:lnTo>
                  <a:lnTo>
                    <a:pt x="510768" y="343090"/>
                  </a:lnTo>
                  <a:lnTo>
                    <a:pt x="517918" y="378091"/>
                  </a:lnTo>
                  <a:lnTo>
                    <a:pt x="517918" y="332092"/>
                  </a:lnTo>
                  <a:lnTo>
                    <a:pt x="501218" y="306920"/>
                  </a:lnTo>
                  <a:lnTo>
                    <a:pt x="469519" y="284797"/>
                  </a:lnTo>
                  <a:lnTo>
                    <a:pt x="430580" y="275805"/>
                  </a:lnTo>
                  <a:lnTo>
                    <a:pt x="407860" y="238417"/>
                  </a:lnTo>
                  <a:lnTo>
                    <a:pt x="399986" y="225463"/>
                  </a:lnTo>
                  <a:lnTo>
                    <a:pt x="396430" y="223634"/>
                  </a:lnTo>
                  <a:lnTo>
                    <a:pt x="392531" y="223774"/>
                  </a:lnTo>
                  <a:lnTo>
                    <a:pt x="388683" y="223989"/>
                  </a:lnTo>
                  <a:lnTo>
                    <a:pt x="385292" y="226263"/>
                  </a:lnTo>
                  <a:lnTo>
                    <a:pt x="362178" y="275742"/>
                  </a:lnTo>
                  <a:lnTo>
                    <a:pt x="103352" y="275742"/>
                  </a:lnTo>
                  <a:lnTo>
                    <a:pt x="63169" y="283794"/>
                  </a:lnTo>
                  <a:lnTo>
                    <a:pt x="30314" y="305752"/>
                  </a:lnTo>
                  <a:lnTo>
                    <a:pt x="8153" y="338289"/>
                  </a:lnTo>
                  <a:lnTo>
                    <a:pt x="12" y="378091"/>
                  </a:lnTo>
                  <a:lnTo>
                    <a:pt x="8153" y="417893"/>
                  </a:lnTo>
                  <a:lnTo>
                    <a:pt x="30314" y="450443"/>
                  </a:lnTo>
                  <a:lnTo>
                    <a:pt x="63169" y="472401"/>
                  </a:lnTo>
                  <a:lnTo>
                    <a:pt x="103352" y="480453"/>
                  </a:lnTo>
                  <a:lnTo>
                    <a:pt x="427024" y="480453"/>
                  </a:lnTo>
                  <a:lnTo>
                    <a:pt x="467207" y="472401"/>
                  </a:lnTo>
                  <a:lnTo>
                    <a:pt x="473608" y="468122"/>
                  </a:lnTo>
                  <a:lnTo>
                    <a:pt x="500062" y="450443"/>
                  </a:lnTo>
                  <a:lnTo>
                    <a:pt x="522236" y="417893"/>
                  </a:lnTo>
                  <a:lnTo>
                    <a:pt x="530364" y="378091"/>
                  </a:lnTo>
                  <a:close/>
                </a:path>
              </a:pathLst>
            </a:custGeom>
            <a:solidFill>
              <a:srgbClr val="6BA5B7"/>
            </a:solidFill>
          </p:spPr>
          <p:txBody>
            <a:bodyPr wrap="square" lIns="0" tIns="0" rIns="0" bIns="0" rtlCol="0"/>
            <a:lstStyle/>
            <a:p>
              <a:endParaRPr dirty="0"/>
            </a:p>
          </p:txBody>
        </p:sp>
        <p:sp>
          <p:nvSpPr>
            <p:cNvPr id="23" name="object 23"/>
            <p:cNvSpPr/>
            <p:nvPr/>
          </p:nvSpPr>
          <p:spPr>
            <a:xfrm>
              <a:off x="5627723" y="4255531"/>
              <a:ext cx="133096" cy="161709"/>
            </a:xfrm>
            <a:prstGeom prst="rect">
              <a:avLst/>
            </a:prstGeom>
            <a:blipFill>
              <a:blip r:embed="rId5" cstate="print"/>
              <a:stretch>
                <a:fillRect/>
              </a:stretch>
            </a:blipFill>
          </p:spPr>
          <p:txBody>
            <a:bodyPr wrap="square" lIns="0" tIns="0" rIns="0" bIns="0" rtlCol="0"/>
            <a:lstStyle/>
            <a:p>
              <a:endParaRPr dirty="0"/>
            </a:p>
          </p:txBody>
        </p:sp>
        <p:sp>
          <p:nvSpPr>
            <p:cNvPr id="24" name="object 24"/>
            <p:cNvSpPr/>
            <p:nvPr/>
          </p:nvSpPr>
          <p:spPr>
            <a:xfrm>
              <a:off x="2098724" y="4297668"/>
              <a:ext cx="501910" cy="323424"/>
            </a:xfrm>
            <a:prstGeom prst="rect">
              <a:avLst/>
            </a:prstGeom>
            <a:blipFill>
              <a:blip r:embed="rId6" cstate="print"/>
              <a:stretch>
                <a:fillRect/>
              </a:stretch>
            </a:blipFill>
          </p:spPr>
          <p:txBody>
            <a:bodyPr wrap="square" lIns="0" tIns="0" rIns="0" bIns="0" rtlCol="0"/>
            <a:lstStyle/>
            <a:p>
              <a:endParaRPr dirty="0"/>
            </a:p>
          </p:txBody>
        </p:sp>
        <p:sp>
          <p:nvSpPr>
            <p:cNvPr id="25" name="object 25"/>
            <p:cNvSpPr/>
            <p:nvPr/>
          </p:nvSpPr>
          <p:spPr>
            <a:xfrm>
              <a:off x="2201773" y="3292436"/>
              <a:ext cx="295910" cy="454659"/>
            </a:xfrm>
            <a:custGeom>
              <a:avLst/>
              <a:gdLst/>
              <a:ahLst/>
              <a:cxnLst/>
              <a:rect l="l" t="t" r="r" b="b"/>
              <a:pathLst>
                <a:path w="295910" h="454660">
                  <a:moveTo>
                    <a:pt x="169303" y="411670"/>
                  </a:moveTo>
                  <a:lnTo>
                    <a:pt x="167614" y="403542"/>
                  </a:lnTo>
                  <a:lnTo>
                    <a:pt x="165735" y="400799"/>
                  </a:lnTo>
                  <a:lnTo>
                    <a:pt x="163029" y="396887"/>
                  </a:lnTo>
                  <a:lnTo>
                    <a:pt x="159016" y="394246"/>
                  </a:lnTo>
                  <a:lnTo>
                    <a:pt x="159016" y="405676"/>
                  </a:lnTo>
                  <a:lnTo>
                    <a:pt x="159016" y="417652"/>
                  </a:lnTo>
                  <a:lnTo>
                    <a:pt x="154038" y="422529"/>
                  </a:lnTo>
                  <a:lnTo>
                    <a:pt x="141770" y="422529"/>
                  </a:lnTo>
                  <a:lnTo>
                    <a:pt x="136791" y="417652"/>
                  </a:lnTo>
                  <a:lnTo>
                    <a:pt x="136791" y="405676"/>
                  </a:lnTo>
                  <a:lnTo>
                    <a:pt x="141770" y="400799"/>
                  </a:lnTo>
                  <a:lnTo>
                    <a:pt x="154038" y="400799"/>
                  </a:lnTo>
                  <a:lnTo>
                    <a:pt x="159016" y="405676"/>
                  </a:lnTo>
                  <a:lnTo>
                    <a:pt x="159016" y="394246"/>
                  </a:lnTo>
                  <a:lnTo>
                    <a:pt x="156222" y="392391"/>
                  </a:lnTo>
                  <a:lnTo>
                    <a:pt x="147904" y="390740"/>
                  </a:lnTo>
                  <a:lnTo>
                    <a:pt x="139573" y="392391"/>
                  </a:lnTo>
                  <a:lnTo>
                    <a:pt x="132778" y="396887"/>
                  </a:lnTo>
                  <a:lnTo>
                    <a:pt x="128181" y="403542"/>
                  </a:lnTo>
                  <a:lnTo>
                    <a:pt x="126504" y="411670"/>
                  </a:lnTo>
                  <a:lnTo>
                    <a:pt x="128181" y="419811"/>
                  </a:lnTo>
                  <a:lnTo>
                    <a:pt x="132778" y="426453"/>
                  </a:lnTo>
                  <a:lnTo>
                    <a:pt x="139573" y="430949"/>
                  </a:lnTo>
                  <a:lnTo>
                    <a:pt x="147904" y="432587"/>
                  </a:lnTo>
                  <a:lnTo>
                    <a:pt x="156222" y="430949"/>
                  </a:lnTo>
                  <a:lnTo>
                    <a:pt x="163029" y="426453"/>
                  </a:lnTo>
                  <a:lnTo>
                    <a:pt x="165735" y="422529"/>
                  </a:lnTo>
                  <a:lnTo>
                    <a:pt x="167614" y="419811"/>
                  </a:lnTo>
                  <a:lnTo>
                    <a:pt x="169303" y="411670"/>
                  </a:lnTo>
                  <a:close/>
                </a:path>
                <a:path w="295910" h="454660">
                  <a:moveTo>
                    <a:pt x="256540" y="47891"/>
                  </a:moveTo>
                  <a:lnTo>
                    <a:pt x="250355" y="41846"/>
                  </a:lnTo>
                  <a:lnTo>
                    <a:pt x="244475" y="41846"/>
                  </a:lnTo>
                  <a:lnTo>
                    <a:pt x="244475" y="54394"/>
                  </a:lnTo>
                  <a:lnTo>
                    <a:pt x="244475" y="368719"/>
                  </a:lnTo>
                  <a:lnTo>
                    <a:pt x="243700" y="369468"/>
                  </a:lnTo>
                  <a:lnTo>
                    <a:pt x="52095" y="369468"/>
                  </a:lnTo>
                  <a:lnTo>
                    <a:pt x="51320" y="368719"/>
                  </a:lnTo>
                  <a:lnTo>
                    <a:pt x="51320" y="54394"/>
                  </a:lnTo>
                  <a:lnTo>
                    <a:pt x="52095" y="53632"/>
                  </a:lnTo>
                  <a:lnTo>
                    <a:pt x="243700" y="53632"/>
                  </a:lnTo>
                  <a:lnTo>
                    <a:pt x="244475" y="54394"/>
                  </a:lnTo>
                  <a:lnTo>
                    <a:pt x="244475" y="41846"/>
                  </a:lnTo>
                  <a:lnTo>
                    <a:pt x="45453" y="41846"/>
                  </a:lnTo>
                  <a:lnTo>
                    <a:pt x="39268" y="47891"/>
                  </a:lnTo>
                  <a:lnTo>
                    <a:pt x="39268" y="375208"/>
                  </a:lnTo>
                  <a:lnTo>
                    <a:pt x="45453" y="381254"/>
                  </a:lnTo>
                  <a:lnTo>
                    <a:pt x="250355" y="381254"/>
                  </a:lnTo>
                  <a:lnTo>
                    <a:pt x="256540" y="375208"/>
                  </a:lnTo>
                  <a:lnTo>
                    <a:pt x="256540" y="369468"/>
                  </a:lnTo>
                  <a:lnTo>
                    <a:pt x="256540" y="53632"/>
                  </a:lnTo>
                  <a:lnTo>
                    <a:pt x="256540" y="47891"/>
                  </a:lnTo>
                  <a:close/>
                </a:path>
                <a:path w="295910" h="454660">
                  <a:moveTo>
                    <a:pt x="295808" y="18592"/>
                  </a:moveTo>
                  <a:lnTo>
                    <a:pt x="294386" y="11772"/>
                  </a:lnTo>
                  <a:lnTo>
                    <a:pt x="294309" y="11353"/>
                  </a:lnTo>
                  <a:lnTo>
                    <a:pt x="290220" y="5448"/>
                  </a:lnTo>
                  <a:lnTo>
                    <a:pt x="284175" y="1460"/>
                  </a:lnTo>
                  <a:lnTo>
                    <a:pt x="283756" y="1384"/>
                  </a:lnTo>
                  <a:lnTo>
                    <a:pt x="283756" y="14833"/>
                  </a:lnTo>
                  <a:lnTo>
                    <a:pt x="283756" y="439470"/>
                  </a:lnTo>
                  <a:lnTo>
                    <a:pt x="280631" y="442518"/>
                  </a:lnTo>
                  <a:lnTo>
                    <a:pt x="15176" y="442518"/>
                  </a:lnTo>
                  <a:lnTo>
                    <a:pt x="12052" y="439470"/>
                  </a:lnTo>
                  <a:lnTo>
                    <a:pt x="12052" y="14833"/>
                  </a:lnTo>
                  <a:lnTo>
                    <a:pt x="15176" y="11772"/>
                  </a:lnTo>
                  <a:lnTo>
                    <a:pt x="280631" y="11772"/>
                  </a:lnTo>
                  <a:lnTo>
                    <a:pt x="283756" y="14833"/>
                  </a:lnTo>
                  <a:lnTo>
                    <a:pt x="283756" y="1384"/>
                  </a:lnTo>
                  <a:lnTo>
                    <a:pt x="276783" y="0"/>
                  </a:lnTo>
                  <a:lnTo>
                    <a:pt x="19024" y="0"/>
                  </a:lnTo>
                  <a:lnTo>
                    <a:pt x="11620" y="1460"/>
                  </a:lnTo>
                  <a:lnTo>
                    <a:pt x="5575" y="5448"/>
                  </a:lnTo>
                  <a:lnTo>
                    <a:pt x="1498" y="11353"/>
                  </a:lnTo>
                  <a:lnTo>
                    <a:pt x="0" y="18592"/>
                  </a:lnTo>
                  <a:lnTo>
                    <a:pt x="0" y="435711"/>
                  </a:lnTo>
                  <a:lnTo>
                    <a:pt x="1498" y="442937"/>
                  </a:lnTo>
                  <a:lnTo>
                    <a:pt x="5575" y="448856"/>
                  </a:lnTo>
                  <a:lnTo>
                    <a:pt x="11620" y="452843"/>
                  </a:lnTo>
                  <a:lnTo>
                    <a:pt x="19024" y="454304"/>
                  </a:lnTo>
                  <a:lnTo>
                    <a:pt x="276783" y="454304"/>
                  </a:lnTo>
                  <a:lnTo>
                    <a:pt x="295808" y="435711"/>
                  </a:lnTo>
                  <a:lnTo>
                    <a:pt x="295808" y="18592"/>
                  </a:lnTo>
                  <a:close/>
                </a:path>
              </a:pathLst>
            </a:custGeom>
            <a:solidFill>
              <a:srgbClr val="6BA5B7"/>
            </a:solidFill>
          </p:spPr>
          <p:txBody>
            <a:bodyPr wrap="square" lIns="0" tIns="0" rIns="0" bIns="0" rtlCol="0"/>
            <a:lstStyle/>
            <a:p>
              <a:endParaRPr dirty="0"/>
            </a:p>
          </p:txBody>
        </p:sp>
        <p:sp>
          <p:nvSpPr>
            <p:cNvPr id="26" name="object 26"/>
            <p:cNvSpPr/>
            <p:nvPr/>
          </p:nvSpPr>
          <p:spPr>
            <a:xfrm>
              <a:off x="2279793" y="3388984"/>
              <a:ext cx="139776" cy="248070"/>
            </a:xfrm>
            <a:prstGeom prst="rect">
              <a:avLst/>
            </a:prstGeom>
            <a:blipFill>
              <a:blip r:embed="rId7" cstate="print"/>
              <a:stretch>
                <a:fillRect/>
              </a:stretch>
            </a:blipFill>
          </p:spPr>
          <p:txBody>
            <a:bodyPr wrap="square" lIns="0" tIns="0" rIns="0" bIns="0" rtlCol="0"/>
            <a:lstStyle/>
            <a:p>
              <a:endParaRPr dirty="0"/>
            </a:p>
          </p:txBody>
        </p:sp>
        <p:sp>
          <p:nvSpPr>
            <p:cNvPr id="27" name="object 27"/>
            <p:cNvSpPr/>
            <p:nvPr/>
          </p:nvSpPr>
          <p:spPr>
            <a:xfrm>
              <a:off x="5790580" y="3291363"/>
              <a:ext cx="198678" cy="334041"/>
            </a:xfrm>
            <a:prstGeom prst="rect">
              <a:avLst/>
            </a:prstGeom>
            <a:blipFill>
              <a:blip r:embed="rId8" cstate="print"/>
              <a:stretch>
                <a:fillRect/>
              </a:stretch>
            </a:blipFill>
          </p:spPr>
          <p:txBody>
            <a:bodyPr wrap="square" lIns="0" tIns="0" rIns="0" bIns="0" rtlCol="0"/>
            <a:lstStyle/>
            <a:p>
              <a:endParaRPr dirty="0"/>
            </a:p>
          </p:txBody>
        </p:sp>
        <p:sp>
          <p:nvSpPr>
            <p:cNvPr id="28" name="object 28"/>
            <p:cNvSpPr/>
            <p:nvPr/>
          </p:nvSpPr>
          <p:spPr>
            <a:xfrm>
              <a:off x="5618818" y="3366756"/>
              <a:ext cx="381635" cy="381635"/>
            </a:xfrm>
            <a:custGeom>
              <a:avLst/>
              <a:gdLst/>
              <a:ahLst/>
              <a:cxnLst/>
              <a:rect l="l" t="t" r="r" b="b"/>
              <a:pathLst>
                <a:path w="381635" h="381635">
                  <a:moveTo>
                    <a:pt x="64056" y="0"/>
                  </a:moveTo>
                  <a:lnTo>
                    <a:pt x="5278" y="77695"/>
                  </a:lnTo>
                  <a:lnTo>
                    <a:pt x="0" y="105075"/>
                  </a:lnTo>
                  <a:lnTo>
                    <a:pt x="1358" y="119577"/>
                  </a:lnTo>
                  <a:lnTo>
                    <a:pt x="27866" y="167680"/>
                  </a:lnTo>
                  <a:lnTo>
                    <a:pt x="61145" y="209231"/>
                  </a:lnTo>
                  <a:lnTo>
                    <a:pt x="114600" y="266417"/>
                  </a:lnTo>
                  <a:lnTo>
                    <a:pt x="171786" y="319871"/>
                  </a:lnTo>
                  <a:lnTo>
                    <a:pt x="213339" y="353150"/>
                  </a:lnTo>
                  <a:lnTo>
                    <a:pt x="248585" y="375637"/>
                  </a:lnTo>
                  <a:lnTo>
                    <a:pt x="276131" y="381035"/>
                  </a:lnTo>
                  <a:lnTo>
                    <a:pt x="283496" y="380697"/>
                  </a:lnTo>
                  <a:lnTo>
                    <a:pt x="290661" y="379684"/>
                  </a:lnTo>
                  <a:lnTo>
                    <a:pt x="297248" y="378056"/>
                  </a:lnTo>
                  <a:lnTo>
                    <a:pt x="303334" y="375739"/>
                  </a:lnTo>
                  <a:lnTo>
                    <a:pt x="333591" y="361778"/>
                  </a:lnTo>
                  <a:lnTo>
                    <a:pt x="276007" y="361778"/>
                  </a:lnTo>
                  <a:lnTo>
                    <a:pt x="265655" y="360867"/>
                  </a:lnTo>
                  <a:lnTo>
                    <a:pt x="223689" y="336752"/>
                  </a:lnTo>
                  <a:lnTo>
                    <a:pt x="183534" y="304488"/>
                  </a:lnTo>
                  <a:lnTo>
                    <a:pt x="128239" y="252778"/>
                  </a:lnTo>
                  <a:lnTo>
                    <a:pt x="76531" y="197488"/>
                  </a:lnTo>
                  <a:lnTo>
                    <a:pt x="44272" y="157335"/>
                  </a:lnTo>
                  <a:lnTo>
                    <a:pt x="22855" y="124292"/>
                  </a:lnTo>
                  <a:lnTo>
                    <a:pt x="19264" y="105075"/>
                  </a:lnTo>
                  <a:lnTo>
                    <a:pt x="20133" y="94679"/>
                  </a:lnTo>
                  <a:lnTo>
                    <a:pt x="51798" y="22895"/>
                  </a:lnTo>
                  <a:lnTo>
                    <a:pt x="61209" y="19199"/>
                  </a:lnTo>
                  <a:lnTo>
                    <a:pt x="94635" y="19199"/>
                  </a:lnTo>
                  <a:lnTo>
                    <a:pt x="84869" y="9433"/>
                  </a:lnTo>
                  <a:lnTo>
                    <a:pt x="78701" y="4604"/>
                  </a:lnTo>
                  <a:lnTo>
                    <a:pt x="71654" y="1425"/>
                  </a:lnTo>
                  <a:lnTo>
                    <a:pt x="64056" y="0"/>
                  </a:lnTo>
                  <a:close/>
                </a:path>
                <a:path w="381635" h="381635">
                  <a:moveTo>
                    <a:pt x="325216" y="249780"/>
                  </a:moveTo>
                  <a:lnTo>
                    <a:pt x="293530" y="249780"/>
                  </a:lnTo>
                  <a:lnTo>
                    <a:pt x="299105" y="250949"/>
                  </a:lnTo>
                  <a:lnTo>
                    <a:pt x="361043" y="312874"/>
                  </a:lnTo>
                  <a:lnTo>
                    <a:pt x="295244" y="358238"/>
                  </a:lnTo>
                  <a:lnTo>
                    <a:pt x="276007" y="361778"/>
                  </a:lnTo>
                  <a:lnTo>
                    <a:pt x="333591" y="361778"/>
                  </a:lnTo>
                  <a:lnTo>
                    <a:pt x="368903" y="344441"/>
                  </a:lnTo>
                  <a:lnTo>
                    <a:pt x="381017" y="316961"/>
                  </a:lnTo>
                  <a:lnTo>
                    <a:pt x="379591" y="309362"/>
                  </a:lnTo>
                  <a:lnTo>
                    <a:pt x="376413" y="302316"/>
                  </a:lnTo>
                  <a:lnTo>
                    <a:pt x="371584" y="296148"/>
                  </a:lnTo>
                  <a:lnTo>
                    <a:pt x="325216" y="249780"/>
                  </a:lnTo>
                  <a:close/>
                </a:path>
                <a:path w="381635" h="381635">
                  <a:moveTo>
                    <a:pt x="94635" y="19199"/>
                  </a:moveTo>
                  <a:lnTo>
                    <a:pt x="65438" y="19199"/>
                  </a:lnTo>
                  <a:lnTo>
                    <a:pt x="68714" y="20545"/>
                  </a:lnTo>
                  <a:lnTo>
                    <a:pt x="130081" y="81912"/>
                  </a:lnTo>
                  <a:lnTo>
                    <a:pt x="131249" y="87487"/>
                  </a:lnTo>
                  <a:lnTo>
                    <a:pt x="129293" y="92351"/>
                  </a:lnTo>
                  <a:lnTo>
                    <a:pt x="124757" y="104694"/>
                  </a:lnTo>
                  <a:lnTo>
                    <a:pt x="122453" y="113281"/>
                  </a:lnTo>
                  <a:lnTo>
                    <a:pt x="121766" y="119029"/>
                  </a:lnTo>
                  <a:lnTo>
                    <a:pt x="122080" y="122857"/>
                  </a:lnTo>
                  <a:lnTo>
                    <a:pt x="148181" y="171268"/>
                  </a:lnTo>
                  <a:lnTo>
                    <a:pt x="176995" y="204022"/>
                  </a:lnTo>
                  <a:lnTo>
                    <a:pt x="209753" y="232836"/>
                  </a:lnTo>
                  <a:lnTo>
                    <a:pt x="251670" y="257011"/>
                  </a:lnTo>
                  <a:lnTo>
                    <a:pt x="261993" y="259267"/>
                  </a:lnTo>
                  <a:lnTo>
                    <a:pt x="267738" y="258577"/>
                  </a:lnTo>
                  <a:lnTo>
                    <a:pt x="276324" y="256269"/>
                  </a:lnTo>
                  <a:lnTo>
                    <a:pt x="288666" y="251736"/>
                  </a:lnTo>
                  <a:lnTo>
                    <a:pt x="293530" y="249780"/>
                  </a:lnTo>
                  <a:lnTo>
                    <a:pt x="325216" y="249780"/>
                  </a:lnTo>
                  <a:lnTo>
                    <a:pt x="316504" y="241068"/>
                  </a:lnTo>
                  <a:lnTo>
                    <a:pt x="315035" y="239976"/>
                  </a:lnTo>
                  <a:lnTo>
                    <a:pt x="261666" y="239976"/>
                  </a:lnTo>
                  <a:lnTo>
                    <a:pt x="255069" y="237660"/>
                  </a:lnTo>
                  <a:lnTo>
                    <a:pt x="218578" y="215307"/>
                  </a:lnTo>
                  <a:lnTo>
                    <a:pt x="164696" y="161141"/>
                  </a:lnTo>
                  <a:lnTo>
                    <a:pt x="142748" y="124532"/>
                  </a:lnTo>
                  <a:lnTo>
                    <a:pt x="140914" y="115097"/>
                  </a:lnTo>
                  <a:lnTo>
                    <a:pt x="147175" y="99552"/>
                  </a:lnTo>
                  <a:lnTo>
                    <a:pt x="149393" y="90291"/>
                  </a:lnTo>
                  <a:lnTo>
                    <a:pt x="148848" y="80975"/>
                  </a:lnTo>
                  <a:lnTo>
                    <a:pt x="145661" y="72188"/>
                  </a:lnTo>
                  <a:lnTo>
                    <a:pt x="139949" y="64513"/>
                  </a:lnTo>
                  <a:lnTo>
                    <a:pt x="94635" y="19199"/>
                  </a:lnTo>
                  <a:close/>
                </a:path>
                <a:path w="381635" h="381635">
                  <a:moveTo>
                    <a:pt x="290731" y="231631"/>
                  </a:moveTo>
                  <a:lnTo>
                    <a:pt x="281478" y="233842"/>
                  </a:lnTo>
                  <a:lnTo>
                    <a:pt x="267342" y="239531"/>
                  </a:lnTo>
                  <a:lnTo>
                    <a:pt x="262542" y="239951"/>
                  </a:lnTo>
                  <a:lnTo>
                    <a:pt x="261666" y="239976"/>
                  </a:lnTo>
                  <a:lnTo>
                    <a:pt x="315035" y="239976"/>
                  </a:lnTo>
                  <a:lnTo>
                    <a:pt x="308829" y="235363"/>
                  </a:lnTo>
                  <a:lnTo>
                    <a:pt x="300043" y="232178"/>
                  </a:lnTo>
                  <a:lnTo>
                    <a:pt x="290731" y="231631"/>
                  </a:lnTo>
                  <a:close/>
                </a:path>
              </a:pathLst>
            </a:custGeom>
            <a:solidFill>
              <a:srgbClr val="6BA5B7"/>
            </a:solidFill>
          </p:spPr>
          <p:txBody>
            <a:bodyPr wrap="square" lIns="0" tIns="0" rIns="0" bIns="0" rtlCol="0"/>
            <a:lstStyle/>
            <a:p>
              <a:endParaRPr dirty="0"/>
            </a:p>
          </p:txBody>
        </p:sp>
        <p:sp>
          <p:nvSpPr>
            <p:cNvPr id="29" name="object 29"/>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30" name="object 30"/>
            <p:cNvSpPr/>
            <p:nvPr/>
          </p:nvSpPr>
          <p:spPr>
            <a:xfrm>
              <a:off x="8972550" y="5083441"/>
              <a:ext cx="628650" cy="323215"/>
            </a:xfrm>
            <a:custGeom>
              <a:avLst/>
              <a:gdLst/>
              <a:ahLst/>
              <a:cxnLst/>
              <a:rect l="l" t="t" r="r" b="b"/>
              <a:pathLst>
                <a:path w="628650" h="323214">
                  <a:moveTo>
                    <a:pt x="61607" y="242671"/>
                  </a:moveTo>
                  <a:lnTo>
                    <a:pt x="17691" y="242671"/>
                  </a:lnTo>
                  <a:lnTo>
                    <a:pt x="17691" y="225679"/>
                  </a:lnTo>
                  <a:lnTo>
                    <a:pt x="55829" y="225679"/>
                  </a:lnTo>
                  <a:lnTo>
                    <a:pt x="55829" y="209842"/>
                  </a:lnTo>
                  <a:lnTo>
                    <a:pt x="17691" y="209842"/>
                  </a:lnTo>
                  <a:lnTo>
                    <a:pt x="17691" y="193433"/>
                  </a:lnTo>
                  <a:lnTo>
                    <a:pt x="61036" y="193433"/>
                  </a:lnTo>
                  <a:lnTo>
                    <a:pt x="61036" y="177596"/>
                  </a:lnTo>
                  <a:lnTo>
                    <a:pt x="0" y="177596"/>
                  </a:lnTo>
                  <a:lnTo>
                    <a:pt x="0" y="258508"/>
                  </a:lnTo>
                  <a:lnTo>
                    <a:pt x="61607" y="258508"/>
                  </a:lnTo>
                  <a:lnTo>
                    <a:pt x="61607" y="242671"/>
                  </a:lnTo>
                  <a:close/>
                </a:path>
                <a:path w="628650" h="323214">
                  <a:moveTo>
                    <a:pt x="155613" y="177596"/>
                  </a:moveTo>
                  <a:lnTo>
                    <a:pt x="136423" y="177596"/>
                  </a:lnTo>
                  <a:lnTo>
                    <a:pt x="115163" y="211810"/>
                  </a:lnTo>
                  <a:lnTo>
                    <a:pt x="93891" y="177596"/>
                  </a:lnTo>
                  <a:lnTo>
                    <a:pt x="74701" y="177596"/>
                  </a:lnTo>
                  <a:lnTo>
                    <a:pt x="74701" y="258508"/>
                  </a:lnTo>
                  <a:lnTo>
                    <a:pt x="92151" y="258508"/>
                  </a:lnTo>
                  <a:lnTo>
                    <a:pt x="92151" y="206032"/>
                  </a:lnTo>
                  <a:lnTo>
                    <a:pt x="114693" y="240245"/>
                  </a:lnTo>
                  <a:lnTo>
                    <a:pt x="115163" y="240245"/>
                  </a:lnTo>
                  <a:lnTo>
                    <a:pt x="137934" y="205689"/>
                  </a:lnTo>
                  <a:lnTo>
                    <a:pt x="137934" y="258508"/>
                  </a:lnTo>
                  <a:lnTo>
                    <a:pt x="155613" y="258508"/>
                  </a:lnTo>
                  <a:lnTo>
                    <a:pt x="155613" y="177596"/>
                  </a:lnTo>
                  <a:close/>
                </a:path>
                <a:path w="628650" h="323214">
                  <a:moveTo>
                    <a:pt x="235839" y="205562"/>
                  </a:moveTo>
                  <a:lnTo>
                    <a:pt x="233718" y="194221"/>
                  </a:lnTo>
                  <a:lnTo>
                    <a:pt x="233337" y="193662"/>
                  </a:lnTo>
                  <a:lnTo>
                    <a:pt x="227596" y="185381"/>
                  </a:lnTo>
                  <a:lnTo>
                    <a:pt x="217855" y="179641"/>
                  </a:lnTo>
                  <a:lnTo>
                    <a:pt x="217805" y="197942"/>
                  </a:lnTo>
                  <a:lnTo>
                    <a:pt x="217805" y="213080"/>
                  </a:lnTo>
                  <a:lnTo>
                    <a:pt x="212610" y="218401"/>
                  </a:lnTo>
                  <a:lnTo>
                    <a:pt x="189611" y="218401"/>
                  </a:lnTo>
                  <a:lnTo>
                    <a:pt x="189611" y="193662"/>
                  </a:lnTo>
                  <a:lnTo>
                    <a:pt x="212267" y="193662"/>
                  </a:lnTo>
                  <a:lnTo>
                    <a:pt x="217805" y="197942"/>
                  </a:lnTo>
                  <a:lnTo>
                    <a:pt x="217805" y="179641"/>
                  </a:lnTo>
                  <a:lnTo>
                    <a:pt x="204863" y="177596"/>
                  </a:lnTo>
                  <a:lnTo>
                    <a:pt x="171805" y="177596"/>
                  </a:lnTo>
                  <a:lnTo>
                    <a:pt x="171805" y="258508"/>
                  </a:lnTo>
                  <a:lnTo>
                    <a:pt x="189611" y="258508"/>
                  </a:lnTo>
                  <a:lnTo>
                    <a:pt x="189611" y="234226"/>
                  </a:lnTo>
                  <a:lnTo>
                    <a:pt x="203123" y="234226"/>
                  </a:lnTo>
                  <a:lnTo>
                    <a:pt x="235839" y="205803"/>
                  </a:lnTo>
                  <a:lnTo>
                    <a:pt x="235839" y="205562"/>
                  </a:lnTo>
                  <a:close/>
                </a:path>
                <a:path w="628650" h="323214">
                  <a:moveTo>
                    <a:pt x="327914" y="217805"/>
                  </a:moveTo>
                  <a:lnTo>
                    <a:pt x="324713" y="201612"/>
                  </a:lnTo>
                  <a:lnTo>
                    <a:pt x="318668" y="192608"/>
                  </a:lnTo>
                  <a:lnTo>
                    <a:pt x="315823" y="188379"/>
                  </a:lnTo>
                  <a:lnTo>
                    <a:pt x="309295" y="184099"/>
                  </a:lnTo>
                  <a:lnTo>
                    <a:pt x="309295" y="218274"/>
                  </a:lnTo>
                  <a:lnTo>
                    <a:pt x="307517" y="228066"/>
                  </a:lnTo>
                  <a:lnTo>
                    <a:pt x="302526" y="236080"/>
                  </a:lnTo>
                  <a:lnTo>
                    <a:pt x="294855" y="241490"/>
                  </a:lnTo>
                  <a:lnTo>
                    <a:pt x="285026" y="243471"/>
                  </a:lnTo>
                  <a:lnTo>
                    <a:pt x="275145" y="241452"/>
                  </a:lnTo>
                  <a:lnTo>
                    <a:pt x="267385" y="235966"/>
                  </a:lnTo>
                  <a:lnTo>
                    <a:pt x="262318" y="227876"/>
                  </a:lnTo>
                  <a:lnTo>
                    <a:pt x="260553" y="218274"/>
                  </a:lnTo>
                  <a:lnTo>
                    <a:pt x="260515" y="217805"/>
                  </a:lnTo>
                  <a:lnTo>
                    <a:pt x="262293" y="208026"/>
                  </a:lnTo>
                  <a:lnTo>
                    <a:pt x="267271" y="200012"/>
                  </a:lnTo>
                  <a:lnTo>
                    <a:pt x="274942" y="194602"/>
                  </a:lnTo>
                  <a:lnTo>
                    <a:pt x="284784" y="192608"/>
                  </a:lnTo>
                  <a:lnTo>
                    <a:pt x="294652" y="194640"/>
                  </a:lnTo>
                  <a:lnTo>
                    <a:pt x="302412" y="200126"/>
                  </a:lnTo>
                  <a:lnTo>
                    <a:pt x="307479" y="208229"/>
                  </a:lnTo>
                  <a:lnTo>
                    <a:pt x="309245" y="217805"/>
                  </a:lnTo>
                  <a:lnTo>
                    <a:pt x="309295" y="218274"/>
                  </a:lnTo>
                  <a:lnTo>
                    <a:pt x="309295" y="184099"/>
                  </a:lnTo>
                  <a:lnTo>
                    <a:pt x="302260" y="179476"/>
                  </a:lnTo>
                  <a:lnTo>
                    <a:pt x="285026" y="176199"/>
                  </a:lnTo>
                  <a:lnTo>
                    <a:pt x="267754" y="179514"/>
                  </a:lnTo>
                  <a:lnTo>
                    <a:pt x="254101" y="188506"/>
                  </a:lnTo>
                  <a:lnTo>
                    <a:pt x="245135" y="201815"/>
                  </a:lnTo>
                  <a:lnTo>
                    <a:pt x="241947" y="217805"/>
                  </a:lnTo>
                  <a:lnTo>
                    <a:pt x="241909" y="218274"/>
                  </a:lnTo>
                  <a:lnTo>
                    <a:pt x="245097" y="234492"/>
                  </a:lnTo>
                  <a:lnTo>
                    <a:pt x="253974" y="247713"/>
                  </a:lnTo>
                  <a:lnTo>
                    <a:pt x="267550" y="256628"/>
                  </a:lnTo>
                  <a:lnTo>
                    <a:pt x="284784" y="259892"/>
                  </a:lnTo>
                  <a:lnTo>
                    <a:pt x="302056" y="256590"/>
                  </a:lnTo>
                  <a:lnTo>
                    <a:pt x="315709" y="247599"/>
                  </a:lnTo>
                  <a:lnTo>
                    <a:pt x="318490" y="243471"/>
                  </a:lnTo>
                  <a:lnTo>
                    <a:pt x="324675" y="234289"/>
                  </a:lnTo>
                  <a:lnTo>
                    <a:pt x="327863" y="218274"/>
                  </a:lnTo>
                  <a:lnTo>
                    <a:pt x="327914" y="217805"/>
                  </a:lnTo>
                  <a:close/>
                </a:path>
                <a:path w="628650" h="323214">
                  <a:moveTo>
                    <a:pt x="346773" y="285673"/>
                  </a:moveTo>
                  <a:lnTo>
                    <a:pt x="340372" y="285673"/>
                  </a:lnTo>
                  <a:lnTo>
                    <a:pt x="340372" y="322084"/>
                  </a:lnTo>
                  <a:lnTo>
                    <a:pt x="346773" y="322084"/>
                  </a:lnTo>
                  <a:lnTo>
                    <a:pt x="346773" y="285673"/>
                  </a:lnTo>
                  <a:close/>
                </a:path>
                <a:path w="628650" h="323214">
                  <a:moveTo>
                    <a:pt x="387400" y="285673"/>
                  </a:moveTo>
                  <a:lnTo>
                    <a:pt x="381114" y="285673"/>
                  </a:lnTo>
                  <a:lnTo>
                    <a:pt x="381114" y="310857"/>
                  </a:lnTo>
                  <a:lnTo>
                    <a:pt x="361607" y="285673"/>
                  </a:lnTo>
                  <a:lnTo>
                    <a:pt x="355676" y="285673"/>
                  </a:lnTo>
                  <a:lnTo>
                    <a:pt x="355676" y="322084"/>
                  </a:lnTo>
                  <a:lnTo>
                    <a:pt x="361975" y="322084"/>
                  </a:lnTo>
                  <a:lnTo>
                    <a:pt x="361975" y="296176"/>
                  </a:lnTo>
                  <a:lnTo>
                    <a:pt x="382054" y="322084"/>
                  </a:lnTo>
                  <a:lnTo>
                    <a:pt x="387400" y="322084"/>
                  </a:lnTo>
                  <a:lnTo>
                    <a:pt x="387400" y="285673"/>
                  </a:lnTo>
                  <a:close/>
                </a:path>
                <a:path w="628650" h="323214">
                  <a:moveTo>
                    <a:pt x="421716" y="305587"/>
                  </a:moveTo>
                  <a:lnTo>
                    <a:pt x="417766" y="302831"/>
                  </a:lnTo>
                  <a:lnTo>
                    <a:pt x="403034" y="299288"/>
                  </a:lnTo>
                  <a:lnTo>
                    <a:pt x="401370" y="298043"/>
                  </a:lnTo>
                  <a:lnTo>
                    <a:pt x="401370" y="292747"/>
                  </a:lnTo>
                  <a:lnTo>
                    <a:pt x="403567" y="290817"/>
                  </a:lnTo>
                  <a:lnTo>
                    <a:pt x="410641" y="290817"/>
                  </a:lnTo>
                  <a:lnTo>
                    <a:pt x="413918" y="292112"/>
                  </a:lnTo>
                  <a:lnTo>
                    <a:pt x="417195" y="294563"/>
                  </a:lnTo>
                  <a:lnTo>
                    <a:pt x="420624" y="289725"/>
                  </a:lnTo>
                  <a:lnTo>
                    <a:pt x="416928" y="286766"/>
                  </a:lnTo>
                  <a:lnTo>
                    <a:pt x="412724" y="285140"/>
                  </a:lnTo>
                  <a:lnTo>
                    <a:pt x="400177" y="285140"/>
                  </a:lnTo>
                  <a:lnTo>
                    <a:pt x="394982" y="289458"/>
                  </a:lnTo>
                  <a:lnTo>
                    <a:pt x="394982" y="302526"/>
                  </a:lnTo>
                  <a:lnTo>
                    <a:pt x="399351" y="304812"/>
                  </a:lnTo>
                  <a:lnTo>
                    <a:pt x="413867" y="308241"/>
                  </a:lnTo>
                  <a:lnTo>
                    <a:pt x="415328" y="309651"/>
                  </a:lnTo>
                  <a:lnTo>
                    <a:pt x="415328" y="315061"/>
                  </a:lnTo>
                  <a:lnTo>
                    <a:pt x="412826" y="316928"/>
                  </a:lnTo>
                  <a:lnTo>
                    <a:pt x="404393" y="316928"/>
                  </a:lnTo>
                  <a:lnTo>
                    <a:pt x="400862" y="315214"/>
                  </a:lnTo>
                  <a:lnTo>
                    <a:pt x="397370" y="312191"/>
                  </a:lnTo>
                  <a:lnTo>
                    <a:pt x="393522" y="316776"/>
                  </a:lnTo>
                  <a:lnTo>
                    <a:pt x="397891" y="320675"/>
                  </a:lnTo>
                  <a:lnTo>
                    <a:pt x="403148" y="322605"/>
                  </a:lnTo>
                  <a:lnTo>
                    <a:pt x="416356" y="322605"/>
                  </a:lnTo>
                  <a:lnTo>
                    <a:pt x="421716" y="318541"/>
                  </a:lnTo>
                  <a:lnTo>
                    <a:pt x="421716" y="305587"/>
                  </a:lnTo>
                  <a:close/>
                </a:path>
                <a:path w="628650" h="323214">
                  <a:moveTo>
                    <a:pt x="451739" y="177596"/>
                  </a:moveTo>
                  <a:lnTo>
                    <a:pt x="433133" y="177596"/>
                  </a:lnTo>
                  <a:lnTo>
                    <a:pt x="416369" y="231813"/>
                  </a:lnTo>
                  <a:lnTo>
                    <a:pt x="398221" y="177596"/>
                  </a:lnTo>
                  <a:lnTo>
                    <a:pt x="382968" y="177596"/>
                  </a:lnTo>
                  <a:lnTo>
                    <a:pt x="364820" y="231813"/>
                  </a:lnTo>
                  <a:lnTo>
                    <a:pt x="348056" y="177596"/>
                  </a:lnTo>
                  <a:lnTo>
                    <a:pt x="328980" y="177596"/>
                  </a:lnTo>
                  <a:lnTo>
                    <a:pt x="356603" y="258508"/>
                  </a:lnTo>
                  <a:lnTo>
                    <a:pt x="372097" y="258508"/>
                  </a:lnTo>
                  <a:lnTo>
                    <a:pt x="390359" y="206387"/>
                  </a:lnTo>
                  <a:lnTo>
                    <a:pt x="408622" y="258508"/>
                  </a:lnTo>
                  <a:lnTo>
                    <a:pt x="424116" y="258508"/>
                  </a:lnTo>
                  <a:lnTo>
                    <a:pt x="451739" y="177596"/>
                  </a:lnTo>
                  <a:close/>
                </a:path>
                <a:path w="628650" h="323214">
                  <a:moveTo>
                    <a:pt x="454101" y="285673"/>
                  </a:moveTo>
                  <a:lnTo>
                    <a:pt x="424548" y="285673"/>
                  </a:lnTo>
                  <a:lnTo>
                    <a:pt x="424548" y="291604"/>
                  </a:lnTo>
                  <a:lnTo>
                    <a:pt x="436105" y="291604"/>
                  </a:lnTo>
                  <a:lnTo>
                    <a:pt x="436105" y="322084"/>
                  </a:lnTo>
                  <a:lnTo>
                    <a:pt x="442556" y="322084"/>
                  </a:lnTo>
                  <a:lnTo>
                    <a:pt x="442556" y="291604"/>
                  </a:lnTo>
                  <a:lnTo>
                    <a:pt x="454101" y="291604"/>
                  </a:lnTo>
                  <a:lnTo>
                    <a:pt x="454101" y="285673"/>
                  </a:lnTo>
                  <a:close/>
                </a:path>
                <a:path w="628650" h="323214">
                  <a:moveTo>
                    <a:pt x="466204" y="285673"/>
                  </a:moveTo>
                  <a:lnTo>
                    <a:pt x="459803" y="285673"/>
                  </a:lnTo>
                  <a:lnTo>
                    <a:pt x="459803" y="322084"/>
                  </a:lnTo>
                  <a:lnTo>
                    <a:pt x="466204" y="322084"/>
                  </a:lnTo>
                  <a:lnTo>
                    <a:pt x="466204" y="285673"/>
                  </a:lnTo>
                  <a:close/>
                </a:path>
                <a:path w="628650" h="323214">
                  <a:moveTo>
                    <a:pt x="501421" y="285673"/>
                  </a:moveTo>
                  <a:lnTo>
                    <a:pt x="471868" y="285673"/>
                  </a:lnTo>
                  <a:lnTo>
                    <a:pt x="471868" y="291604"/>
                  </a:lnTo>
                  <a:lnTo>
                    <a:pt x="483425" y="291604"/>
                  </a:lnTo>
                  <a:lnTo>
                    <a:pt x="483425" y="322084"/>
                  </a:lnTo>
                  <a:lnTo>
                    <a:pt x="489877" y="322084"/>
                  </a:lnTo>
                  <a:lnTo>
                    <a:pt x="489877" y="291604"/>
                  </a:lnTo>
                  <a:lnTo>
                    <a:pt x="501421" y="291604"/>
                  </a:lnTo>
                  <a:lnTo>
                    <a:pt x="501421" y="285673"/>
                  </a:lnTo>
                  <a:close/>
                </a:path>
                <a:path w="628650" h="323214">
                  <a:moveTo>
                    <a:pt x="521512" y="242671"/>
                  </a:moveTo>
                  <a:lnTo>
                    <a:pt x="477583" y="242671"/>
                  </a:lnTo>
                  <a:lnTo>
                    <a:pt x="477583" y="225679"/>
                  </a:lnTo>
                  <a:lnTo>
                    <a:pt x="515734" y="225679"/>
                  </a:lnTo>
                  <a:lnTo>
                    <a:pt x="515734" y="209842"/>
                  </a:lnTo>
                  <a:lnTo>
                    <a:pt x="477583" y="209842"/>
                  </a:lnTo>
                  <a:lnTo>
                    <a:pt x="477583" y="193433"/>
                  </a:lnTo>
                  <a:lnTo>
                    <a:pt x="520941" y="193433"/>
                  </a:lnTo>
                  <a:lnTo>
                    <a:pt x="520941" y="177596"/>
                  </a:lnTo>
                  <a:lnTo>
                    <a:pt x="459905" y="177596"/>
                  </a:lnTo>
                  <a:lnTo>
                    <a:pt x="459905" y="258508"/>
                  </a:lnTo>
                  <a:lnTo>
                    <a:pt x="521512" y="258508"/>
                  </a:lnTo>
                  <a:lnTo>
                    <a:pt x="521512" y="242671"/>
                  </a:lnTo>
                  <a:close/>
                </a:path>
                <a:path w="628650" h="323214">
                  <a:moveTo>
                    <a:pt x="537667" y="285661"/>
                  </a:moveTo>
                  <a:lnTo>
                    <a:pt x="531266" y="285661"/>
                  </a:lnTo>
                  <a:lnTo>
                    <a:pt x="531266" y="313334"/>
                  </a:lnTo>
                  <a:lnTo>
                    <a:pt x="527773" y="316725"/>
                  </a:lnTo>
                  <a:lnTo>
                    <a:pt x="516382" y="316725"/>
                  </a:lnTo>
                  <a:lnTo>
                    <a:pt x="512902" y="313131"/>
                  </a:lnTo>
                  <a:lnTo>
                    <a:pt x="512902" y="285661"/>
                  </a:lnTo>
                  <a:lnTo>
                    <a:pt x="506501" y="285661"/>
                  </a:lnTo>
                  <a:lnTo>
                    <a:pt x="506501" y="306628"/>
                  </a:lnTo>
                  <a:lnTo>
                    <a:pt x="506501" y="317195"/>
                  </a:lnTo>
                  <a:lnTo>
                    <a:pt x="512533" y="322656"/>
                  </a:lnTo>
                  <a:lnTo>
                    <a:pt x="531520" y="322656"/>
                  </a:lnTo>
                  <a:lnTo>
                    <a:pt x="537667" y="317195"/>
                  </a:lnTo>
                  <a:lnTo>
                    <a:pt x="537667" y="285661"/>
                  </a:lnTo>
                  <a:close/>
                </a:path>
                <a:path w="628650" h="323214">
                  <a:moveTo>
                    <a:pt x="572274" y="285673"/>
                  </a:moveTo>
                  <a:lnTo>
                    <a:pt x="542721" y="285673"/>
                  </a:lnTo>
                  <a:lnTo>
                    <a:pt x="542721" y="291604"/>
                  </a:lnTo>
                  <a:lnTo>
                    <a:pt x="554278" y="291604"/>
                  </a:lnTo>
                  <a:lnTo>
                    <a:pt x="554278" y="322084"/>
                  </a:lnTo>
                  <a:lnTo>
                    <a:pt x="560730" y="322084"/>
                  </a:lnTo>
                  <a:lnTo>
                    <a:pt x="560730" y="291604"/>
                  </a:lnTo>
                  <a:lnTo>
                    <a:pt x="572274" y="291604"/>
                  </a:lnTo>
                  <a:lnTo>
                    <a:pt x="572274" y="285673"/>
                  </a:lnTo>
                  <a:close/>
                </a:path>
                <a:path w="628650" h="323214">
                  <a:moveTo>
                    <a:pt x="604418" y="102755"/>
                  </a:moveTo>
                  <a:lnTo>
                    <a:pt x="574319" y="97358"/>
                  </a:lnTo>
                  <a:lnTo>
                    <a:pt x="539178" y="95465"/>
                  </a:lnTo>
                  <a:lnTo>
                    <a:pt x="496189" y="99288"/>
                  </a:lnTo>
                  <a:lnTo>
                    <a:pt x="442582" y="111010"/>
                  </a:lnTo>
                  <a:lnTo>
                    <a:pt x="383882" y="123177"/>
                  </a:lnTo>
                  <a:lnTo>
                    <a:pt x="339915" y="124853"/>
                  </a:lnTo>
                  <a:lnTo>
                    <a:pt x="305739" y="119570"/>
                  </a:lnTo>
                  <a:lnTo>
                    <a:pt x="247103" y="102146"/>
                  </a:lnTo>
                  <a:lnTo>
                    <a:pt x="212788" y="97028"/>
                  </a:lnTo>
                  <a:lnTo>
                    <a:pt x="168567" y="98996"/>
                  </a:lnTo>
                  <a:lnTo>
                    <a:pt x="115404" y="123736"/>
                  </a:lnTo>
                  <a:lnTo>
                    <a:pt x="158711" y="122008"/>
                  </a:lnTo>
                  <a:lnTo>
                    <a:pt x="193192" y="127177"/>
                  </a:lnTo>
                  <a:lnTo>
                    <a:pt x="253822" y="144538"/>
                  </a:lnTo>
                  <a:lnTo>
                    <a:pt x="289026" y="149898"/>
                  </a:lnTo>
                  <a:lnTo>
                    <a:pt x="333540" y="148475"/>
                  </a:lnTo>
                  <a:lnTo>
                    <a:pt x="391896" y="136867"/>
                  </a:lnTo>
                  <a:lnTo>
                    <a:pt x="465836" y="122732"/>
                  </a:lnTo>
                  <a:lnTo>
                    <a:pt x="520090" y="122593"/>
                  </a:lnTo>
                  <a:lnTo>
                    <a:pt x="563384" y="130467"/>
                  </a:lnTo>
                  <a:lnTo>
                    <a:pt x="604418" y="140347"/>
                  </a:lnTo>
                  <a:lnTo>
                    <a:pt x="604418" y="102755"/>
                  </a:lnTo>
                  <a:close/>
                </a:path>
                <a:path w="628650" h="323214">
                  <a:moveTo>
                    <a:pt x="604418" y="48933"/>
                  </a:moveTo>
                  <a:lnTo>
                    <a:pt x="589978" y="50965"/>
                  </a:lnTo>
                  <a:lnTo>
                    <a:pt x="574471" y="53746"/>
                  </a:lnTo>
                  <a:lnTo>
                    <a:pt x="557834" y="57378"/>
                  </a:lnTo>
                  <a:lnTo>
                    <a:pt x="539991" y="62026"/>
                  </a:lnTo>
                  <a:lnTo>
                    <a:pt x="482244" y="74269"/>
                  </a:lnTo>
                  <a:lnTo>
                    <a:pt x="439191" y="75869"/>
                  </a:lnTo>
                  <a:lnTo>
                    <a:pt x="405955" y="70434"/>
                  </a:lnTo>
                  <a:lnTo>
                    <a:pt x="349402" y="52768"/>
                  </a:lnTo>
                  <a:lnTo>
                    <a:pt x="316318" y="47739"/>
                  </a:lnTo>
                  <a:lnTo>
                    <a:pt x="273519" y="50012"/>
                  </a:lnTo>
                  <a:lnTo>
                    <a:pt x="220357" y="74752"/>
                  </a:lnTo>
                  <a:lnTo>
                    <a:pt x="262712" y="72898"/>
                  </a:lnTo>
                  <a:lnTo>
                    <a:pt x="296341" y="78054"/>
                  </a:lnTo>
                  <a:lnTo>
                    <a:pt x="355333" y="95580"/>
                  </a:lnTo>
                  <a:lnTo>
                    <a:pt x="389661" y="101003"/>
                  </a:lnTo>
                  <a:lnTo>
                    <a:pt x="433184" y="99606"/>
                  </a:lnTo>
                  <a:lnTo>
                    <a:pt x="490372" y="87896"/>
                  </a:lnTo>
                  <a:lnTo>
                    <a:pt x="525157" y="79413"/>
                  </a:lnTo>
                  <a:lnTo>
                    <a:pt x="555256" y="74218"/>
                  </a:lnTo>
                  <a:lnTo>
                    <a:pt x="581418" y="71932"/>
                  </a:lnTo>
                  <a:lnTo>
                    <a:pt x="604418" y="72136"/>
                  </a:lnTo>
                  <a:lnTo>
                    <a:pt x="604418" y="48933"/>
                  </a:lnTo>
                  <a:close/>
                </a:path>
                <a:path w="628650" h="323214">
                  <a:moveTo>
                    <a:pt x="604418" y="20142"/>
                  </a:moveTo>
                  <a:lnTo>
                    <a:pt x="552297" y="27876"/>
                  </a:lnTo>
                  <a:lnTo>
                    <a:pt x="514451" y="25196"/>
                  </a:lnTo>
                  <a:lnTo>
                    <a:pt x="484517" y="16624"/>
                  </a:lnTo>
                  <a:lnTo>
                    <a:pt x="456145" y="6718"/>
                  </a:lnTo>
                  <a:lnTo>
                    <a:pt x="422973" y="0"/>
                  </a:lnTo>
                  <a:lnTo>
                    <a:pt x="378663" y="1028"/>
                  </a:lnTo>
                  <a:lnTo>
                    <a:pt x="325399" y="25768"/>
                  </a:lnTo>
                  <a:lnTo>
                    <a:pt x="366496" y="22567"/>
                  </a:lnTo>
                  <a:lnTo>
                    <a:pt x="398881" y="27190"/>
                  </a:lnTo>
                  <a:lnTo>
                    <a:pt x="426999" y="35966"/>
                  </a:lnTo>
                  <a:lnTo>
                    <a:pt x="455256" y="45199"/>
                  </a:lnTo>
                  <a:lnTo>
                    <a:pt x="488073" y="51219"/>
                  </a:lnTo>
                  <a:lnTo>
                    <a:pt x="529882" y="50342"/>
                  </a:lnTo>
                  <a:lnTo>
                    <a:pt x="585089" y="38912"/>
                  </a:lnTo>
                  <a:lnTo>
                    <a:pt x="604418" y="33591"/>
                  </a:lnTo>
                  <a:lnTo>
                    <a:pt x="604418" y="20142"/>
                  </a:lnTo>
                  <a:close/>
                </a:path>
                <a:path w="628650" h="323214">
                  <a:moveTo>
                    <a:pt x="604545" y="258508"/>
                  </a:moveTo>
                  <a:lnTo>
                    <a:pt x="586841" y="232613"/>
                  </a:lnTo>
                  <a:lnTo>
                    <a:pt x="584784" y="229603"/>
                  </a:lnTo>
                  <a:lnTo>
                    <a:pt x="591832" y="225920"/>
                  </a:lnTo>
                  <a:lnTo>
                    <a:pt x="597306" y="220535"/>
                  </a:lnTo>
                  <a:lnTo>
                    <a:pt x="599122" y="216890"/>
                  </a:lnTo>
                  <a:lnTo>
                    <a:pt x="600849" y="213423"/>
                  </a:lnTo>
                  <a:lnTo>
                    <a:pt x="602119" y="204520"/>
                  </a:lnTo>
                  <a:lnTo>
                    <a:pt x="602119" y="196659"/>
                  </a:lnTo>
                  <a:lnTo>
                    <a:pt x="600976" y="193662"/>
                  </a:lnTo>
                  <a:lnTo>
                    <a:pt x="599694" y="190296"/>
                  </a:lnTo>
                  <a:lnTo>
                    <a:pt x="589864" y="180479"/>
                  </a:lnTo>
                  <a:lnTo>
                    <a:pt x="584085" y="178396"/>
                  </a:lnTo>
                  <a:lnTo>
                    <a:pt x="584085" y="197586"/>
                  </a:lnTo>
                  <a:lnTo>
                    <a:pt x="584085" y="212267"/>
                  </a:lnTo>
                  <a:lnTo>
                    <a:pt x="579120" y="216890"/>
                  </a:lnTo>
                  <a:lnTo>
                    <a:pt x="552411" y="216890"/>
                  </a:lnTo>
                  <a:lnTo>
                    <a:pt x="552411" y="193662"/>
                  </a:lnTo>
                  <a:lnTo>
                    <a:pt x="578764" y="193662"/>
                  </a:lnTo>
                  <a:lnTo>
                    <a:pt x="584085" y="197586"/>
                  </a:lnTo>
                  <a:lnTo>
                    <a:pt x="584085" y="178396"/>
                  </a:lnTo>
                  <a:lnTo>
                    <a:pt x="581888" y="177596"/>
                  </a:lnTo>
                  <a:lnTo>
                    <a:pt x="534606" y="177596"/>
                  </a:lnTo>
                  <a:lnTo>
                    <a:pt x="534606" y="258508"/>
                  </a:lnTo>
                  <a:lnTo>
                    <a:pt x="552411" y="258508"/>
                  </a:lnTo>
                  <a:lnTo>
                    <a:pt x="552411" y="232613"/>
                  </a:lnTo>
                  <a:lnTo>
                    <a:pt x="566394" y="232613"/>
                  </a:lnTo>
                  <a:lnTo>
                    <a:pt x="583742" y="258508"/>
                  </a:lnTo>
                  <a:lnTo>
                    <a:pt x="604545" y="258508"/>
                  </a:lnTo>
                  <a:close/>
                </a:path>
                <a:path w="628650" h="323214">
                  <a:moveTo>
                    <a:pt x="604723" y="316369"/>
                  </a:moveTo>
                  <a:lnTo>
                    <a:pt x="583857" y="316369"/>
                  </a:lnTo>
                  <a:lnTo>
                    <a:pt x="583857" y="306578"/>
                  </a:lnTo>
                  <a:lnTo>
                    <a:pt x="602119" y="306578"/>
                  </a:lnTo>
                  <a:lnTo>
                    <a:pt x="602119" y="300863"/>
                  </a:lnTo>
                  <a:lnTo>
                    <a:pt x="583857" y="300863"/>
                  </a:lnTo>
                  <a:lnTo>
                    <a:pt x="583857" y="291401"/>
                  </a:lnTo>
                  <a:lnTo>
                    <a:pt x="604456" y="291401"/>
                  </a:lnTo>
                  <a:lnTo>
                    <a:pt x="604456" y="285673"/>
                  </a:lnTo>
                  <a:lnTo>
                    <a:pt x="577456" y="285673"/>
                  </a:lnTo>
                  <a:lnTo>
                    <a:pt x="577456" y="322084"/>
                  </a:lnTo>
                  <a:lnTo>
                    <a:pt x="604723" y="322084"/>
                  </a:lnTo>
                  <a:lnTo>
                    <a:pt x="604723" y="316369"/>
                  </a:lnTo>
                  <a:close/>
                </a:path>
                <a:path w="628650" h="323214">
                  <a:moveTo>
                    <a:pt x="616153" y="310680"/>
                  </a:moveTo>
                  <a:lnTo>
                    <a:pt x="607758" y="310680"/>
                  </a:lnTo>
                  <a:lnTo>
                    <a:pt x="607758" y="311797"/>
                  </a:lnTo>
                  <a:lnTo>
                    <a:pt x="611352" y="311797"/>
                  </a:lnTo>
                  <a:lnTo>
                    <a:pt x="611352" y="321373"/>
                  </a:lnTo>
                  <a:lnTo>
                    <a:pt x="612571" y="321373"/>
                  </a:lnTo>
                  <a:lnTo>
                    <a:pt x="612571" y="311797"/>
                  </a:lnTo>
                  <a:lnTo>
                    <a:pt x="616153" y="311797"/>
                  </a:lnTo>
                  <a:lnTo>
                    <a:pt x="616153" y="310680"/>
                  </a:lnTo>
                  <a:close/>
                </a:path>
                <a:path w="628650" h="323214">
                  <a:moveTo>
                    <a:pt x="628637" y="310680"/>
                  </a:moveTo>
                  <a:lnTo>
                    <a:pt x="627418" y="310680"/>
                  </a:lnTo>
                  <a:lnTo>
                    <a:pt x="623531" y="316509"/>
                  </a:lnTo>
                  <a:lnTo>
                    <a:pt x="619633" y="310680"/>
                  </a:lnTo>
                  <a:lnTo>
                    <a:pt x="618413" y="310680"/>
                  </a:lnTo>
                  <a:lnTo>
                    <a:pt x="618413" y="321373"/>
                  </a:lnTo>
                  <a:lnTo>
                    <a:pt x="619582" y="321373"/>
                  </a:lnTo>
                  <a:lnTo>
                    <a:pt x="619582" y="312724"/>
                  </a:lnTo>
                  <a:lnTo>
                    <a:pt x="623481" y="318439"/>
                  </a:lnTo>
                  <a:lnTo>
                    <a:pt x="627430" y="312712"/>
                  </a:lnTo>
                  <a:lnTo>
                    <a:pt x="627430" y="321373"/>
                  </a:lnTo>
                  <a:lnTo>
                    <a:pt x="628637" y="321373"/>
                  </a:lnTo>
                  <a:lnTo>
                    <a:pt x="628637" y="310680"/>
                  </a:lnTo>
                  <a:close/>
                </a:path>
              </a:pathLst>
            </a:custGeom>
            <a:solidFill>
              <a:srgbClr val="FFFFFF"/>
            </a:solidFill>
          </p:spPr>
          <p:txBody>
            <a:bodyPr wrap="square" lIns="0" tIns="0" rIns="0" bIns="0" rtlCol="0"/>
            <a:lstStyle/>
            <a:p>
              <a:endParaRPr dirty="0"/>
            </a:p>
          </p:txBody>
        </p:sp>
      </p:grpSp>
      <p:sp>
        <p:nvSpPr>
          <p:cNvPr id="31" name="object 31"/>
          <p:cNvSpPr txBox="1"/>
          <p:nvPr/>
        </p:nvSpPr>
        <p:spPr>
          <a:xfrm>
            <a:off x="6406264" y="4305534"/>
            <a:ext cx="890905" cy="299720"/>
          </a:xfrm>
          <a:prstGeom prst="rect">
            <a:avLst/>
          </a:prstGeom>
        </p:spPr>
        <p:txBody>
          <a:bodyPr vert="horz" wrap="square" lIns="0" tIns="12700" rIns="0" bIns="0" rtlCol="0">
            <a:spAutoFit/>
          </a:bodyPr>
          <a:lstStyle/>
          <a:p>
            <a:pPr marL="12700">
              <a:lnSpc>
                <a:spcPct val="100000"/>
              </a:lnSpc>
              <a:spcBef>
                <a:spcPts val="100"/>
              </a:spcBef>
            </a:pPr>
            <a:r>
              <a:rPr sz="1800" b="1" spc="-55" dirty="0">
                <a:solidFill>
                  <a:srgbClr val="FFFFFF"/>
                </a:solidFill>
                <a:latin typeface="OpenSans-Semibold"/>
                <a:cs typeface="OpenSans-Semibold"/>
              </a:rPr>
              <a:t>Virtually</a:t>
            </a:r>
            <a:endParaRPr sz="1800" dirty="0">
              <a:latin typeface="OpenSans-Semibold"/>
              <a:cs typeface="OpenSans-Semibold"/>
            </a:endParaRPr>
          </a:p>
        </p:txBody>
      </p:sp>
      <p:sp>
        <p:nvSpPr>
          <p:cNvPr id="33" name="object 33"/>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solidFill>
                  <a:schemeClr val="bg1"/>
                </a:solidFill>
              </a:rPr>
              <a:t>LEVERAGING </a:t>
            </a:r>
            <a:r>
              <a:rPr spc="35" dirty="0">
                <a:solidFill>
                  <a:schemeClr val="bg1"/>
                </a:solidFill>
              </a:rPr>
              <a:t>ADVICE </a:t>
            </a:r>
            <a:r>
              <a:rPr spc="10" dirty="0">
                <a:solidFill>
                  <a:schemeClr val="bg1"/>
                </a:solidFill>
              </a:rPr>
              <a:t>TO </a:t>
            </a:r>
            <a:r>
              <a:rPr spc="35" dirty="0">
                <a:solidFill>
                  <a:schemeClr val="bg1"/>
                </a:solidFill>
              </a:rPr>
              <a:t>BUILD </a:t>
            </a:r>
            <a:r>
              <a:rPr dirty="0">
                <a:solidFill>
                  <a:schemeClr val="bg1"/>
                </a:solidFill>
              </a:rPr>
              <a:t>A </a:t>
            </a:r>
            <a:r>
              <a:rPr spc="35" dirty="0">
                <a:solidFill>
                  <a:schemeClr val="bg1"/>
                </a:solidFill>
              </a:rPr>
              <a:t>BRIGHTER </a:t>
            </a:r>
            <a:r>
              <a:rPr spc="40" dirty="0">
                <a:solidFill>
                  <a:schemeClr val="bg1"/>
                </a:solidFill>
              </a:rPr>
              <a:t>FUTURE  </a:t>
            </a:r>
            <a:endParaRPr lang="en-US" spc="40" dirty="0">
              <a:solidFill>
                <a:schemeClr val="bg1"/>
              </a:solidFill>
            </a:endParaRPr>
          </a:p>
          <a:p>
            <a:pPr marL="12700" marR="5080">
              <a:lnSpc>
                <a:spcPts val="1290"/>
              </a:lnSpc>
              <a:spcBef>
                <a:spcPts val="30"/>
              </a:spcBef>
            </a:pPr>
            <a:r>
              <a:rPr spc="35" dirty="0">
                <a:solidFill>
                  <a:schemeClr val="bg1"/>
                </a:solidFill>
              </a:rPr>
              <a:t>FOR </a:t>
            </a:r>
            <a:r>
              <a:rPr spc="45" dirty="0">
                <a:solidFill>
                  <a:schemeClr val="bg1"/>
                </a:solidFill>
              </a:rPr>
              <a:t>FINANCIAL </a:t>
            </a:r>
            <a:r>
              <a:rPr spc="40" dirty="0">
                <a:solidFill>
                  <a:schemeClr val="bg1"/>
                </a:solidFill>
              </a:rPr>
              <a:t>PROFESSIONAL </a:t>
            </a:r>
            <a:r>
              <a:rPr spc="20" dirty="0">
                <a:solidFill>
                  <a:schemeClr val="bg1"/>
                </a:solidFill>
              </a:rPr>
              <a:t>USE</a:t>
            </a:r>
            <a:r>
              <a:rPr spc="145" dirty="0">
                <a:solidFill>
                  <a:schemeClr val="bg1"/>
                </a:solidFill>
              </a:rPr>
              <a:t> </a:t>
            </a:r>
            <a:r>
              <a:rPr spc="15" dirty="0">
                <a:solidFill>
                  <a:schemeClr val="bg1"/>
                </a:solidFill>
              </a:rPr>
              <a:t>ONLY</a:t>
            </a:r>
            <a:r>
              <a:rPr lang="en-US" spc="15" dirty="0">
                <a:solidFill>
                  <a:schemeClr val="bg1"/>
                </a:solidFill>
              </a:rPr>
              <a:t>.</a:t>
            </a:r>
            <a:endParaRPr spc="15" dirty="0">
              <a:solidFill>
                <a:schemeClr val="bg1"/>
              </a:solidFill>
            </a:endParaRPr>
          </a:p>
        </p:txBody>
      </p:sp>
      <p:sp>
        <p:nvSpPr>
          <p:cNvPr id="34" name="object 34"/>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21</a:t>
            </a:fld>
            <a:endParaRPr dirty="0"/>
          </a:p>
        </p:txBody>
      </p:sp>
      <p:sp>
        <p:nvSpPr>
          <p:cNvPr id="32" name="object 32"/>
          <p:cNvSpPr txBox="1"/>
          <p:nvPr/>
        </p:nvSpPr>
        <p:spPr>
          <a:xfrm>
            <a:off x="2933880" y="4305534"/>
            <a:ext cx="1008380" cy="299720"/>
          </a:xfrm>
          <a:prstGeom prst="rect">
            <a:avLst/>
          </a:prstGeom>
        </p:spPr>
        <p:txBody>
          <a:bodyPr vert="horz" wrap="square" lIns="0" tIns="12700" rIns="0" bIns="0" rtlCol="0">
            <a:spAutoFit/>
          </a:bodyPr>
          <a:lstStyle/>
          <a:p>
            <a:pPr marL="12700">
              <a:lnSpc>
                <a:spcPct val="100000"/>
              </a:lnSpc>
              <a:spcBef>
                <a:spcPts val="100"/>
              </a:spcBef>
            </a:pPr>
            <a:r>
              <a:rPr sz="1800" b="1" spc="-40" dirty="0">
                <a:solidFill>
                  <a:srgbClr val="FFFFFF"/>
                </a:solidFill>
                <a:latin typeface="OpenSans-Semibold"/>
                <a:cs typeface="OpenSans-Semibold"/>
              </a:rPr>
              <a:t>In</a:t>
            </a:r>
            <a:r>
              <a:rPr sz="1800" b="1" spc="-170" dirty="0">
                <a:solidFill>
                  <a:srgbClr val="FFFFFF"/>
                </a:solidFill>
                <a:latin typeface="OpenSans-Semibold"/>
                <a:cs typeface="OpenSans-Semibold"/>
              </a:rPr>
              <a:t> </a:t>
            </a:r>
            <a:r>
              <a:rPr sz="1800" b="1" spc="-55" dirty="0">
                <a:solidFill>
                  <a:srgbClr val="FFFFFF"/>
                </a:solidFill>
                <a:latin typeface="OpenSans-Semibold"/>
                <a:cs typeface="OpenSans-Semibold"/>
              </a:rPr>
              <a:t>person</a:t>
            </a:r>
            <a:endParaRPr sz="1800" dirty="0">
              <a:latin typeface="OpenSans-Semibold"/>
              <a:cs typeface="OpenSans-Semibo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EAEEF1"/>
          </a:solidFill>
        </p:spPr>
        <p:txBody>
          <a:bodyPr wrap="square" lIns="0" tIns="0" rIns="0" bIns="0" rtlCol="0"/>
          <a:lstStyle/>
          <a:p>
            <a:endParaRPr dirty="0"/>
          </a:p>
        </p:txBody>
      </p:sp>
      <p:sp>
        <p:nvSpPr>
          <p:cNvPr id="3" name="object 3"/>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4" name="object 4"/>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5" name="object 5"/>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6" name="object 6"/>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7" name="object 7"/>
          <p:cNvSpPr txBox="1">
            <a:spLocks noGrp="1"/>
          </p:cNvSpPr>
          <p:nvPr>
            <p:ph type="title"/>
          </p:nvPr>
        </p:nvSpPr>
        <p:spPr>
          <a:xfrm>
            <a:off x="2076409" y="694028"/>
            <a:ext cx="5906135" cy="360680"/>
          </a:xfrm>
          <a:prstGeom prst="rect">
            <a:avLst/>
          </a:prstGeom>
        </p:spPr>
        <p:txBody>
          <a:bodyPr vert="horz" wrap="square" lIns="0" tIns="12700" rIns="0" bIns="0" rtlCol="0">
            <a:spAutoFit/>
          </a:bodyPr>
          <a:lstStyle/>
          <a:p>
            <a:pPr marL="12700">
              <a:lnSpc>
                <a:spcPct val="100000"/>
              </a:lnSpc>
              <a:spcBef>
                <a:spcPts val="100"/>
              </a:spcBef>
            </a:pPr>
            <a:r>
              <a:rPr dirty="0">
                <a:solidFill>
                  <a:srgbClr val="19224C"/>
                </a:solidFill>
              </a:rPr>
              <a:t>There are many ways to implement</a:t>
            </a:r>
            <a:r>
              <a:rPr spc="-100" dirty="0">
                <a:solidFill>
                  <a:srgbClr val="19224C"/>
                </a:solidFill>
              </a:rPr>
              <a:t> </a:t>
            </a:r>
            <a:r>
              <a:rPr dirty="0">
                <a:solidFill>
                  <a:srgbClr val="19224C"/>
                </a:solidFill>
              </a:rPr>
              <a:t>advice</a:t>
            </a:r>
          </a:p>
        </p:txBody>
      </p:sp>
      <p:grpSp>
        <p:nvGrpSpPr>
          <p:cNvPr id="8" name="object 8"/>
          <p:cNvGrpSpPr/>
          <p:nvPr/>
        </p:nvGrpSpPr>
        <p:grpSpPr>
          <a:xfrm>
            <a:off x="914400" y="2306923"/>
            <a:ext cx="685800" cy="685800"/>
            <a:chOff x="914400" y="2306923"/>
            <a:chExt cx="685800" cy="685800"/>
          </a:xfrm>
        </p:grpSpPr>
        <p:sp>
          <p:nvSpPr>
            <p:cNvPr id="9" name="object 9"/>
            <p:cNvSpPr/>
            <p:nvPr/>
          </p:nvSpPr>
          <p:spPr>
            <a:xfrm>
              <a:off x="914400" y="2306923"/>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899"/>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799"/>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899"/>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10" name="object 10"/>
            <p:cNvSpPr/>
            <p:nvPr/>
          </p:nvSpPr>
          <p:spPr>
            <a:xfrm>
              <a:off x="1198666" y="2582581"/>
              <a:ext cx="117271" cy="179251"/>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1023835" y="2488120"/>
              <a:ext cx="467359" cy="323850"/>
            </a:xfrm>
            <a:custGeom>
              <a:avLst/>
              <a:gdLst/>
              <a:ahLst/>
              <a:cxnLst/>
              <a:rect l="l" t="t" r="r" b="b"/>
              <a:pathLst>
                <a:path w="467359" h="323850">
                  <a:moveTo>
                    <a:pt x="41198" y="25882"/>
                  </a:moveTo>
                  <a:lnTo>
                    <a:pt x="37465" y="22186"/>
                  </a:lnTo>
                  <a:lnTo>
                    <a:pt x="28270" y="22186"/>
                  </a:lnTo>
                  <a:lnTo>
                    <a:pt x="24536" y="25882"/>
                  </a:lnTo>
                  <a:lnTo>
                    <a:pt x="24536" y="34975"/>
                  </a:lnTo>
                  <a:lnTo>
                    <a:pt x="28270" y="38671"/>
                  </a:lnTo>
                  <a:lnTo>
                    <a:pt x="37465" y="38671"/>
                  </a:lnTo>
                  <a:lnTo>
                    <a:pt x="41198" y="34975"/>
                  </a:lnTo>
                  <a:lnTo>
                    <a:pt x="41198" y="30429"/>
                  </a:lnTo>
                  <a:lnTo>
                    <a:pt x="41198" y="25882"/>
                  </a:lnTo>
                  <a:close/>
                </a:path>
                <a:path w="467359" h="323850">
                  <a:moveTo>
                    <a:pt x="67614" y="25882"/>
                  </a:moveTo>
                  <a:lnTo>
                    <a:pt x="63881" y="22186"/>
                  </a:lnTo>
                  <a:lnTo>
                    <a:pt x="54686" y="22186"/>
                  </a:lnTo>
                  <a:lnTo>
                    <a:pt x="50952" y="25882"/>
                  </a:lnTo>
                  <a:lnTo>
                    <a:pt x="50952" y="34975"/>
                  </a:lnTo>
                  <a:lnTo>
                    <a:pt x="54686" y="38671"/>
                  </a:lnTo>
                  <a:lnTo>
                    <a:pt x="63881" y="38671"/>
                  </a:lnTo>
                  <a:lnTo>
                    <a:pt x="67614" y="34975"/>
                  </a:lnTo>
                  <a:lnTo>
                    <a:pt x="67614" y="30429"/>
                  </a:lnTo>
                  <a:lnTo>
                    <a:pt x="67614" y="25882"/>
                  </a:lnTo>
                  <a:close/>
                </a:path>
                <a:path w="467359" h="323850">
                  <a:moveTo>
                    <a:pt x="94043" y="25882"/>
                  </a:moveTo>
                  <a:lnTo>
                    <a:pt x="90309" y="22186"/>
                  </a:lnTo>
                  <a:lnTo>
                    <a:pt x="81114" y="22186"/>
                  </a:lnTo>
                  <a:lnTo>
                    <a:pt x="77381" y="25882"/>
                  </a:lnTo>
                  <a:lnTo>
                    <a:pt x="77381" y="34975"/>
                  </a:lnTo>
                  <a:lnTo>
                    <a:pt x="81114" y="38671"/>
                  </a:lnTo>
                  <a:lnTo>
                    <a:pt x="90309" y="38671"/>
                  </a:lnTo>
                  <a:lnTo>
                    <a:pt x="94043" y="34975"/>
                  </a:lnTo>
                  <a:lnTo>
                    <a:pt x="94043" y="30429"/>
                  </a:lnTo>
                  <a:lnTo>
                    <a:pt x="94043" y="25882"/>
                  </a:lnTo>
                  <a:close/>
                </a:path>
                <a:path w="467359" h="323850">
                  <a:moveTo>
                    <a:pt x="466915" y="18757"/>
                  </a:moveTo>
                  <a:lnTo>
                    <a:pt x="465416" y="11468"/>
                  </a:lnTo>
                  <a:lnTo>
                    <a:pt x="465239" y="11201"/>
                  </a:lnTo>
                  <a:lnTo>
                    <a:pt x="461352" y="5499"/>
                  </a:lnTo>
                  <a:lnTo>
                    <a:pt x="455599" y="1663"/>
                  </a:lnTo>
                  <a:lnTo>
                    <a:pt x="455599" y="14592"/>
                  </a:lnTo>
                  <a:lnTo>
                    <a:pt x="455599" y="49682"/>
                  </a:lnTo>
                  <a:lnTo>
                    <a:pt x="455599" y="60871"/>
                  </a:lnTo>
                  <a:lnTo>
                    <a:pt x="455599" y="308838"/>
                  </a:lnTo>
                  <a:lnTo>
                    <a:pt x="452170" y="312242"/>
                  </a:lnTo>
                  <a:lnTo>
                    <a:pt x="14744" y="312242"/>
                  </a:lnTo>
                  <a:lnTo>
                    <a:pt x="11315" y="308838"/>
                  </a:lnTo>
                  <a:lnTo>
                    <a:pt x="11315" y="60871"/>
                  </a:lnTo>
                  <a:lnTo>
                    <a:pt x="455599" y="60871"/>
                  </a:lnTo>
                  <a:lnTo>
                    <a:pt x="455599" y="49682"/>
                  </a:lnTo>
                  <a:lnTo>
                    <a:pt x="11315" y="49682"/>
                  </a:lnTo>
                  <a:lnTo>
                    <a:pt x="11315" y="14592"/>
                  </a:lnTo>
                  <a:lnTo>
                    <a:pt x="14757" y="11201"/>
                  </a:lnTo>
                  <a:lnTo>
                    <a:pt x="452170" y="11201"/>
                  </a:lnTo>
                  <a:lnTo>
                    <a:pt x="453898" y="12903"/>
                  </a:lnTo>
                  <a:lnTo>
                    <a:pt x="455599" y="14592"/>
                  </a:lnTo>
                  <a:lnTo>
                    <a:pt x="455599" y="1663"/>
                  </a:lnTo>
                  <a:lnTo>
                    <a:pt x="455333" y="1473"/>
                  </a:lnTo>
                  <a:lnTo>
                    <a:pt x="447954" y="0"/>
                  </a:lnTo>
                  <a:lnTo>
                    <a:pt x="18973" y="0"/>
                  </a:lnTo>
                  <a:lnTo>
                    <a:pt x="11595" y="1473"/>
                  </a:lnTo>
                  <a:lnTo>
                    <a:pt x="5562" y="5499"/>
                  </a:lnTo>
                  <a:lnTo>
                    <a:pt x="1485" y="11468"/>
                  </a:lnTo>
                  <a:lnTo>
                    <a:pt x="0" y="18757"/>
                  </a:lnTo>
                  <a:lnTo>
                    <a:pt x="0" y="58369"/>
                  </a:lnTo>
                  <a:lnTo>
                    <a:pt x="0" y="304673"/>
                  </a:lnTo>
                  <a:lnTo>
                    <a:pt x="1485" y="311962"/>
                  </a:lnTo>
                  <a:lnTo>
                    <a:pt x="5562" y="317931"/>
                  </a:lnTo>
                  <a:lnTo>
                    <a:pt x="11595" y="321945"/>
                  </a:lnTo>
                  <a:lnTo>
                    <a:pt x="18973" y="323430"/>
                  </a:lnTo>
                  <a:lnTo>
                    <a:pt x="447954" y="323430"/>
                  </a:lnTo>
                  <a:lnTo>
                    <a:pt x="455320" y="321945"/>
                  </a:lnTo>
                  <a:lnTo>
                    <a:pt x="461352" y="317931"/>
                  </a:lnTo>
                  <a:lnTo>
                    <a:pt x="465226" y="312242"/>
                  </a:lnTo>
                  <a:lnTo>
                    <a:pt x="465416" y="311962"/>
                  </a:lnTo>
                  <a:lnTo>
                    <a:pt x="466915" y="304673"/>
                  </a:lnTo>
                  <a:lnTo>
                    <a:pt x="466915" y="58369"/>
                  </a:lnTo>
                  <a:lnTo>
                    <a:pt x="466915" y="49682"/>
                  </a:lnTo>
                  <a:lnTo>
                    <a:pt x="466915" y="18757"/>
                  </a:lnTo>
                  <a:close/>
                </a:path>
              </a:pathLst>
            </a:custGeom>
            <a:solidFill>
              <a:srgbClr val="6BA5B7"/>
            </a:solidFill>
          </p:spPr>
          <p:txBody>
            <a:bodyPr wrap="square" lIns="0" tIns="0" rIns="0" bIns="0" rtlCol="0"/>
            <a:lstStyle/>
            <a:p>
              <a:endParaRPr dirty="0"/>
            </a:p>
          </p:txBody>
        </p:sp>
      </p:grpSp>
      <p:grpSp>
        <p:nvGrpSpPr>
          <p:cNvPr id="12" name="object 12"/>
          <p:cNvGrpSpPr/>
          <p:nvPr/>
        </p:nvGrpSpPr>
        <p:grpSpPr>
          <a:xfrm>
            <a:off x="914400" y="1367123"/>
            <a:ext cx="685800" cy="685800"/>
            <a:chOff x="914400" y="1367123"/>
            <a:chExt cx="685800" cy="685800"/>
          </a:xfrm>
        </p:grpSpPr>
        <p:sp>
          <p:nvSpPr>
            <p:cNvPr id="13" name="object 13"/>
            <p:cNvSpPr/>
            <p:nvPr/>
          </p:nvSpPr>
          <p:spPr>
            <a:xfrm>
              <a:off x="914400" y="1367123"/>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900"/>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800"/>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900"/>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14" name="object 14"/>
            <p:cNvSpPr/>
            <p:nvPr/>
          </p:nvSpPr>
          <p:spPr>
            <a:xfrm>
              <a:off x="1035646" y="1530718"/>
              <a:ext cx="443865" cy="358775"/>
            </a:xfrm>
            <a:custGeom>
              <a:avLst/>
              <a:gdLst/>
              <a:ahLst/>
              <a:cxnLst/>
              <a:rect l="l" t="t" r="r" b="b"/>
              <a:pathLst>
                <a:path w="443865" h="358775">
                  <a:moveTo>
                    <a:pt x="443293" y="35382"/>
                  </a:moveTo>
                  <a:lnTo>
                    <a:pt x="440524" y="21615"/>
                  </a:lnTo>
                  <a:lnTo>
                    <a:pt x="433285" y="10820"/>
                  </a:lnTo>
                  <a:lnTo>
                    <a:pt x="432993" y="10375"/>
                  </a:lnTo>
                  <a:lnTo>
                    <a:pt x="432549" y="10083"/>
                  </a:lnTo>
                  <a:lnTo>
                    <a:pt x="432549" y="35382"/>
                  </a:lnTo>
                  <a:lnTo>
                    <a:pt x="432549" y="277380"/>
                  </a:lnTo>
                  <a:lnTo>
                    <a:pt x="430631" y="286931"/>
                  </a:lnTo>
                  <a:lnTo>
                    <a:pt x="425399" y="294741"/>
                  </a:lnTo>
                  <a:lnTo>
                    <a:pt x="417652" y="300024"/>
                  </a:lnTo>
                  <a:lnTo>
                    <a:pt x="408165" y="301955"/>
                  </a:lnTo>
                  <a:lnTo>
                    <a:pt x="286131" y="301955"/>
                  </a:lnTo>
                  <a:lnTo>
                    <a:pt x="280187" y="301942"/>
                  </a:lnTo>
                  <a:lnTo>
                    <a:pt x="277787" y="301955"/>
                  </a:lnTo>
                  <a:lnTo>
                    <a:pt x="277787" y="312775"/>
                  </a:lnTo>
                  <a:lnTo>
                    <a:pt x="277787" y="347814"/>
                  </a:lnTo>
                  <a:lnTo>
                    <a:pt x="166052" y="347814"/>
                  </a:lnTo>
                  <a:lnTo>
                    <a:pt x="166052" y="312775"/>
                  </a:lnTo>
                  <a:lnTo>
                    <a:pt x="277787" y="312775"/>
                  </a:lnTo>
                  <a:lnTo>
                    <a:pt x="277787" y="301955"/>
                  </a:lnTo>
                  <a:lnTo>
                    <a:pt x="163652" y="301955"/>
                  </a:lnTo>
                  <a:lnTo>
                    <a:pt x="157708" y="301942"/>
                  </a:lnTo>
                  <a:lnTo>
                    <a:pt x="35128" y="301955"/>
                  </a:lnTo>
                  <a:lnTo>
                    <a:pt x="25641" y="300024"/>
                  </a:lnTo>
                  <a:lnTo>
                    <a:pt x="17894" y="294741"/>
                  </a:lnTo>
                  <a:lnTo>
                    <a:pt x="12661" y="286931"/>
                  </a:lnTo>
                  <a:lnTo>
                    <a:pt x="10744" y="277380"/>
                  </a:lnTo>
                  <a:lnTo>
                    <a:pt x="10744" y="35382"/>
                  </a:lnTo>
                  <a:lnTo>
                    <a:pt x="12661" y="25831"/>
                  </a:lnTo>
                  <a:lnTo>
                    <a:pt x="17894" y="18021"/>
                  </a:lnTo>
                  <a:lnTo>
                    <a:pt x="25641" y="12750"/>
                  </a:lnTo>
                  <a:lnTo>
                    <a:pt x="35128" y="10820"/>
                  </a:lnTo>
                  <a:lnTo>
                    <a:pt x="408165" y="10820"/>
                  </a:lnTo>
                  <a:lnTo>
                    <a:pt x="417652" y="12750"/>
                  </a:lnTo>
                  <a:lnTo>
                    <a:pt x="425399" y="18021"/>
                  </a:lnTo>
                  <a:lnTo>
                    <a:pt x="430631" y="25831"/>
                  </a:lnTo>
                  <a:lnTo>
                    <a:pt x="432549" y="35382"/>
                  </a:lnTo>
                  <a:lnTo>
                    <a:pt x="432549" y="10083"/>
                  </a:lnTo>
                  <a:lnTo>
                    <a:pt x="421830" y="2781"/>
                  </a:lnTo>
                  <a:lnTo>
                    <a:pt x="408165" y="0"/>
                  </a:lnTo>
                  <a:lnTo>
                    <a:pt x="35128" y="0"/>
                  </a:lnTo>
                  <a:lnTo>
                    <a:pt x="21463" y="2781"/>
                  </a:lnTo>
                  <a:lnTo>
                    <a:pt x="10299" y="10375"/>
                  </a:lnTo>
                  <a:lnTo>
                    <a:pt x="2768" y="21615"/>
                  </a:lnTo>
                  <a:lnTo>
                    <a:pt x="0" y="35382"/>
                  </a:lnTo>
                  <a:lnTo>
                    <a:pt x="0" y="277380"/>
                  </a:lnTo>
                  <a:lnTo>
                    <a:pt x="2768" y="291147"/>
                  </a:lnTo>
                  <a:lnTo>
                    <a:pt x="10299" y="302399"/>
                  </a:lnTo>
                  <a:lnTo>
                    <a:pt x="21463" y="309981"/>
                  </a:lnTo>
                  <a:lnTo>
                    <a:pt x="35128" y="312775"/>
                  </a:lnTo>
                  <a:lnTo>
                    <a:pt x="155308" y="312775"/>
                  </a:lnTo>
                  <a:lnTo>
                    <a:pt x="155308" y="347814"/>
                  </a:lnTo>
                  <a:lnTo>
                    <a:pt x="112191" y="347814"/>
                  </a:lnTo>
                  <a:lnTo>
                    <a:pt x="109791" y="350240"/>
                  </a:lnTo>
                  <a:lnTo>
                    <a:pt x="109791" y="356209"/>
                  </a:lnTo>
                  <a:lnTo>
                    <a:pt x="112191" y="358635"/>
                  </a:lnTo>
                  <a:lnTo>
                    <a:pt x="328307" y="358635"/>
                  </a:lnTo>
                  <a:lnTo>
                    <a:pt x="331279" y="358635"/>
                  </a:lnTo>
                  <a:lnTo>
                    <a:pt x="333679" y="356209"/>
                  </a:lnTo>
                  <a:lnTo>
                    <a:pt x="333679" y="350240"/>
                  </a:lnTo>
                  <a:lnTo>
                    <a:pt x="331279" y="347814"/>
                  </a:lnTo>
                  <a:lnTo>
                    <a:pt x="288531" y="347814"/>
                  </a:lnTo>
                  <a:lnTo>
                    <a:pt x="288531" y="312775"/>
                  </a:lnTo>
                  <a:lnTo>
                    <a:pt x="408165" y="312775"/>
                  </a:lnTo>
                  <a:lnTo>
                    <a:pt x="421830" y="309981"/>
                  </a:lnTo>
                  <a:lnTo>
                    <a:pt x="432993" y="302399"/>
                  </a:lnTo>
                  <a:lnTo>
                    <a:pt x="433285" y="301955"/>
                  </a:lnTo>
                  <a:lnTo>
                    <a:pt x="440524" y="291147"/>
                  </a:lnTo>
                  <a:lnTo>
                    <a:pt x="443293" y="277380"/>
                  </a:lnTo>
                  <a:lnTo>
                    <a:pt x="443293" y="35382"/>
                  </a:lnTo>
                  <a:close/>
                </a:path>
              </a:pathLst>
            </a:custGeom>
            <a:solidFill>
              <a:srgbClr val="6BA5B7"/>
            </a:solidFill>
          </p:spPr>
          <p:txBody>
            <a:bodyPr wrap="square" lIns="0" tIns="0" rIns="0" bIns="0" rtlCol="0"/>
            <a:lstStyle/>
            <a:p>
              <a:endParaRPr dirty="0"/>
            </a:p>
          </p:txBody>
        </p:sp>
        <p:sp>
          <p:nvSpPr>
            <p:cNvPr id="15" name="object 15"/>
            <p:cNvSpPr/>
            <p:nvPr/>
          </p:nvSpPr>
          <p:spPr>
            <a:xfrm>
              <a:off x="1076303" y="1583109"/>
              <a:ext cx="361612" cy="219414"/>
            </a:xfrm>
            <a:prstGeom prst="rect">
              <a:avLst/>
            </a:prstGeom>
            <a:blipFill>
              <a:blip r:embed="rId4" cstate="print"/>
              <a:stretch>
                <a:fillRect/>
              </a:stretch>
            </a:blipFill>
          </p:spPr>
          <p:txBody>
            <a:bodyPr wrap="square" lIns="0" tIns="0" rIns="0" bIns="0" rtlCol="0"/>
            <a:lstStyle/>
            <a:p>
              <a:endParaRPr dirty="0"/>
            </a:p>
          </p:txBody>
        </p:sp>
      </p:grpSp>
      <p:sp>
        <p:nvSpPr>
          <p:cNvPr id="16" name="object 16"/>
          <p:cNvSpPr txBox="1">
            <a:spLocks noGrp="1"/>
          </p:cNvSpPr>
          <p:nvPr>
            <p:ph type="body" idx="1"/>
          </p:nvPr>
        </p:nvSpPr>
        <p:spPr>
          <a:xfrm>
            <a:off x="935991" y="1416482"/>
            <a:ext cx="7674610" cy="2622550"/>
          </a:xfrm>
          <a:prstGeom prst="rect">
            <a:avLst/>
          </a:prstGeom>
        </p:spPr>
        <p:txBody>
          <a:bodyPr vert="horz" wrap="square" lIns="0" tIns="6985" rIns="0" bIns="0" rtlCol="0">
            <a:spAutoFit/>
          </a:bodyPr>
          <a:lstStyle/>
          <a:p>
            <a:pPr marL="917575" marR="5080">
              <a:lnSpc>
                <a:spcPct val="101899"/>
              </a:lnSpc>
              <a:spcBef>
                <a:spcPts val="55"/>
              </a:spcBef>
            </a:pPr>
            <a:r>
              <a:rPr spc="-5" dirty="0"/>
              <a:t>Modern </a:t>
            </a:r>
            <a:r>
              <a:rPr spc="-10" dirty="0"/>
              <a:t>plan design using </a:t>
            </a:r>
            <a:r>
              <a:rPr dirty="0"/>
              <a:t>a </a:t>
            </a:r>
            <a:r>
              <a:rPr spc="-10" dirty="0"/>
              <a:t>dynamic </a:t>
            </a:r>
            <a:r>
              <a:rPr spc="-5" dirty="0"/>
              <a:t>QDIA </a:t>
            </a:r>
            <a:r>
              <a:rPr spc="-10" dirty="0"/>
              <a:t>to provide </a:t>
            </a:r>
            <a:r>
              <a:rPr spc="-5" dirty="0"/>
              <a:t>advice when </a:t>
            </a:r>
            <a:r>
              <a:rPr spc="-10" dirty="0"/>
              <a:t>clients </a:t>
            </a:r>
            <a:r>
              <a:rPr spc="-5" dirty="0"/>
              <a:t>need it</a:t>
            </a:r>
            <a:r>
              <a:rPr spc="10" dirty="0"/>
              <a:t> </a:t>
            </a:r>
            <a:r>
              <a:rPr dirty="0"/>
              <a:t>most</a:t>
            </a:r>
          </a:p>
          <a:p>
            <a:pPr marL="904875">
              <a:lnSpc>
                <a:spcPct val="100000"/>
              </a:lnSpc>
              <a:spcBef>
                <a:spcPts val="5"/>
              </a:spcBef>
            </a:pPr>
            <a:endParaRPr sz="2200" dirty="0"/>
          </a:p>
          <a:p>
            <a:pPr marL="917575" marR="1289685">
              <a:lnSpc>
                <a:spcPct val="101899"/>
              </a:lnSpc>
            </a:pPr>
            <a:r>
              <a:rPr spc="-10" dirty="0"/>
              <a:t>Access and insights to </a:t>
            </a:r>
            <a:r>
              <a:rPr spc="-15" dirty="0"/>
              <a:t>financial </a:t>
            </a:r>
            <a:r>
              <a:rPr spc="-5" dirty="0"/>
              <a:t>advice </a:t>
            </a:r>
            <a:r>
              <a:rPr spc="-10" dirty="0"/>
              <a:t>through </a:t>
            </a:r>
            <a:r>
              <a:rPr spc="-5" dirty="0"/>
              <a:t>advisor  </a:t>
            </a:r>
            <a:r>
              <a:rPr spc="-15" dirty="0"/>
              <a:t>managed</a:t>
            </a:r>
            <a:r>
              <a:rPr spc="-5" dirty="0"/>
              <a:t> </a:t>
            </a:r>
            <a:r>
              <a:rPr spc="-10" dirty="0"/>
              <a:t>accounts</a:t>
            </a:r>
          </a:p>
          <a:p>
            <a:pPr marL="917575" marR="59055">
              <a:lnSpc>
                <a:spcPct val="101899"/>
              </a:lnSpc>
              <a:spcBef>
                <a:spcPts val="2090"/>
              </a:spcBef>
            </a:pPr>
            <a:r>
              <a:rPr spc="-30" dirty="0"/>
              <a:t>Personalized </a:t>
            </a:r>
            <a:r>
              <a:rPr spc="-25" dirty="0"/>
              <a:t>strategies </a:t>
            </a:r>
            <a:r>
              <a:rPr spc="-20" dirty="0"/>
              <a:t>and </a:t>
            </a:r>
            <a:r>
              <a:rPr spc="-30" dirty="0"/>
              <a:t>ongoing account management through </a:t>
            </a:r>
            <a:r>
              <a:rPr dirty="0"/>
              <a:t>a </a:t>
            </a:r>
            <a:r>
              <a:rPr spc="-30" dirty="0"/>
              <a:t>retirement managed account </a:t>
            </a:r>
            <a:r>
              <a:rPr spc="-15" dirty="0"/>
              <a:t>or </a:t>
            </a:r>
            <a:r>
              <a:rPr spc="-25" dirty="0"/>
              <a:t>point</a:t>
            </a:r>
            <a:r>
              <a:rPr lang="en-US" spc="-25" dirty="0"/>
              <a:t>-</a:t>
            </a:r>
            <a:r>
              <a:rPr spc="-20" dirty="0"/>
              <a:t>in-time </a:t>
            </a:r>
            <a:r>
              <a:rPr spc="-15" dirty="0"/>
              <a:t>fiduciary </a:t>
            </a:r>
            <a:r>
              <a:rPr spc="-20" dirty="0"/>
              <a:t>advice with </a:t>
            </a:r>
            <a:r>
              <a:rPr spc="-30" dirty="0"/>
              <a:t>online</a:t>
            </a:r>
            <a:r>
              <a:rPr spc="-60" dirty="0"/>
              <a:t> </a:t>
            </a:r>
            <a:r>
              <a:rPr spc="-20" dirty="0"/>
              <a:t>advice</a:t>
            </a:r>
          </a:p>
        </p:txBody>
      </p:sp>
      <p:grpSp>
        <p:nvGrpSpPr>
          <p:cNvPr id="17" name="object 17"/>
          <p:cNvGrpSpPr/>
          <p:nvPr/>
        </p:nvGrpSpPr>
        <p:grpSpPr>
          <a:xfrm>
            <a:off x="914400" y="3270684"/>
            <a:ext cx="685800" cy="685800"/>
            <a:chOff x="914400" y="3270684"/>
            <a:chExt cx="685800" cy="685800"/>
          </a:xfrm>
        </p:grpSpPr>
        <p:sp>
          <p:nvSpPr>
            <p:cNvPr id="18" name="object 18"/>
            <p:cNvSpPr/>
            <p:nvPr/>
          </p:nvSpPr>
          <p:spPr>
            <a:xfrm>
              <a:off x="914400" y="3270684"/>
              <a:ext cx="685800" cy="685800"/>
            </a:xfrm>
            <a:custGeom>
              <a:avLst/>
              <a:gdLst/>
              <a:ahLst/>
              <a:cxnLst/>
              <a:rect l="l" t="t" r="r" b="b"/>
              <a:pathLst>
                <a:path w="685800" h="685800">
                  <a:moveTo>
                    <a:pt x="342900" y="0"/>
                  </a:moveTo>
                  <a:lnTo>
                    <a:pt x="296369" y="3130"/>
                  </a:lnTo>
                  <a:lnTo>
                    <a:pt x="251742" y="12248"/>
                  </a:lnTo>
                  <a:lnTo>
                    <a:pt x="209426" y="26946"/>
                  </a:lnTo>
                  <a:lnTo>
                    <a:pt x="169830" y="46815"/>
                  </a:lnTo>
                  <a:lnTo>
                    <a:pt x="133362" y="71446"/>
                  </a:lnTo>
                  <a:lnTo>
                    <a:pt x="100431" y="100431"/>
                  </a:lnTo>
                  <a:lnTo>
                    <a:pt x="71446" y="133362"/>
                  </a:lnTo>
                  <a:lnTo>
                    <a:pt x="46815" y="169830"/>
                  </a:lnTo>
                  <a:lnTo>
                    <a:pt x="26946" y="209426"/>
                  </a:lnTo>
                  <a:lnTo>
                    <a:pt x="12248" y="251742"/>
                  </a:lnTo>
                  <a:lnTo>
                    <a:pt x="3130" y="296369"/>
                  </a:lnTo>
                  <a:lnTo>
                    <a:pt x="0" y="342900"/>
                  </a:lnTo>
                  <a:lnTo>
                    <a:pt x="3130" y="389430"/>
                  </a:lnTo>
                  <a:lnTo>
                    <a:pt x="12248" y="434057"/>
                  </a:lnTo>
                  <a:lnTo>
                    <a:pt x="26946" y="476373"/>
                  </a:lnTo>
                  <a:lnTo>
                    <a:pt x="46815" y="515969"/>
                  </a:lnTo>
                  <a:lnTo>
                    <a:pt x="71446" y="552437"/>
                  </a:lnTo>
                  <a:lnTo>
                    <a:pt x="100431" y="585368"/>
                  </a:lnTo>
                  <a:lnTo>
                    <a:pt x="133362" y="614353"/>
                  </a:lnTo>
                  <a:lnTo>
                    <a:pt x="169830" y="638984"/>
                  </a:lnTo>
                  <a:lnTo>
                    <a:pt x="209426" y="658853"/>
                  </a:lnTo>
                  <a:lnTo>
                    <a:pt x="251742" y="673551"/>
                  </a:lnTo>
                  <a:lnTo>
                    <a:pt x="296369" y="682669"/>
                  </a:lnTo>
                  <a:lnTo>
                    <a:pt x="342900" y="685800"/>
                  </a:lnTo>
                  <a:lnTo>
                    <a:pt x="389430" y="682669"/>
                  </a:lnTo>
                  <a:lnTo>
                    <a:pt x="434057" y="673551"/>
                  </a:lnTo>
                  <a:lnTo>
                    <a:pt x="476373" y="658853"/>
                  </a:lnTo>
                  <a:lnTo>
                    <a:pt x="515969" y="638984"/>
                  </a:lnTo>
                  <a:lnTo>
                    <a:pt x="552437" y="614353"/>
                  </a:lnTo>
                  <a:lnTo>
                    <a:pt x="585368" y="585368"/>
                  </a:lnTo>
                  <a:lnTo>
                    <a:pt x="614353" y="552437"/>
                  </a:lnTo>
                  <a:lnTo>
                    <a:pt x="638984" y="515969"/>
                  </a:lnTo>
                  <a:lnTo>
                    <a:pt x="658853" y="476373"/>
                  </a:lnTo>
                  <a:lnTo>
                    <a:pt x="673551" y="434057"/>
                  </a:lnTo>
                  <a:lnTo>
                    <a:pt x="682669" y="389430"/>
                  </a:lnTo>
                  <a:lnTo>
                    <a:pt x="685800" y="342900"/>
                  </a:lnTo>
                  <a:lnTo>
                    <a:pt x="682669" y="296369"/>
                  </a:lnTo>
                  <a:lnTo>
                    <a:pt x="673551" y="251742"/>
                  </a:lnTo>
                  <a:lnTo>
                    <a:pt x="658853" y="209426"/>
                  </a:lnTo>
                  <a:lnTo>
                    <a:pt x="638984" y="169830"/>
                  </a:lnTo>
                  <a:lnTo>
                    <a:pt x="614353" y="133362"/>
                  </a:lnTo>
                  <a:lnTo>
                    <a:pt x="585368" y="100431"/>
                  </a:lnTo>
                  <a:lnTo>
                    <a:pt x="552437" y="71446"/>
                  </a:lnTo>
                  <a:lnTo>
                    <a:pt x="515969" y="46815"/>
                  </a:lnTo>
                  <a:lnTo>
                    <a:pt x="476373" y="26946"/>
                  </a:lnTo>
                  <a:lnTo>
                    <a:pt x="434057" y="12248"/>
                  </a:lnTo>
                  <a:lnTo>
                    <a:pt x="389430" y="3130"/>
                  </a:lnTo>
                  <a:lnTo>
                    <a:pt x="342900" y="0"/>
                  </a:lnTo>
                  <a:close/>
                </a:path>
              </a:pathLst>
            </a:custGeom>
            <a:solidFill>
              <a:srgbClr val="FFFFFF"/>
            </a:solidFill>
          </p:spPr>
          <p:txBody>
            <a:bodyPr wrap="square" lIns="0" tIns="0" rIns="0" bIns="0" rtlCol="0"/>
            <a:lstStyle/>
            <a:p>
              <a:endParaRPr dirty="0"/>
            </a:p>
          </p:txBody>
        </p:sp>
        <p:sp>
          <p:nvSpPr>
            <p:cNvPr id="19" name="object 19"/>
            <p:cNvSpPr/>
            <p:nvPr/>
          </p:nvSpPr>
          <p:spPr>
            <a:xfrm>
              <a:off x="1092178" y="3507669"/>
              <a:ext cx="330835" cy="309245"/>
            </a:xfrm>
            <a:custGeom>
              <a:avLst/>
              <a:gdLst/>
              <a:ahLst/>
              <a:cxnLst/>
              <a:rect l="l" t="t" r="r" b="b"/>
              <a:pathLst>
                <a:path w="330834" h="309245">
                  <a:moveTo>
                    <a:pt x="267233" y="111125"/>
                  </a:moveTo>
                  <a:lnTo>
                    <a:pt x="244589" y="111125"/>
                  </a:lnTo>
                  <a:lnTo>
                    <a:pt x="220083" y="115993"/>
                  </a:lnTo>
                  <a:lnTo>
                    <a:pt x="200050" y="129262"/>
                  </a:lnTo>
                  <a:lnTo>
                    <a:pt x="186532" y="148924"/>
                  </a:lnTo>
                  <a:lnTo>
                    <a:pt x="181571" y="172974"/>
                  </a:lnTo>
                  <a:lnTo>
                    <a:pt x="181571" y="305841"/>
                  </a:lnTo>
                  <a:lnTo>
                    <a:pt x="184454" y="308660"/>
                  </a:lnTo>
                  <a:lnTo>
                    <a:pt x="267233" y="308660"/>
                  </a:lnTo>
                  <a:lnTo>
                    <a:pt x="291738" y="303792"/>
                  </a:lnTo>
                  <a:lnTo>
                    <a:pt x="303390" y="296075"/>
                  </a:lnTo>
                  <a:lnTo>
                    <a:pt x="194398" y="296075"/>
                  </a:lnTo>
                  <a:lnTo>
                    <a:pt x="194398" y="172974"/>
                  </a:lnTo>
                  <a:lnTo>
                    <a:pt x="198349" y="153816"/>
                  </a:lnTo>
                  <a:lnTo>
                    <a:pt x="209116" y="138155"/>
                  </a:lnTo>
                  <a:lnTo>
                    <a:pt x="225072" y="127587"/>
                  </a:lnTo>
                  <a:lnTo>
                    <a:pt x="244589" y="123710"/>
                  </a:lnTo>
                  <a:lnTo>
                    <a:pt x="303390" y="123710"/>
                  </a:lnTo>
                  <a:lnTo>
                    <a:pt x="291738" y="115993"/>
                  </a:lnTo>
                  <a:lnTo>
                    <a:pt x="267233" y="111125"/>
                  </a:lnTo>
                  <a:close/>
                </a:path>
                <a:path w="330834" h="309245">
                  <a:moveTo>
                    <a:pt x="303390" y="123710"/>
                  </a:moveTo>
                  <a:lnTo>
                    <a:pt x="267233" y="123710"/>
                  </a:lnTo>
                  <a:lnTo>
                    <a:pt x="286750" y="127587"/>
                  </a:lnTo>
                  <a:lnTo>
                    <a:pt x="302706" y="138155"/>
                  </a:lnTo>
                  <a:lnTo>
                    <a:pt x="313473" y="153816"/>
                  </a:lnTo>
                  <a:lnTo>
                    <a:pt x="317423" y="172974"/>
                  </a:lnTo>
                  <a:lnTo>
                    <a:pt x="317423" y="246811"/>
                  </a:lnTo>
                  <a:lnTo>
                    <a:pt x="313473" y="265969"/>
                  </a:lnTo>
                  <a:lnTo>
                    <a:pt x="302706" y="281630"/>
                  </a:lnTo>
                  <a:lnTo>
                    <a:pt x="286750" y="292197"/>
                  </a:lnTo>
                  <a:lnTo>
                    <a:pt x="267233" y="296075"/>
                  </a:lnTo>
                  <a:lnTo>
                    <a:pt x="303390" y="296075"/>
                  </a:lnTo>
                  <a:lnTo>
                    <a:pt x="311772" y="290523"/>
                  </a:lnTo>
                  <a:lnTo>
                    <a:pt x="325290" y="270861"/>
                  </a:lnTo>
                  <a:lnTo>
                    <a:pt x="330250" y="246811"/>
                  </a:lnTo>
                  <a:lnTo>
                    <a:pt x="330250" y="172974"/>
                  </a:lnTo>
                  <a:lnTo>
                    <a:pt x="325290" y="148924"/>
                  </a:lnTo>
                  <a:lnTo>
                    <a:pt x="311772" y="129262"/>
                  </a:lnTo>
                  <a:lnTo>
                    <a:pt x="303390" y="123710"/>
                  </a:lnTo>
                  <a:close/>
                </a:path>
                <a:path w="330834" h="309245">
                  <a:moveTo>
                    <a:pt x="85648" y="111125"/>
                  </a:moveTo>
                  <a:lnTo>
                    <a:pt x="63004" y="111125"/>
                  </a:lnTo>
                  <a:lnTo>
                    <a:pt x="38506" y="115993"/>
                  </a:lnTo>
                  <a:lnTo>
                    <a:pt x="18476" y="129262"/>
                  </a:lnTo>
                  <a:lnTo>
                    <a:pt x="4959" y="148924"/>
                  </a:lnTo>
                  <a:lnTo>
                    <a:pt x="0" y="172974"/>
                  </a:lnTo>
                  <a:lnTo>
                    <a:pt x="0" y="246811"/>
                  </a:lnTo>
                  <a:lnTo>
                    <a:pt x="4959" y="270861"/>
                  </a:lnTo>
                  <a:lnTo>
                    <a:pt x="18476" y="290523"/>
                  </a:lnTo>
                  <a:lnTo>
                    <a:pt x="38506" y="303792"/>
                  </a:lnTo>
                  <a:lnTo>
                    <a:pt x="63004" y="308660"/>
                  </a:lnTo>
                  <a:lnTo>
                    <a:pt x="145796" y="308660"/>
                  </a:lnTo>
                  <a:lnTo>
                    <a:pt x="148666" y="305841"/>
                  </a:lnTo>
                  <a:lnTo>
                    <a:pt x="148666" y="296075"/>
                  </a:lnTo>
                  <a:lnTo>
                    <a:pt x="63004" y="296075"/>
                  </a:lnTo>
                  <a:lnTo>
                    <a:pt x="43487" y="292197"/>
                  </a:lnTo>
                  <a:lnTo>
                    <a:pt x="27532" y="281630"/>
                  </a:lnTo>
                  <a:lnTo>
                    <a:pt x="16764" y="265969"/>
                  </a:lnTo>
                  <a:lnTo>
                    <a:pt x="12814" y="246811"/>
                  </a:lnTo>
                  <a:lnTo>
                    <a:pt x="12814" y="172974"/>
                  </a:lnTo>
                  <a:lnTo>
                    <a:pt x="16764" y="153816"/>
                  </a:lnTo>
                  <a:lnTo>
                    <a:pt x="27532" y="138155"/>
                  </a:lnTo>
                  <a:lnTo>
                    <a:pt x="43487" y="127587"/>
                  </a:lnTo>
                  <a:lnTo>
                    <a:pt x="63004" y="123710"/>
                  </a:lnTo>
                  <a:lnTo>
                    <a:pt x="121805" y="123710"/>
                  </a:lnTo>
                  <a:lnTo>
                    <a:pt x="110154" y="115993"/>
                  </a:lnTo>
                  <a:lnTo>
                    <a:pt x="85648" y="111125"/>
                  </a:lnTo>
                  <a:close/>
                </a:path>
                <a:path w="330834" h="309245">
                  <a:moveTo>
                    <a:pt x="121805" y="123710"/>
                  </a:moveTo>
                  <a:lnTo>
                    <a:pt x="85648" y="123710"/>
                  </a:lnTo>
                  <a:lnTo>
                    <a:pt x="105165" y="127587"/>
                  </a:lnTo>
                  <a:lnTo>
                    <a:pt x="121121" y="138155"/>
                  </a:lnTo>
                  <a:lnTo>
                    <a:pt x="131888" y="153816"/>
                  </a:lnTo>
                  <a:lnTo>
                    <a:pt x="135839" y="172974"/>
                  </a:lnTo>
                  <a:lnTo>
                    <a:pt x="135839" y="296075"/>
                  </a:lnTo>
                  <a:lnTo>
                    <a:pt x="148666" y="296075"/>
                  </a:lnTo>
                  <a:lnTo>
                    <a:pt x="148666" y="172974"/>
                  </a:lnTo>
                  <a:lnTo>
                    <a:pt x="143706" y="148924"/>
                  </a:lnTo>
                  <a:lnTo>
                    <a:pt x="130187" y="129262"/>
                  </a:lnTo>
                  <a:lnTo>
                    <a:pt x="121805" y="123710"/>
                  </a:lnTo>
                  <a:close/>
                </a:path>
                <a:path w="330834" h="309245">
                  <a:moveTo>
                    <a:pt x="255905" y="0"/>
                  </a:moveTo>
                  <a:lnTo>
                    <a:pt x="235805" y="3993"/>
                  </a:lnTo>
                  <a:lnTo>
                    <a:pt x="219373" y="14878"/>
                  </a:lnTo>
                  <a:lnTo>
                    <a:pt x="208284" y="31011"/>
                  </a:lnTo>
                  <a:lnTo>
                    <a:pt x="204216" y="50749"/>
                  </a:lnTo>
                  <a:lnTo>
                    <a:pt x="208284" y="70480"/>
                  </a:lnTo>
                  <a:lnTo>
                    <a:pt x="219373" y="86609"/>
                  </a:lnTo>
                  <a:lnTo>
                    <a:pt x="235805" y="97492"/>
                  </a:lnTo>
                  <a:lnTo>
                    <a:pt x="255905" y="101485"/>
                  </a:lnTo>
                  <a:lnTo>
                    <a:pt x="276011" y="97492"/>
                  </a:lnTo>
                  <a:lnTo>
                    <a:pt x="288988" y="88900"/>
                  </a:lnTo>
                  <a:lnTo>
                    <a:pt x="255905" y="88900"/>
                  </a:lnTo>
                  <a:lnTo>
                    <a:pt x="240794" y="85896"/>
                  </a:lnTo>
                  <a:lnTo>
                    <a:pt x="228439" y="77711"/>
                  </a:lnTo>
                  <a:lnTo>
                    <a:pt x="220102" y="65582"/>
                  </a:lnTo>
                  <a:lnTo>
                    <a:pt x="217043" y="50749"/>
                  </a:lnTo>
                  <a:lnTo>
                    <a:pt x="220102" y="35908"/>
                  </a:lnTo>
                  <a:lnTo>
                    <a:pt x="228439" y="23775"/>
                  </a:lnTo>
                  <a:lnTo>
                    <a:pt x="240794" y="15589"/>
                  </a:lnTo>
                  <a:lnTo>
                    <a:pt x="255905" y="12585"/>
                  </a:lnTo>
                  <a:lnTo>
                    <a:pt x="288986" y="12585"/>
                  </a:lnTo>
                  <a:lnTo>
                    <a:pt x="276011" y="3993"/>
                  </a:lnTo>
                  <a:lnTo>
                    <a:pt x="255905" y="0"/>
                  </a:lnTo>
                  <a:close/>
                </a:path>
                <a:path w="330834" h="309245">
                  <a:moveTo>
                    <a:pt x="288986" y="12585"/>
                  </a:moveTo>
                  <a:lnTo>
                    <a:pt x="255905" y="12585"/>
                  </a:lnTo>
                  <a:lnTo>
                    <a:pt x="271023" y="15589"/>
                  </a:lnTo>
                  <a:lnTo>
                    <a:pt x="283381" y="23775"/>
                  </a:lnTo>
                  <a:lnTo>
                    <a:pt x="291720" y="35908"/>
                  </a:lnTo>
                  <a:lnTo>
                    <a:pt x="294779" y="50749"/>
                  </a:lnTo>
                  <a:lnTo>
                    <a:pt x="291720" y="65582"/>
                  </a:lnTo>
                  <a:lnTo>
                    <a:pt x="283381" y="77711"/>
                  </a:lnTo>
                  <a:lnTo>
                    <a:pt x="271023" y="85896"/>
                  </a:lnTo>
                  <a:lnTo>
                    <a:pt x="255905" y="88900"/>
                  </a:lnTo>
                  <a:lnTo>
                    <a:pt x="288988" y="88900"/>
                  </a:lnTo>
                  <a:lnTo>
                    <a:pt x="292447" y="86609"/>
                  </a:lnTo>
                  <a:lnTo>
                    <a:pt x="303537" y="70480"/>
                  </a:lnTo>
                  <a:lnTo>
                    <a:pt x="307606" y="50749"/>
                  </a:lnTo>
                  <a:lnTo>
                    <a:pt x="303537" y="31011"/>
                  </a:lnTo>
                  <a:lnTo>
                    <a:pt x="292447" y="14878"/>
                  </a:lnTo>
                  <a:lnTo>
                    <a:pt x="288986" y="12585"/>
                  </a:lnTo>
                  <a:close/>
                </a:path>
                <a:path w="330834" h="309245">
                  <a:moveTo>
                    <a:pt x="74333" y="0"/>
                  </a:moveTo>
                  <a:lnTo>
                    <a:pt x="54226" y="3993"/>
                  </a:lnTo>
                  <a:lnTo>
                    <a:pt x="37790" y="14878"/>
                  </a:lnTo>
                  <a:lnTo>
                    <a:pt x="26700" y="31011"/>
                  </a:lnTo>
                  <a:lnTo>
                    <a:pt x="22631" y="50749"/>
                  </a:lnTo>
                  <a:lnTo>
                    <a:pt x="26700" y="70480"/>
                  </a:lnTo>
                  <a:lnTo>
                    <a:pt x="37790" y="86609"/>
                  </a:lnTo>
                  <a:lnTo>
                    <a:pt x="54226" y="97492"/>
                  </a:lnTo>
                  <a:lnTo>
                    <a:pt x="74333" y="101485"/>
                  </a:lnTo>
                  <a:lnTo>
                    <a:pt x="94432" y="97492"/>
                  </a:lnTo>
                  <a:lnTo>
                    <a:pt x="107405" y="88900"/>
                  </a:lnTo>
                  <a:lnTo>
                    <a:pt x="74333" y="88900"/>
                  </a:lnTo>
                  <a:lnTo>
                    <a:pt x="59214" y="85896"/>
                  </a:lnTo>
                  <a:lnTo>
                    <a:pt x="46856" y="77711"/>
                  </a:lnTo>
                  <a:lnTo>
                    <a:pt x="38517" y="65582"/>
                  </a:lnTo>
                  <a:lnTo>
                    <a:pt x="35458" y="50749"/>
                  </a:lnTo>
                  <a:lnTo>
                    <a:pt x="38517" y="35908"/>
                  </a:lnTo>
                  <a:lnTo>
                    <a:pt x="46856" y="23775"/>
                  </a:lnTo>
                  <a:lnTo>
                    <a:pt x="59214" y="15589"/>
                  </a:lnTo>
                  <a:lnTo>
                    <a:pt x="74333" y="12585"/>
                  </a:lnTo>
                  <a:lnTo>
                    <a:pt x="107403" y="12585"/>
                  </a:lnTo>
                  <a:lnTo>
                    <a:pt x="94432" y="3993"/>
                  </a:lnTo>
                  <a:lnTo>
                    <a:pt x="74333" y="0"/>
                  </a:lnTo>
                  <a:close/>
                </a:path>
                <a:path w="330834" h="309245">
                  <a:moveTo>
                    <a:pt x="107403" y="12585"/>
                  </a:moveTo>
                  <a:lnTo>
                    <a:pt x="74333" y="12585"/>
                  </a:lnTo>
                  <a:lnTo>
                    <a:pt x="89451" y="15589"/>
                  </a:lnTo>
                  <a:lnTo>
                    <a:pt x="101809" y="23775"/>
                  </a:lnTo>
                  <a:lnTo>
                    <a:pt x="110148" y="35908"/>
                  </a:lnTo>
                  <a:lnTo>
                    <a:pt x="113207" y="50749"/>
                  </a:lnTo>
                  <a:lnTo>
                    <a:pt x="110148" y="65582"/>
                  </a:lnTo>
                  <a:lnTo>
                    <a:pt x="101809" y="77711"/>
                  </a:lnTo>
                  <a:lnTo>
                    <a:pt x="89451" y="85896"/>
                  </a:lnTo>
                  <a:lnTo>
                    <a:pt x="74333" y="88900"/>
                  </a:lnTo>
                  <a:lnTo>
                    <a:pt x="107405" y="88900"/>
                  </a:lnTo>
                  <a:lnTo>
                    <a:pt x="110864" y="86609"/>
                  </a:lnTo>
                  <a:lnTo>
                    <a:pt x="121953" y="70480"/>
                  </a:lnTo>
                  <a:lnTo>
                    <a:pt x="126022" y="50749"/>
                  </a:lnTo>
                  <a:lnTo>
                    <a:pt x="121953" y="31011"/>
                  </a:lnTo>
                  <a:lnTo>
                    <a:pt x="110864" y="14878"/>
                  </a:lnTo>
                  <a:lnTo>
                    <a:pt x="107403" y="12585"/>
                  </a:lnTo>
                  <a:close/>
                </a:path>
              </a:pathLst>
            </a:custGeom>
            <a:solidFill>
              <a:srgbClr val="6BA5B7"/>
            </a:solidFill>
          </p:spPr>
          <p:txBody>
            <a:bodyPr wrap="square" lIns="0" tIns="0" rIns="0" bIns="0" rtlCol="0"/>
            <a:lstStyle/>
            <a:p>
              <a:endParaRPr dirty="0"/>
            </a:p>
          </p:txBody>
        </p:sp>
        <p:sp>
          <p:nvSpPr>
            <p:cNvPr id="20" name="object 20"/>
            <p:cNvSpPr/>
            <p:nvPr/>
          </p:nvSpPr>
          <p:spPr>
            <a:xfrm>
              <a:off x="1100060" y="3385430"/>
              <a:ext cx="314325" cy="100965"/>
            </a:xfrm>
            <a:custGeom>
              <a:avLst/>
              <a:gdLst/>
              <a:ahLst/>
              <a:cxnLst/>
              <a:rect l="l" t="t" r="r" b="b"/>
              <a:pathLst>
                <a:path w="314325" h="100964">
                  <a:moveTo>
                    <a:pt x="157238" y="0"/>
                  </a:moveTo>
                  <a:lnTo>
                    <a:pt x="109732" y="6372"/>
                  </a:lnTo>
                  <a:lnTo>
                    <a:pt x="66511" y="24631"/>
                  </a:lnTo>
                  <a:lnTo>
                    <a:pt x="29760" y="53492"/>
                  </a:lnTo>
                  <a:lnTo>
                    <a:pt x="1663" y="91668"/>
                  </a:lnTo>
                  <a:lnTo>
                    <a:pt x="0" y="94742"/>
                  </a:lnTo>
                  <a:lnTo>
                    <a:pt x="1181" y="98552"/>
                  </a:lnTo>
                  <a:lnTo>
                    <a:pt x="5257" y="100685"/>
                  </a:lnTo>
                  <a:lnTo>
                    <a:pt x="7315" y="100926"/>
                  </a:lnTo>
                  <a:lnTo>
                    <a:pt x="9601" y="100926"/>
                  </a:lnTo>
                  <a:lnTo>
                    <a:pt x="11823" y="99720"/>
                  </a:lnTo>
                  <a:lnTo>
                    <a:pt x="12979" y="97599"/>
                  </a:lnTo>
                  <a:lnTo>
                    <a:pt x="39036" y="62193"/>
                  </a:lnTo>
                  <a:lnTo>
                    <a:pt x="73112" y="35428"/>
                  </a:lnTo>
                  <a:lnTo>
                    <a:pt x="113186" y="18494"/>
                  </a:lnTo>
                  <a:lnTo>
                    <a:pt x="157238" y="12585"/>
                  </a:lnTo>
                  <a:lnTo>
                    <a:pt x="200963" y="18421"/>
                  </a:lnTo>
                  <a:lnTo>
                    <a:pt x="240825" y="35142"/>
                  </a:lnTo>
                  <a:lnTo>
                    <a:pt x="274812" y="61572"/>
                  </a:lnTo>
                  <a:lnTo>
                    <a:pt x="300913" y="96532"/>
                  </a:lnTo>
                  <a:lnTo>
                    <a:pt x="302615" y="99593"/>
                  </a:lnTo>
                  <a:lnTo>
                    <a:pt x="306501" y="100711"/>
                  </a:lnTo>
                  <a:lnTo>
                    <a:pt x="312724" y="97396"/>
                  </a:lnTo>
                  <a:lnTo>
                    <a:pt x="313880" y="93573"/>
                  </a:lnTo>
                  <a:lnTo>
                    <a:pt x="312191" y="90525"/>
                  </a:lnTo>
                  <a:lnTo>
                    <a:pt x="284040" y="52822"/>
                  </a:lnTo>
                  <a:lnTo>
                    <a:pt x="247383" y="24322"/>
                  </a:lnTo>
                  <a:lnTo>
                    <a:pt x="204392" y="6291"/>
                  </a:lnTo>
                  <a:lnTo>
                    <a:pt x="157238" y="0"/>
                  </a:lnTo>
                  <a:close/>
                </a:path>
              </a:pathLst>
            </a:custGeom>
            <a:solidFill>
              <a:srgbClr val="BA0C2D"/>
            </a:solidFill>
          </p:spPr>
          <p:txBody>
            <a:bodyPr wrap="square" lIns="0" tIns="0" rIns="0" bIns="0" rtlCol="0"/>
            <a:lstStyle/>
            <a:p>
              <a:endParaRPr dirty="0"/>
            </a:p>
          </p:txBody>
        </p:sp>
      </p:grpSp>
      <p:sp>
        <p:nvSpPr>
          <p:cNvPr id="21" name="object 21"/>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22" name="object 22"/>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99564" y="1696107"/>
            <a:ext cx="4059554" cy="1767839"/>
          </a:xfrm>
          <a:prstGeom prst="rect">
            <a:avLst/>
          </a:prstGeom>
        </p:spPr>
        <p:txBody>
          <a:bodyPr vert="horz" wrap="square" lIns="0" tIns="12700" rIns="0" bIns="0" rtlCol="0">
            <a:spAutoFit/>
          </a:bodyPr>
          <a:lstStyle/>
          <a:p>
            <a:pPr marR="5080" algn="ctr">
              <a:lnSpc>
                <a:spcPts val="7000"/>
              </a:lnSpc>
              <a:spcBef>
                <a:spcPts val="100"/>
              </a:spcBef>
              <a:tabLst>
                <a:tab pos="1790064" algn="l"/>
                <a:tab pos="2496820" algn="l"/>
              </a:tabLst>
            </a:pPr>
            <a:r>
              <a:rPr sz="5600" dirty="0">
                <a:solidFill>
                  <a:srgbClr val="569DB5"/>
                </a:solidFill>
                <a:latin typeface="Merriweather-Black"/>
                <a:cs typeface="Merriweather-Black"/>
              </a:rPr>
              <a:t>What</a:t>
            </a:r>
            <a:r>
              <a:rPr lang="en-US" sz="5600" dirty="0">
                <a:solidFill>
                  <a:srgbClr val="569DB5"/>
                </a:solidFill>
                <a:latin typeface="Merriweather-Black"/>
                <a:cs typeface="Merriweather-Black"/>
              </a:rPr>
              <a:t> </a:t>
            </a:r>
            <a:r>
              <a:rPr sz="5600" dirty="0">
                <a:solidFill>
                  <a:srgbClr val="569DB5"/>
                </a:solidFill>
                <a:latin typeface="Merriweather-Black"/>
                <a:cs typeface="Merriweather-Black"/>
              </a:rPr>
              <a:t>are  next	steps?</a:t>
            </a:r>
            <a:endParaRPr sz="5600" dirty="0">
              <a:latin typeface="Merriweather-Black"/>
              <a:cs typeface="Merriweather-Black"/>
            </a:endParaRPr>
          </a:p>
        </p:txBody>
      </p:sp>
      <p:grpSp>
        <p:nvGrpSpPr>
          <p:cNvPr id="3" name="object 3"/>
          <p:cNvGrpSpPr/>
          <p:nvPr/>
        </p:nvGrpSpPr>
        <p:grpSpPr>
          <a:xfrm>
            <a:off x="8972550" y="5083439"/>
            <a:ext cx="628650" cy="323215"/>
            <a:chOff x="8972550" y="5083439"/>
            <a:chExt cx="628650" cy="323215"/>
          </a:xfrm>
        </p:grpSpPr>
        <p:sp>
          <p:nvSpPr>
            <p:cNvPr id="4" name="object 4"/>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5" name="object 5"/>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6" name="object 6"/>
            <p:cNvSpPr/>
            <p:nvPr/>
          </p:nvSpPr>
          <p:spPr>
            <a:xfrm>
              <a:off x="9312923" y="5368582"/>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grpSp>
      <p:sp>
        <p:nvSpPr>
          <p:cNvPr id="7" name="object 7"/>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8" name="object 8"/>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9" name="object 9"/>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3" name="object 3"/>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4" name="object 4"/>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5" name="object 5"/>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6" name="object 6"/>
          <p:cNvSpPr/>
          <p:nvPr/>
        </p:nvSpPr>
        <p:spPr>
          <a:xfrm>
            <a:off x="457200" y="457200"/>
            <a:ext cx="9144000" cy="4362450"/>
          </a:xfrm>
          <a:custGeom>
            <a:avLst/>
            <a:gdLst/>
            <a:ahLst/>
            <a:cxnLst/>
            <a:rect l="l" t="t" r="r" b="b"/>
            <a:pathLst>
              <a:path w="9144000" h="4362450">
                <a:moveTo>
                  <a:pt x="9144000" y="0"/>
                </a:moveTo>
                <a:lnTo>
                  <a:pt x="0" y="0"/>
                </a:lnTo>
                <a:lnTo>
                  <a:pt x="0" y="4362450"/>
                </a:lnTo>
                <a:lnTo>
                  <a:pt x="9144000" y="4362450"/>
                </a:lnTo>
                <a:lnTo>
                  <a:pt x="9144000" y="0"/>
                </a:lnTo>
                <a:close/>
              </a:path>
            </a:pathLst>
          </a:custGeom>
          <a:solidFill>
            <a:srgbClr val="EAEFF2"/>
          </a:solidFill>
        </p:spPr>
        <p:txBody>
          <a:bodyPr wrap="square" lIns="0" tIns="0" rIns="0" bIns="0" rtlCol="0"/>
          <a:lstStyle/>
          <a:p>
            <a:endParaRPr dirty="0"/>
          </a:p>
        </p:txBody>
      </p:sp>
      <p:sp>
        <p:nvSpPr>
          <p:cNvPr id="7" name="object 7"/>
          <p:cNvSpPr txBox="1">
            <a:spLocks noGrp="1"/>
          </p:cNvSpPr>
          <p:nvPr>
            <p:ph type="title"/>
          </p:nvPr>
        </p:nvSpPr>
        <p:spPr>
          <a:xfrm>
            <a:off x="3905337" y="1163725"/>
            <a:ext cx="2247900" cy="360680"/>
          </a:xfrm>
          <a:prstGeom prst="rect">
            <a:avLst/>
          </a:prstGeom>
        </p:spPr>
        <p:txBody>
          <a:bodyPr vert="horz" wrap="square" lIns="0" tIns="12700" rIns="0" bIns="0" rtlCol="0">
            <a:spAutoFit/>
          </a:bodyPr>
          <a:lstStyle/>
          <a:p>
            <a:pPr marL="12700">
              <a:lnSpc>
                <a:spcPct val="100000"/>
              </a:lnSpc>
              <a:spcBef>
                <a:spcPts val="100"/>
              </a:spcBef>
            </a:pPr>
            <a:r>
              <a:rPr dirty="0">
                <a:solidFill>
                  <a:srgbClr val="16214D"/>
                </a:solidFill>
              </a:rPr>
              <a:t>Key</a:t>
            </a:r>
            <a:r>
              <a:rPr spc="-85" dirty="0">
                <a:solidFill>
                  <a:srgbClr val="16214D"/>
                </a:solidFill>
              </a:rPr>
              <a:t> </a:t>
            </a:r>
            <a:r>
              <a:rPr dirty="0">
                <a:solidFill>
                  <a:srgbClr val="16214D"/>
                </a:solidFill>
              </a:rPr>
              <a:t>takeaways</a:t>
            </a:r>
          </a:p>
        </p:txBody>
      </p:sp>
      <p:sp>
        <p:nvSpPr>
          <p:cNvPr id="8" name="object 8"/>
          <p:cNvSpPr txBox="1"/>
          <p:nvPr/>
        </p:nvSpPr>
        <p:spPr>
          <a:xfrm>
            <a:off x="3702018" y="1980824"/>
            <a:ext cx="3456940" cy="254000"/>
          </a:xfrm>
          <a:prstGeom prst="rect">
            <a:avLst/>
          </a:prstGeom>
        </p:spPr>
        <p:txBody>
          <a:bodyPr vert="horz" wrap="square" lIns="0" tIns="12700" rIns="0" bIns="0" rtlCol="0">
            <a:spAutoFit/>
          </a:bodyPr>
          <a:lstStyle/>
          <a:p>
            <a:pPr marL="12700">
              <a:lnSpc>
                <a:spcPct val="100000"/>
              </a:lnSpc>
              <a:spcBef>
                <a:spcPts val="100"/>
              </a:spcBef>
            </a:pPr>
            <a:r>
              <a:rPr sz="1500" b="1" dirty="0">
                <a:solidFill>
                  <a:srgbClr val="414042"/>
                </a:solidFill>
                <a:latin typeface="Open Sans"/>
                <a:cs typeface="Open Sans"/>
              </a:rPr>
              <a:t>Advice </a:t>
            </a:r>
            <a:r>
              <a:rPr sz="1500" b="1" spc="-5" dirty="0">
                <a:solidFill>
                  <a:srgbClr val="414042"/>
                </a:solidFill>
                <a:latin typeface="Open Sans"/>
                <a:cs typeface="Open Sans"/>
              </a:rPr>
              <a:t>is </a:t>
            </a:r>
            <a:r>
              <a:rPr sz="1500" b="1" dirty="0">
                <a:solidFill>
                  <a:srgbClr val="414042"/>
                </a:solidFill>
                <a:latin typeface="Open Sans"/>
                <a:cs typeface="Open Sans"/>
              </a:rPr>
              <a:t>more </a:t>
            </a:r>
            <a:r>
              <a:rPr sz="1500" b="1" spc="-5" dirty="0">
                <a:solidFill>
                  <a:srgbClr val="414042"/>
                </a:solidFill>
                <a:latin typeface="Open Sans"/>
                <a:cs typeface="Open Sans"/>
              </a:rPr>
              <a:t>important than</a:t>
            </a:r>
            <a:r>
              <a:rPr sz="1500" b="1" spc="-80" dirty="0">
                <a:solidFill>
                  <a:srgbClr val="414042"/>
                </a:solidFill>
                <a:latin typeface="Open Sans"/>
                <a:cs typeface="Open Sans"/>
              </a:rPr>
              <a:t> </a:t>
            </a:r>
            <a:r>
              <a:rPr sz="1500" b="1" dirty="0">
                <a:solidFill>
                  <a:srgbClr val="414042"/>
                </a:solidFill>
                <a:latin typeface="Open Sans"/>
                <a:cs typeface="Open Sans"/>
              </a:rPr>
              <a:t>ever.</a:t>
            </a:r>
            <a:endParaRPr sz="1500" dirty="0">
              <a:latin typeface="Open Sans"/>
              <a:cs typeface="Open Sans"/>
            </a:endParaRPr>
          </a:p>
        </p:txBody>
      </p:sp>
      <p:grpSp>
        <p:nvGrpSpPr>
          <p:cNvPr id="9" name="object 9"/>
          <p:cNvGrpSpPr/>
          <p:nvPr/>
        </p:nvGrpSpPr>
        <p:grpSpPr>
          <a:xfrm>
            <a:off x="2912078" y="1836826"/>
            <a:ext cx="548640" cy="2153920"/>
            <a:chOff x="2912078" y="1836826"/>
            <a:chExt cx="548640" cy="2153920"/>
          </a:xfrm>
        </p:grpSpPr>
        <p:sp>
          <p:nvSpPr>
            <p:cNvPr id="10" name="object 10"/>
            <p:cNvSpPr/>
            <p:nvPr/>
          </p:nvSpPr>
          <p:spPr>
            <a:xfrm>
              <a:off x="2912078" y="1836826"/>
              <a:ext cx="548640" cy="548640"/>
            </a:xfrm>
            <a:custGeom>
              <a:avLst/>
              <a:gdLst/>
              <a:ahLst/>
              <a:cxnLst/>
              <a:rect l="l" t="t" r="r" b="b"/>
              <a:pathLst>
                <a:path w="548639" h="548639">
                  <a:moveTo>
                    <a:pt x="274319" y="0"/>
                  </a:moveTo>
                  <a:lnTo>
                    <a:pt x="225011" y="4419"/>
                  </a:lnTo>
                  <a:lnTo>
                    <a:pt x="178602" y="17162"/>
                  </a:lnTo>
                  <a:lnTo>
                    <a:pt x="135867" y="37453"/>
                  </a:lnTo>
                  <a:lnTo>
                    <a:pt x="97580" y="64518"/>
                  </a:lnTo>
                  <a:lnTo>
                    <a:pt x="64518" y="97580"/>
                  </a:lnTo>
                  <a:lnTo>
                    <a:pt x="37453" y="135867"/>
                  </a:lnTo>
                  <a:lnTo>
                    <a:pt x="17162" y="178602"/>
                  </a:lnTo>
                  <a:lnTo>
                    <a:pt x="4419" y="225011"/>
                  </a:lnTo>
                  <a:lnTo>
                    <a:pt x="0" y="274319"/>
                  </a:lnTo>
                  <a:lnTo>
                    <a:pt x="4419" y="323628"/>
                  </a:lnTo>
                  <a:lnTo>
                    <a:pt x="17162" y="370037"/>
                  </a:lnTo>
                  <a:lnTo>
                    <a:pt x="37453" y="412772"/>
                  </a:lnTo>
                  <a:lnTo>
                    <a:pt x="64518" y="451059"/>
                  </a:lnTo>
                  <a:lnTo>
                    <a:pt x="97580" y="484121"/>
                  </a:lnTo>
                  <a:lnTo>
                    <a:pt x="135867" y="511186"/>
                  </a:lnTo>
                  <a:lnTo>
                    <a:pt x="178602" y="531477"/>
                  </a:lnTo>
                  <a:lnTo>
                    <a:pt x="225011" y="544220"/>
                  </a:lnTo>
                  <a:lnTo>
                    <a:pt x="274319" y="548639"/>
                  </a:lnTo>
                  <a:lnTo>
                    <a:pt x="323628" y="544220"/>
                  </a:lnTo>
                  <a:lnTo>
                    <a:pt x="370037" y="531477"/>
                  </a:lnTo>
                  <a:lnTo>
                    <a:pt x="412772" y="511186"/>
                  </a:lnTo>
                  <a:lnTo>
                    <a:pt x="451059" y="484121"/>
                  </a:lnTo>
                  <a:lnTo>
                    <a:pt x="484121" y="451059"/>
                  </a:lnTo>
                  <a:lnTo>
                    <a:pt x="511186" y="412772"/>
                  </a:lnTo>
                  <a:lnTo>
                    <a:pt x="531477" y="370037"/>
                  </a:lnTo>
                  <a:lnTo>
                    <a:pt x="544220" y="323628"/>
                  </a:lnTo>
                  <a:lnTo>
                    <a:pt x="548640" y="274319"/>
                  </a:lnTo>
                  <a:lnTo>
                    <a:pt x="544220" y="225011"/>
                  </a:lnTo>
                  <a:lnTo>
                    <a:pt x="531477" y="178602"/>
                  </a:lnTo>
                  <a:lnTo>
                    <a:pt x="511186" y="135867"/>
                  </a:lnTo>
                  <a:lnTo>
                    <a:pt x="484121" y="97580"/>
                  </a:lnTo>
                  <a:lnTo>
                    <a:pt x="451059" y="64518"/>
                  </a:lnTo>
                  <a:lnTo>
                    <a:pt x="412772" y="37453"/>
                  </a:lnTo>
                  <a:lnTo>
                    <a:pt x="370037" y="17162"/>
                  </a:lnTo>
                  <a:lnTo>
                    <a:pt x="323628" y="4419"/>
                  </a:lnTo>
                  <a:lnTo>
                    <a:pt x="274319" y="0"/>
                  </a:lnTo>
                  <a:close/>
                </a:path>
              </a:pathLst>
            </a:custGeom>
            <a:solidFill>
              <a:srgbClr val="CD153F"/>
            </a:solidFill>
          </p:spPr>
          <p:txBody>
            <a:bodyPr wrap="square" lIns="0" tIns="0" rIns="0" bIns="0" rtlCol="0"/>
            <a:lstStyle/>
            <a:p>
              <a:endParaRPr dirty="0"/>
            </a:p>
          </p:txBody>
        </p:sp>
        <p:sp>
          <p:nvSpPr>
            <p:cNvPr id="11" name="object 11"/>
            <p:cNvSpPr/>
            <p:nvPr/>
          </p:nvSpPr>
          <p:spPr>
            <a:xfrm>
              <a:off x="3116520" y="2009952"/>
              <a:ext cx="135724" cy="213042"/>
            </a:xfrm>
            <a:prstGeom prst="rect">
              <a:avLst/>
            </a:prstGeom>
            <a:blipFill>
              <a:blip r:embed="rId3" cstate="print"/>
              <a:stretch>
                <a:fillRect/>
              </a:stretch>
            </a:blipFill>
          </p:spPr>
          <p:txBody>
            <a:bodyPr wrap="square" lIns="0" tIns="0" rIns="0" bIns="0" rtlCol="0"/>
            <a:lstStyle/>
            <a:p>
              <a:endParaRPr dirty="0"/>
            </a:p>
          </p:txBody>
        </p:sp>
        <p:sp>
          <p:nvSpPr>
            <p:cNvPr id="12" name="object 12"/>
            <p:cNvSpPr/>
            <p:nvPr/>
          </p:nvSpPr>
          <p:spPr>
            <a:xfrm>
              <a:off x="2912078" y="2639465"/>
              <a:ext cx="548640" cy="548640"/>
            </a:xfrm>
            <a:custGeom>
              <a:avLst/>
              <a:gdLst/>
              <a:ahLst/>
              <a:cxnLst/>
              <a:rect l="l" t="t" r="r" b="b"/>
              <a:pathLst>
                <a:path w="548639" h="548639">
                  <a:moveTo>
                    <a:pt x="274319" y="0"/>
                  </a:moveTo>
                  <a:lnTo>
                    <a:pt x="225011" y="4419"/>
                  </a:lnTo>
                  <a:lnTo>
                    <a:pt x="178602" y="17162"/>
                  </a:lnTo>
                  <a:lnTo>
                    <a:pt x="135867" y="37453"/>
                  </a:lnTo>
                  <a:lnTo>
                    <a:pt x="97580" y="64518"/>
                  </a:lnTo>
                  <a:lnTo>
                    <a:pt x="64518" y="97580"/>
                  </a:lnTo>
                  <a:lnTo>
                    <a:pt x="37453" y="135867"/>
                  </a:lnTo>
                  <a:lnTo>
                    <a:pt x="17162" y="178602"/>
                  </a:lnTo>
                  <a:lnTo>
                    <a:pt x="4419" y="225011"/>
                  </a:lnTo>
                  <a:lnTo>
                    <a:pt x="0" y="274319"/>
                  </a:lnTo>
                  <a:lnTo>
                    <a:pt x="4419" y="323628"/>
                  </a:lnTo>
                  <a:lnTo>
                    <a:pt x="17162" y="370037"/>
                  </a:lnTo>
                  <a:lnTo>
                    <a:pt x="37453" y="412772"/>
                  </a:lnTo>
                  <a:lnTo>
                    <a:pt x="64518" y="451059"/>
                  </a:lnTo>
                  <a:lnTo>
                    <a:pt x="97580" y="484121"/>
                  </a:lnTo>
                  <a:lnTo>
                    <a:pt x="135867" y="511186"/>
                  </a:lnTo>
                  <a:lnTo>
                    <a:pt x="178602" y="531477"/>
                  </a:lnTo>
                  <a:lnTo>
                    <a:pt x="225011" y="544220"/>
                  </a:lnTo>
                  <a:lnTo>
                    <a:pt x="274319" y="548639"/>
                  </a:lnTo>
                  <a:lnTo>
                    <a:pt x="323628" y="544220"/>
                  </a:lnTo>
                  <a:lnTo>
                    <a:pt x="370037" y="531477"/>
                  </a:lnTo>
                  <a:lnTo>
                    <a:pt x="412772" y="511186"/>
                  </a:lnTo>
                  <a:lnTo>
                    <a:pt x="451059" y="484121"/>
                  </a:lnTo>
                  <a:lnTo>
                    <a:pt x="484121" y="451059"/>
                  </a:lnTo>
                  <a:lnTo>
                    <a:pt x="511186" y="412772"/>
                  </a:lnTo>
                  <a:lnTo>
                    <a:pt x="531477" y="370037"/>
                  </a:lnTo>
                  <a:lnTo>
                    <a:pt x="544220" y="323628"/>
                  </a:lnTo>
                  <a:lnTo>
                    <a:pt x="548640" y="274319"/>
                  </a:lnTo>
                  <a:lnTo>
                    <a:pt x="544220" y="225011"/>
                  </a:lnTo>
                  <a:lnTo>
                    <a:pt x="531477" y="178602"/>
                  </a:lnTo>
                  <a:lnTo>
                    <a:pt x="511186" y="135867"/>
                  </a:lnTo>
                  <a:lnTo>
                    <a:pt x="484121" y="97580"/>
                  </a:lnTo>
                  <a:lnTo>
                    <a:pt x="451059" y="64518"/>
                  </a:lnTo>
                  <a:lnTo>
                    <a:pt x="412772" y="37453"/>
                  </a:lnTo>
                  <a:lnTo>
                    <a:pt x="370037" y="17162"/>
                  </a:lnTo>
                  <a:lnTo>
                    <a:pt x="323628" y="4419"/>
                  </a:lnTo>
                  <a:lnTo>
                    <a:pt x="274319" y="0"/>
                  </a:lnTo>
                  <a:close/>
                </a:path>
              </a:pathLst>
            </a:custGeom>
            <a:solidFill>
              <a:srgbClr val="CD153F"/>
            </a:solidFill>
          </p:spPr>
          <p:txBody>
            <a:bodyPr wrap="square" lIns="0" tIns="0" rIns="0" bIns="0" rtlCol="0"/>
            <a:lstStyle/>
            <a:p>
              <a:endParaRPr dirty="0"/>
            </a:p>
          </p:txBody>
        </p:sp>
        <p:sp>
          <p:nvSpPr>
            <p:cNvPr id="13" name="object 13"/>
            <p:cNvSpPr/>
            <p:nvPr/>
          </p:nvSpPr>
          <p:spPr>
            <a:xfrm>
              <a:off x="3097182" y="2803654"/>
              <a:ext cx="181305" cy="213042"/>
            </a:xfrm>
            <a:prstGeom prst="rect">
              <a:avLst/>
            </a:prstGeom>
            <a:blipFill>
              <a:blip r:embed="rId4" cstate="print"/>
              <a:stretch>
                <a:fillRect/>
              </a:stretch>
            </a:blipFill>
          </p:spPr>
          <p:txBody>
            <a:bodyPr wrap="square" lIns="0" tIns="0" rIns="0" bIns="0" rtlCol="0"/>
            <a:lstStyle/>
            <a:p>
              <a:endParaRPr dirty="0"/>
            </a:p>
          </p:txBody>
        </p:sp>
        <p:sp>
          <p:nvSpPr>
            <p:cNvPr id="14" name="object 14"/>
            <p:cNvSpPr/>
            <p:nvPr/>
          </p:nvSpPr>
          <p:spPr>
            <a:xfrm>
              <a:off x="2912078" y="3442105"/>
              <a:ext cx="548640" cy="548640"/>
            </a:xfrm>
            <a:custGeom>
              <a:avLst/>
              <a:gdLst/>
              <a:ahLst/>
              <a:cxnLst/>
              <a:rect l="l" t="t" r="r" b="b"/>
              <a:pathLst>
                <a:path w="548639" h="548639">
                  <a:moveTo>
                    <a:pt x="274319" y="0"/>
                  </a:moveTo>
                  <a:lnTo>
                    <a:pt x="225011" y="4419"/>
                  </a:lnTo>
                  <a:lnTo>
                    <a:pt x="178602" y="17162"/>
                  </a:lnTo>
                  <a:lnTo>
                    <a:pt x="135867" y="37453"/>
                  </a:lnTo>
                  <a:lnTo>
                    <a:pt x="97580" y="64518"/>
                  </a:lnTo>
                  <a:lnTo>
                    <a:pt x="64518" y="97580"/>
                  </a:lnTo>
                  <a:lnTo>
                    <a:pt x="37453" y="135867"/>
                  </a:lnTo>
                  <a:lnTo>
                    <a:pt x="17162" y="178602"/>
                  </a:lnTo>
                  <a:lnTo>
                    <a:pt x="4419" y="225011"/>
                  </a:lnTo>
                  <a:lnTo>
                    <a:pt x="0" y="274319"/>
                  </a:lnTo>
                  <a:lnTo>
                    <a:pt x="4419" y="323628"/>
                  </a:lnTo>
                  <a:lnTo>
                    <a:pt x="17162" y="370037"/>
                  </a:lnTo>
                  <a:lnTo>
                    <a:pt x="37453" y="412772"/>
                  </a:lnTo>
                  <a:lnTo>
                    <a:pt x="64518" y="451059"/>
                  </a:lnTo>
                  <a:lnTo>
                    <a:pt x="97580" y="484121"/>
                  </a:lnTo>
                  <a:lnTo>
                    <a:pt x="135867" y="511186"/>
                  </a:lnTo>
                  <a:lnTo>
                    <a:pt x="178602" y="531477"/>
                  </a:lnTo>
                  <a:lnTo>
                    <a:pt x="225011" y="544220"/>
                  </a:lnTo>
                  <a:lnTo>
                    <a:pt x="274319" y="548639"/>
                  </a:lnTo>
                  <a:lnTo>
                    <a:pt x="323628" y="544220"/>
                  </a:lnTo>
                  <a:lnTo>
                    <a:pt x="370037" y="531477"/>
                  </a:lnTo>
                  <a:lnTo>
                    <a:pt x="412772" y="511186"/>
                  </a:lnTo>
                  <a:lnTo>
                    <a:pt x="451059" y="484121"/>
                  </a:lnTo>
                  <a:lnTo>
                    <a:pt x="484121" y="451059"/>
                  </a:lnTo>
                  <a:lnTo>
                    <a:pt x="511186" y="412772"/>
                  </a:lnTo>
                  <a:lnTo>
                    <a:pt x="531477" y="370037"/>
                  </a:lnTo>
                  <a:lnTo>
                    <a:pt x="544220" y="323628"/>
                  </a:lnTo>
                  <a:lnTo>
                    <a:pt x="548640" y="274319"/>
                  </a:lnTo>
                  <a:lnTo>
                    <a:pt x="544220" y="225011"/>
                  </a:lnTo>
                  <a:lnTo>
                    <a:pt x="531477" y="178602"/>
                  </a:lnTo>
                  <a:lnTo>
                    <a:pt x="511186" y="135867"/>
                  </a:lnTo>
                  <a:lnTo>
                    <a:pt x="484121" y="97580"/>
                  </a:lnTo>
                  <a:lnTo>
                    <a:pt x="451059" y="64518"/>
                  </a:lnTo>
                  <a:lnTo>
                    <a:pt x="412772" y="37453"/>
                  </a:lnTo>
                  <a:lnTo>
                    <a:pt x="370037" y="17162"/>
                  </a:lnTo>
                  <a:lnTo>
                    <a:pt x="323628" y="4419"/>
                  </a:lnTo>
                  <a:lnTo>
                    <a:pt x="274319" y="0"/>
                  </a:lnTo>
                  <a:close/>
                </a:path>
              </a:pathLst>
            </a:custGeom>
            <a:solidFill>
              <a:srgbClr val="CD153F"/>
            </a:solidFill>
          </p:spPr>
          <p:txBody>
            <a:bodyPr wrap="square" lIns="0" tIns="0" rIns="0" bIns="0" rtlCol="0"/>
            <a:lstStyle/>
            <a:p>
              <a:endParaRPr dirty="0"/>
            </a:p>
          </p:txBody>
        </p:sp>
        <p:sp>
          <p:nvSpPr>
            <p:cNvPr id="15" name="object 15"/>
            <p:cNvSpPr/>
            <p:nvPr/>
          </p:nvSpPr>
          <p:spPr>
            <a:xfrm>
              <a:off x="3119553" y="3585193"/>
              <a:ext cx="161925" cy="267335"/>
            </a:xfrm>
            <a:custGeom>
              <a:avLst/>
              <a:gdLst/>
              <a:ahLst/>
              <a:cxnLst/>
              <a:rect l="l" t="t" r="r" b="b"/>
              <a:pathLst>
                <a:path w="161925" h="267335">
                  <a:moveTo>
                    <a:pt x="76974" y="0"/>
                  </a:moveTo>
                  <a:lnTo>
                    <a:pt x="31902" y="9105"/>
                  </a:lnTo>
                  <a:lnTo>
                    <a:pt x="0" y="27685"/>
                  </a:lnTo>
                  <a:lnTo>
                    <a:pt x="11823" y="48272"/>
                  </a:lnTo>
                  <a:lnTo>
                    <a:pt x="17894" y="43332"/>
                  </a:lnTo>
                  <a:lnTo>
                    <a:pt x="25260" y="39154"/>
                  </a:lnTo>
                  <a:lnTo>
                    <a:pt x="61785" y="30721"/>
                  </a:lnTo>
                  <a:lnTo>
                    <a:pt x="69371" y="31206"/>
                  </a:lnTo>
                  <a:lnTo>
                    <a:pt x="98247" y="63131"/>
                  </a:lnTo>
                  <a:lnTo>
                    <a:pt x="97573" y="70608"/>
                  </a:lnTo>
                  <a:lnTo>
                    <a:pt x="74447" y="103860"/>
                  </a:lnTo>
                  <a:lnTo>
                    <a:pt x="36613" y="120799"/>
                  </a:lnTo>
                  <a:lnTo>
                    <a:pt x="29718" y="122212"/>
                  </a:lnTo>
                  <a:lnTo>
                    <a:pt x="36804" y="142811"/>
                  </a:lnTo>
                  <a:lnTo>
                    <a:pt x="57061" y="137744"/>
                  </a:lnTo>
                  <a:lnTo>
                    <a:pt x="68938" y="138782"/>
                  </a:lnTo>
                  <a:lnTo>
                    <a:pt x="79255" y="141211"/>
                  </a:lnTo>
                  <a:lnTo>
                    <a:pt x="107236" y="173476"/>
                  </a:lnTo>
                  <a:lnTo>
                    <a:pt x="108038" y="183667"/>
                  </a:lnTo>
                  <a:lnTo>
                    <a:pt x="107469" y="191432"/>
                  </a:lnTo>
                  <a:lnTo>
                    <a:pt x="87739" y="224512"/>
                  </a:lnTo>
                  <a:lnTo>
                    <a:pt x="42822" y="240915"/>
                  </a:lnTo>
                  <a:lnTo>
                    <a:pt x="31394" y="241401"/>
                  </a:lnTo>
                  <a:lnTo>
                    <a:pt x="23422" y="241125"/>
                  </a:lnTo>
                  <a:lnTo>
                    <a:pt x="15700" y="240299"/>
                  </a:lnTo>
                  <a:lnTo>
                    <a:pt x="8230" y="238926"/>
                  </a:lnTo>
                  <a:lnTo>
                    <a:pt x="1016" y="237007"/>
                  </a:lnTo>
                  <a:lnTo>
                    <a:pt x="1016" y="261988"/>
                  </a:lnTo>
                  <a:lnTo>
                    <a:pt x="5956" y="263347"/>
                  </a:lnTo>
                  <a:lnTo>
                    <a:pt x="12319" y="264528"/>
                  </a:lnTo>
                  <a:lnTo>
                    <a:pt x="27851" y="266547"/>
                  </a:lnTo>
                  <a:lnTo>
                    <a:pt x="35001" y="267055"/>
                  </a:lnTo>
                  <a:lnTo>
                    <a:pt x="41529" y="267055"/>
                  </a:lnTo>
                  <a:lnTo>
                    <a:pt x="91094" y="260792"/>
                  </a:lnTo>
                  <a:lnTo>
                    <a:pt x="129519" y="242706"/>
                  </a:lnTo>
                  <a:lnTo>
                    <a:pt x="158303" y="204722"/>
                  </a:lnTo>
                  <a:lnTo>
                    <a:pt x="161721" y="181635"/>
                  </a:lnTo>
                  <a:lnTo>
                    <a:pt x="160550" y="169608"/>
                  </a:lnTo>
                  <a:lnTo>
                    <a:pt x="132909" y="134473"/>
                  </a:lnTo>
                  <a:lnTo>
                    <a:pt x="94195" y="125933"/>
                  </a:lnTo>
                  <a:lnTo>
                    <a:pt x="86321" y="126047"/>
                  </a:lnTo>
                  <a:lnTo>
                    <a:pt x="84074" y="126263"/>
                  </a:lnTo>
                  <a:lnTo>
                    <a:pt x="97216" y="120819"/>
                  </a:lnTo>
                  <a:lnTo>
                    <a:pt x="130327" y="97904"/>
                  </a:lnTo>
                  <a:lnTo>
                    <a:pt x="149225" y="55029"/>
                  </a:lnTo>
                  <a:lnTo>
                    <a:pt x="147970" y="42063"/>
                  </a:lnTo>
                  <a:lnTo>
                    <a:pt x="118349" y="7683"/>
                  </a:lnTo>
                  <a:lnTo>
                    <a:pt x="92264" y="852"/>
                  </a:lnTo>
                  <a:lnTo>
                    <a:pt x="76974" y="0"/>
                  </a:lnTo>
                  <a:close/>
                </a:path>
              </a:pathLst>
            </a:custGeom>
            <a:solidFill>
              <a:srgbClr val="FFFFFF"/>
            </a:solidFill>
          </p:spPr>
          <p:txBody>
            <a:bodyPr wrap="square" lIns="0" tIns="0" rIns="0" bIns="0" rtlCol="0"/>
            <a:lstStyle/>
            <a:p>
              <a:endParaRPr dirty="0"/>
            </a:p>
          </p:txBody>
        </p:sp>
      </p:grpSp>
      <p:sp>
        <p:nvSpPr>
          <p:cNvPr id="16" name="object 16"/>
          <p:cNvSpPr txBox="1"/>
          <p:nvPr/>
        </p:nvSpPr>
        <p:spPr>
          <a:xfrm>
            <a:off x="3702018" y="2783464"/>
            <a:ext cx="3114040" cy="1183640"/>
          </a:xfrm>
          <a:prstGeom prst="rect">
            <a:avLst/>
          </a:prstGeom>
        </p:spPr>
        <p:txBody>
          <a:bodyPr vert="horz" wrap="square" lIns="0" tIns="12700" rIns="0" bIns="0" rtlCol="0">
            <a:spAutoFit/>
          </a:bodyPr>
          <a:lstStyle/>
          <a:p>
            <a:pPr marL="12700">
              <a:lnSpc>
                <a:spcPct val="100000"/>
              </a:lnSpc>
              <a:spcBef>
                <a:spcPts val="100"/>
              </a:spcBef>
            </a:pPr>
            <a:r>
              <a:rPr sz="1500" b="1" dirty="0">
                <a:solidFill>
                  <a:srgbClr val="414042"/>
                </a:solidFill>
                <a:latin typeface="Open Sans"/>
                <a:cs typeface="Open Sans"/>
              </a:rPr>
              <a:t>Advice </a:t>
            </a:r>
            <a:r>
              <a:rPr sz="1500" b="1" spc="-5" dirty="0">
                <a:solidFill>
                  <a:srgbClr val="414042"/>
                </a:solidFill>
                <a:latin typeface="Open Sans"/>
                <a:cs typeface="Open Sans"/>
              </a:rPr>
              <a:t>can take </a:t>
            </a:r>
            <a:r>
              <a:rPr sz="1500" b="1" dirty="0">
                <a:solidFill>
                  <a:srgbClr val="414042"/>
                </a:solidFill>
                <a:latin typeface="Open Sans"/>
                <a:cs typeface="Open Sans"/>
              </a:rPr>
              <a:t>many</a:t>
            </a:r>
            <a:r>
              <a:rPr sz="1500" b="1" spc="-30" dirty="0">
                <a:solidFill>
                  <a:srgbClr val="414042"/>
                </a:solidFill>
                <a:latin typeface="Open Sans"/>
                <a:cs typeface="Open Sans"/>
              </a:rPr>
              <a:t> </a:t>
            </a:r>
            <a:r>
              <a:rPr sz="1500" b="1" spc="-5" dirty="0">
                <a:solidFill>
                  <a:srgbClr val="414042"/>
                </a:solidFill>
                <a:latin typeface="Open Sans"/>
                <a:cs typeface="Open Sans"/>
              </a:rPr>
              <a:t>forms.</a:t>
            </a:r>
            <a:endParaRPr sz="1500" dirty="0">
              <a:latin typeface="Open Sans"/>
              <a:cs typeface="Open Sans"/>
            </a:endParaRPr>
          </a:p>
          <a:p>
            <a:pPr>
              <a:lnSpc>
                <a:spcPct val="100000"/>
              </a:lnSpc>
              <a:spcBef>
                <a:spcPts val="50"/>
              </a:spcBef>
            </a:pPr>
            <a:endParaRPr sz="2400" dirty="0">
              <a:latin typeface="Open Sans"/>
              <a:cs typeface="Open Sans"/>
            </a:endParaRPr>
          </a:p>
          <a:p>
            <a:pPr marL="12700" marR="5080">
              <a:lnSpc>
                <a:spcPct val="111100"/>
              </a:lnSpc>
            </a:pPr>
            <a:r>
              <a:rPr sz="1500" b="1" spc="-5" dirty="0">
                <a:solidFill>
                  <a:srgbClr val="414042"/>
                </a:solidFill>
                <a:latin typeface="Open Sans"/>
                <a:cs typeface="Open Sans"/>
              </a:rPr>
              <a:t>Consider </a:t>
            </a:r>
            <a:r>
              <a:rPr sz="1500" b="1" dirty="0">
                <a:solidFill>
                  <a:srgbClr val="414042"/>
                </a:solidFill>
                <a:latin typeface="Open Sans"/>
                <a:cs typeface="Open Sans"/>
              </a:rPr>
              <a:t>adding </a:t>
            </a:r>
            <a:r>
              <a:rPr sz="1500" b="1" spc="-5" dirty="0">
                <a:solidFill>
                  <a:srgbClr val="414042"/>
                </a:solidFill>
                <a:latin typeface="Open Sans"/>
                <a:cs typeface="Open Sans"/>
              </a:rPr>
              <a:t>fiduciary</a:t>
            </a:r>
            <a:r>
              <a:rPr sz="1500" b="1" spc="-50" dirty="0">
                <a:solidFill>
                  <a:srgbClr val="414042"/>
                </a:solidFill>
                <a:latin typeface="Open Sans"/>
                <a:cs typeface="Open Sans"/>
              </a:rPr>
              <a:t> </a:t>
            </a:r>
            <a:r>
              <a:rPr sz="1500" b="1" dirty="0">
                <a:solidFill>
                  <a:srgbClr val="414042"/>
                </a:solidFill>
                <a:latin typeface="Open Sans"/>
                <a:cs typeface="Open Sans"/>
              </a:rPr>
              <a:t>advice  </a:t>
            </a:r>
            <a:r>
              <a:rPr sz="1500" b="1" spc="-5" dirty="0">
                <a:solidFill>
                  <a:srgbClr val="414042"/>
                </a:solidFill>
                <a:latin typeface="Open Sans"/>
                <a:cs typeface="Open Sans"/>
              </a:rPr>
              <a:t>to </a:t>
            </a:r>
            <a:r>
              <a:rPr sz="1500" b="1" dirty="0">
                <a:solidFill>
                  <a:srgbClr val="414042"/>
                </a:solidFill>
                <a:latin typeface="Open Sans"/>
                <a:cs typeface="Open Sans"/>
              </a:rPr>
              <a:t>workplace </a:t>
            </a:r>
            <a:r>
              <a:rPr sz="1500" b="1" spc="-5" dirty="0">
                <a:solidFill>
                  <a:srgbClr val="414042"/>
                </a:solidFill>
                <a:latin typeface="Open Sans"/>
                <a:cs typeface="Open Sans"/>
              </a:rPr>
              <a:t>retirement</a:t>
            </a:r>
            <a:r>
              <a:rPr sz="1500" b="1" spc="-45" dirty="0">
                <a:solidFill>
                  <a:srgbClr val="414042"/>
                </a:solidFill>
                <a:latin typeface="Open Sans"/>
                <a:cs typeface="Open Sans"/>
              </a:rPr>
              <a:t> </a:t>
            </a:r>
            <a:r>
              <a:rPr sz="1500" b="1" dirty="0">
                <a:solidFill>
                  <a:srgbClr val="414042"/>
                </a:solidFill>
                <a:latin typeface="Open Sans"/>
                <a:cs typeface="Open Sans"/>
              </a:rPr>
              <a:t>plans.</a:t>
            </a:r>
            <a:endParaRPr sz="1500" dirty="0">
              <a:latin typeface="Open Sans"/>
              <a:cs typeface="Open Sans"/>
            </a:endParaRPr>
          </a:p>
        </p:txBody>
      </p:sp>
      <p:sp>
        <p:nvSpPr>
          <p:cNvPr id="17" name="object 17"/>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18" name="object 18"/>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24FD0-E68B-449B-9933-886B1AF7F59D}"/>
              </a:ext>
            </a:extLst>
          </p:cNvPr>
          <p:cNvSpPr>
            <a:spLocks noGrp="1"/>
          </p:cNvSpPr>
          <p:nvPr>
            <p:ph type="title"/>
          </p:nvPr>
        </p:nvSpPr>
        <p:spPr>
          <a:xfrm>
            <a:off x="1024482" y="749908"/>
            <a:ext cx="8009435" cy="338554"/>
          </a:xfrm>
        </p:spPr>
        <p:txBody>
          <a:bodyPr/>
          <a:lstStyle/>
          <a:p>
            <a:r>
              <a:rPr lang="en-US" dirty="0">
                <a:solidFill>
                  <a:schemeClr val="tx1"/>
                </a:solidFill>
              </a:rPr>
              <a:t>Disclosures</a:t>
            </a:r>
          </a:p>
        </p:txBody>
      </p:sp>
      <p:sp>
        <p:nvSpPr>
          <p:cNvPr id="3" name="Text Placeholder 2">
            <a:extLst>
              <a:ext uri="{FF2B5EF4-FFF2-40B4-BE49-F238E27FC236}">
                <a16:creationId xmlns:a16="http://schemas.microsoft.com/office/drawing/2014/main" id="{CABE65D9-29F5-48D6-B700-4FAA37E2F996}"/>
              </a:ext>
            </a:extLst>
          </p:cNvPr>
          <p:cNvSpPr>
            <a:spLocks noGrp="1"/>
          </p:cNvSpPr>
          <p:nvPr>
            <p:ph type="body" idx="1"/>
          </p:nvPr>
        </p:nvSpPr>
        <p:spPr>
          <a:xfrm>
            <a:off x="935990" y="1416482"/>
            <a:ext cx="8186419" cy="4037644"/>
          </a:xfrm>
        </p:spPr>
        <p:txBody>
          <a:bodyPr/>
          <a:lstStyle/>
          <a:p>
            <a:pPr marR="409575">
              <a:lnSpc>
                <a:spcPct val="104200"/>
              </a:lnSpc>
              <a:spcBef>
                <a:spcPts val="40"/>
              </a:spcBef>
            </a:pPr>
            <a:r>
              <a:rPr lang="en-US" dirty="0">
                <a:solidFill>
                  <a:schemeClr val="bg1">
                    <a:lumMod val="50000"/>
                  </a:schemeClr>
                </a:solidFill>
              </a:rPr>
              <a:t>Securities offered </a:t>
            </a:r>
            <a:r>
              <a:rPr lang="en-US" spc="-5" dirty="0">
                <a:solidFill>
                  <a:schemeClr val="bg1">
                    <a:lumMod val="50000"/>
                  </a:schemeClr>
                </a:solidFill>
              </a:rPr>
              <a:t>and/or distributed by GWFS Equities, Inc., </a:t>
            </a:r>
            <a:r>
              <a:rPr lang="en-US" dirty="0">
                <a:solidFill>
                  <a:schemeClr val="bg1">
                    <a:lumMod val="50000"/>
                  </a:schemeClr>
                </a:solidFill>
              </a:rPr>
              <a:t>Member </a:t>
            </a:r>
            <a:r>
              <a:rPr lang="en-US" spc="-5" dirty="0">
                <a:solidFill>
                  <a:schemeClr val="bg1">
                    <a:lumMod val="50000"/>
                  </a:schemeClr>
                </a:solidFill>
              </a:rPr>
              <a:t>FINRA/SIPC. </a:t>
            </a:r>
            <a:r>
              <a:rPr lang="en-US" b="0" spc="-5" dirty="0">
                <a:solidFill>
                  <a:schemeClr val="bg1">
                    <a:lumMod val="50000"/>
                  </a:schemeClr>
                </a:solidFill>
              </a:rPr>
              <a:t>GWFS </a:t>
            </a:r>
            <a:r>
              <a:rPr lang="en-US" b="0" dirty="0">
                <a:solidFill>
                  <a:schemeClr val="bg1">
                    <a:lumMod val="50000"/>
                  </a:schemeClr>
                </a:solidFill>
              </a:rPr>
              <a:t>is </a:t>
            </a:r>
            <a:r>
              <a:rPr lang="en-US" b="0" spc="-5" dirty="0">
                <a:solidFill>
                  <a:schemeClr val="bg1">
                    <a:lumMod val="50000"/>
                  </a:schemeClr>
                </a:solidFill>
              </a:rPr>
              <a:t>an affiliate </a:t>
            </a:r>
            <a:r>
              <a:rPr lang="en-US" b="0" dirty="0">
                <a:solidFill>
                  <a:schemeClr val="bg1">
                    <a:lumMod val="50000"/>
                  </a:schemeClr>
                </a:solidFill>
              </a:rPr>
              <a:t>of </a:t>
            </a:r>
            <a:r>
              <a:rPr lang="en-US" b="0" spc="-5" dirty="0">
                <a:solidFill>
                  <a:schemeClr val="bg1">
                    <a:lumMod val="50000"/>
                  </a:schemeClr>
                </a:solidFill>
              </a:rPr>
              <a:t>Empower  Retirement, </a:t>
            </a:r>
            <a:r>
              <a:rPr lang="en-US" b="0" dirty="0">
                <a:solidFill>
                  <a:schemeClr val="bg1">
                    <a:lumMod val="50000"/>
                  </a:schemeClr>
                </a:solidFill>
              </a:rPr>
              <a:t>LLC; </a:t>
            </a:r>
            <a:r>
              <a:rPr lang="en-US" b="0" spc="-5" dirty="0">
                <a:solidFill>
                  <a:schemeClr val="bg1">
                    <a:lumMod val="50000"/>
                  </a:schemeClr>
                </a:solidFill>
              </a:rPr>
              <a:t>Great-West Funds, Inc.; and registered </a:t>
            </a:r>
            <a:r>
              <a:rPr lang="en-US" b="0" dirty="0">
                <a:solidFill>
                  <a:schemeClr val="bg1">
                    <a:lumMod val="50000"/>
                  </a:schemeClr>
                </a:solidFill>
              </a:rPr>
              <a:t>investment </a:t>
            </a:r>
            <a:r>
              <a:rPr lang="en-US" b="0" spc="-5" dirty="0">
                <a:solidFill>
                  <a:schemeClr val="bg1">
                    <a:lumMod val="50000"/>
                  </a:schemeClr>
                </a:solidFill>
              </a:rPr>
              <a:t>advisers, Advised Assets Group, </a:t>
            </a:r>
            <a:r>
              <a:rPr lang="en-US" b="0" dirty="0">
                <a:solidFill>
                  <a:schemeClr val="bg1">
                    <a:lumMod val="50000"/>
                  </a:schemeClr>
                </a:solidFill>
              </a:rPr>
              <a:t>LLC </a:t>
            </a:r>
            <a:r>
              <a:rPr lang="en-US" b="0" spc="-5" dirty="0">
                <a:solidFill>
                  <a:schemeClr val="bg1">
                    <a:lumMod val="50000"/>
                  </a:schemeClr>
                </a:solidFill>
              </a:rPr>
              <a:t>and Personal  </a:t>
            </a:r>
            <a:r>
              <a:rPr lang="en-US" b="0" dirty="0">
                <a:solidFill>
                  <a:schemeClr val="bg1">
                    <a:lumMod val="50000"/>
                  </a:schemeClr>
                </a:solidFill>
              </a:rPr>
              <a:t>Capital. This </a:t>
            </a:r>
            <a:r>
              <a:rPr lang="en-US" b="0" spc="-5" dirty="0">
                <a:solidFill>
                  <a:schemeClr val="bg1">
                    <a:lumMod val="50000"/>
                  </a:schemeClr>
                </a:solidFill>
              </a:rPr>
              <a:t>material </a:t>
            </a:r>
            <a:r>
              <a:rPr lang="en-US" b="0" dirty="0">
                <a:solidFill>
                  <a:schemeClr val="bg1">
                    <a:lumMod val="50000"/>
                  </a:schemeClr>
                </a:solidFill>
              </a:rPr>
              <a:t>is for informational </a:t>
            </a:r>
            <a:r>
              <a:rPr lang="en-US" b="0" spc="-5" dirty="0">
                <a:solidFill>
                  <a:schemeClr val="bg1">
                    <a:lumMod val="50000"/>
                  </a:schemeClr>
                </a:solidFill>
              </a:rPr>
              <a:t>purposes </a:t>
            </a:r>
            <a:r>
              <a:rPr lang="en-US" b="0" dirty="0">
                <a:solidFill>
                  <a:schemeClr val="bg1">
                    <a:lumMod val="50000"/>
                  </a:schemeClr>
                </a:solidFill>
              </a:rPr>
              <a:t>only </a:t>
            </a:r>
            <a:r>
              <a:rPr lang="en-US" b="0" spc="-5" dirty="0">
                <a:solidFill>
                  <a:schemeClr val="bg1">
                    <a:lumMod val="50000"/>
                  </a:schemeClr>
                </a:solidFill>
              </a:rPr>
              <a:t>and </a:t>
            </a:r>
            <a:r>
              <a:rPr lang="en-US" b="0" dirty="0">
                <a:solidFill>
                  <a:schemeClr val="bg1">
                    <a:lumMod val="50000"/>
                  </a:schemeClr>
                </a:solidFill>
              </a:rPr>
              <a:t>is not intended </a:t>
            </a:r>
            <a:r>
              <a:rPr lang="en-US" b="0" spc="-5" dirty="0">
                <a:solidFill>
                  <a:schemeClr val="bg1">
                    <a:lumMod val="50000"/>
                  </a:schemeClr>
                </a:solidFill>
              </a:rPr>
              <a:t>to provide </a:t>
            </a:r>
            <a:r>
              <a:rPr lang="en-US" b="0" dirty="0">
                <a:solidFill>
                  <a:schemeClr val="bg1">
                    <a:lumMod val="50000"/>
                  </a:schemeClr>
                </a:solidFill>
              </a:rPr>
              <a:t>investment, legal or </a:t>
            </a:r>
            <a:r>
              <a:rPr lang="en-US" b="0" spc="-5" dirty="0">
                <a:solidFill>
                  <a:schemeClr val="bg1">
                    <a:lumMod val="50000"/>
                  </a:schemeClr>
                </a:solidFill>
              </a:rPr>
              <a:t>tax  recommendations </a:t>
            </a:r>
            <a:r>
              <a:rPr lang="en-US" b="0" dirty="0">
                <a:solidFill>
                  <a:schemeClr val="bg1">
                    <a:lumMod val="50000"/>
                  </a:schemeClr>
                </a:solidFill>
              </a:rPr>
              <a:t>or</a:t>
            </a:r>
            <a:r>
              <a:rPr lang="en-US" b="0" spc="-5" dirty="0">
                <a:solidFill>
                  <a:schemeClr val="bg1">
                    <a:lumMod val="50000"/>
                  </a:schemeClr>
                </a:solidFill>
              </a:rPr>
              <a:t> advice.</a:t>
            </a:r>
            <a:endParaRPr lang="en-US" b="0" dirty="0">
              <a:solidFill>
                <a:schemeClr val="bg1">
                  <a:lumMod val="50000"/>
                </a:schemeClr>
              </a:solidFill>
            </a:endParaRPr>
          </a:p>
          <a:p>
            <a:pPr marR="203200">
              <a:lnSpc>
                <a:spcPct val="104200"/>
              </a:lnSpc>
              <a:spcBef>
                <a:spcPts val="894"/>
              </a:spcBef>
            </a:pPr>
            <a:r>
              <a:rPr lang="en-US" b="0" dirty="0">
                <a:solidFill>
                  <a:schemeClr val="bg1">
                    <a:lumMod val="50000"/>
                  </a:schemeClr>
                </a:solidFill>
              </a:rPr>
              <a:t>The Empower Institute is a research group within Empower Retirement, LLC. </a:t>
            </a:r>
          </a:p>
          <a:p>
            <a:pPr marR="5080" algn="just">
              <a:lnSpc>
                <a:spcPct val="104200"/>
              </a:lnSpc>
              <a:spcBef>
                <a:spcPts val="900"/>
              </a:spcBef>
            </a:pPr>
            <a:r>
              <a:rPr lang="en-US" b="0" spc="-5" dirty="0">
                <a:solidFill>
                  <a:schemeClr val="bg1">
                    <a:lumMod val="50000"/>
                  </a:schemeClr>
                </a:solidFill>
              </a:rPr>
              <a:t>The research, views and opinions contained in these materials are intended to be educational; may not be suitable for all investors; and are not tax, legal, accounting or investment advice. </a:t>
            </a:r>
          </a:p>
          <a:p>
            <a:pPr marR="203200">
              <a:lnSpc>
                <a:spcPct val="104200"/>
              </a:lnSpc>
              <a:spcBef>
                <a:spcPts val="894"/>
              </a:spcBef>
            </a:pPr>
            <a:r>
              <a:rPr lang="en-US" b="0" dirty="0">
                <a:solidFill>
                  <a:schemeClr val="bg1">
                    <a:lumMod val="50000"/>
                  </a:schemeClr>
                </a:solidFill>
              </a:rPr>
              <a:t>©2021 Empower Retirement, LLC. All rights  reserved.</a:t>
            </a:r>
          </a:p>
          <a:p>
            <a:pPr>
              <a:spcBef>
                <a:spcPts val="960"/>
              </a:spcBef>
            </a:pPr>
            <a:r>
              <a:rPr lang="en-US" b="0" spc="-5" dirty="0">
                <a:solidFill>
                  <a:schemeClr val="bg1">
                    <a:lumMod val="50000"/>
                  </a:schemeClr>
                </a:solidFill>
              </a:rPr>
              <a:t>RO1642042-0521</a:t>
            </a:r>
          </a:p>
          <a:p>
            <a:pPr>
              <a:spcBef>
                <a:spcPts val="960"/>
              </a:spcBef>
            </a:pPr>
            <a:endParaRPr lang="en-US" dirty="0"/>
          </a:p>
        </p:txBody>
      </p:sp>
    </p:spTree>
    <p:extLst>
      <p:ext uri="{BB962C8B-B14F-4D97-AF65-F5344CB8AC3E}">
        <p14:creationId xmlns:p14="http://schemas.microsoft.com/office/powerpoint/2010/main" val="2924559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77964" y="1841146"/>
            <a:ext cx="8980805" cy="3403600"/>
            <a:chOff x="1077964" y="1841146"/>
            <a:chExt cx="8980805" cy="3403600"/>
          </a:xfrm>
        </p:grpSpPr>
        <p:sp>
          <p:nvSpPr>
            <p:cNvPr id="3" name="object 3"/>
            <p:cNvSpPr/>
            <p:nvPr/>
          </p:nvSpPr>
          <p:spPr>
            <a:xfrm>
              <a:off x="1077963" y="1935632"/>
              <a:ext cx="8980805" cy="3308985"/>
            </a:xfrm>
            <a:custGeom>
              <a:avLst/>
              <a:gdLst/>
              <a:ahLst/>
              <a:cxnLst/>
              <a:rect l="l" t="t" r="r" b="b"/>
              <a:pathLst>
                <a:path w="8980805" h="3308985">
                  <a:moveTo>
                    <a:pt x="8980424" y="2106625"/>
                  </a:moveTo>
                  <a:lnTo>
                    <a:pt x="8899563" y="2106930"/>
                  </a:lnTo>
                  <a:lnTo>
                    <a:pt x="8852687" y="2107679"/>
                  </a:lnTo>
                  <a:lnTo>
                    <a:pt x="8805266" y="2108860"/>
                  </a:lnTo>
                  <a:lnTo>
                    <a:pt x="8757260" y="2110486"/>
                  </a:lnTo>
                  <a:lnTo>
                    <a:pt x="8708682" y="2112543"/>
                  </a:lnTo>
                  <a:lnTo>
                    <a:pt x="8659520" y="2115058"/>
                  </a:lnTo>
                  <a:lnTo>
                    <a:pt x="8609749" y="2118029"/>
                  </a:lnTo>
                  <a:lnTo>
                    <a:pt x="8559355" y="2121484"/>
                  </a:lnTo>
                  <a:lnTo>
                    <a:pt x="8508340" y="2125408"/>
                  </a:lnTo>
                  <a:lnTo>
                    <a:pt x="8456701" y="2129828"/>
                  </a:lnTo>
                  <a:lnTo>
                    <a:pt x="8404403" y="2134743"/>
                  </a:lnTo>
                  <a:lnTo>
                    <a:pt x="8351444" y="2140178"/>
                  </a:lnTo>
                  <a:lnTo>
                    <a:pt x="8297812" y="2146122"/>
                  </a:lnTo>
                  <a:lnTo>
                    <a:pt x="8243506" y="2152599"/>
                  </a:lnTo>
                  <a:lnTo>
                    <a:pt x="8188503" y="2159609"/>
                  </a:lnTo>
                  <a:lnTo>
                    <a:pt x="8132788" y="2167166"/>
                  </a:lnTo>
                  <a:lnTo>
                    <a:pt x="8076362" y="2175281"/>
                  </a:lnTo>
                  <a:lnTo>
                    <a:pt x="8019212" y="2183968"/>
                  </a:lnTo>
                  <a:lnTo>
                    <a:pt x="7961325" y="2193226"/>
                  </a:lnTo>
                  <a:lnTo>
                    <a:pt x="7902676" y="2203069"/>
                  </a:lnTo>
                  <a:lnTo>
                    <a:pt x="7843266" y="2213495"/>
                  </a:lnTo>
                  <a:lnTo>
                    <a:pt x="7783093" y="2224544"/>
                  </a:lnTo>
                  <a:lnTo>
                    <a:pt x="7722133" y="2236190"/>
                  </a:lnTo>
                  <a:lnTo>
                    <a:pt x="7660373" y="2248471"/>
                  </a:lnTo>
                  <a:lnTo>
                    <a:pt x="7597800" y="2261374"/>
                  </a:lnTo>
                  <a:lnTo>
                    <a:pt x="7534415" y="2274913"/>
                  </a:lnTo>
                  <a:lnTo>
                    <a:pt x="7470203" y="2289111"/>
                  </a:lnTo>
                  <a:lnTo>
                    <a:pt x="7405154" y="2303970"/>
                  </a:lnTo>
                  <a:lnTo>
                    <a:pt x="7339241" y="2319490"/>
                  </a:lnTo>
                  <a:lnTo>
                    <a:pt x="7272464" y="2335695"/>
                  </a:lnTo>
                  <a:lnTo>
                    <a:pt x="7204811" y="2352586"/>
                  </a:lnTo>
                  <a:lnTo>
                    <a:pt x="7136282" y="2370175"/>
                  </a:lnTo>
                  <a:lnTo>
                    <a:pt x="7066851" y="2388476"/>
                  </a:lnTo>
                  <a:lnTo>
                    <a:pt x="6996506" y="2407488"/>
                  </a:lnTo>
                  <a:lnTo>
                    <a:pt x="6925234" y="2427224"/>
                  </a:lnTo>
                  <a:lnTo>
                    <a:pt x="6786423" y="2466594"/>
                  </a:lnTo>
                  <a:lnTo>
                    <a:pt x="6720713" y="2484805"/>
                  </a:lnTo>
                  <a:lnTo>
                    <a:pt x="6655905" y="2502357"/>
                  </a:lnTo>
                  <a:lnTo>
                    <a:pt x="6591986" y="2519235"/>
                  </a:lnTo>
                  <a:lnTo>
                    <a:pt x="6528943" y="2535478"/>
                  </a:lnTo>
                  <a:lnTo>
                    <a:pt x="6466776" y="2551061"/>
                  </a:lnTo>
                  <a:lnTo>
                    <a:pt x="6405448" y="2566022"/>
                  </a:lnTo>
                  <a:lnTo>
                    <a:pt x="6344971" y="2580335"/>
                  </a:lnTo>
                  <a:lnTo>
                    <a:pt x="6285331" y="2594038"/>
                  </a:lnTo>
                  <a:lnTo>
                    <a:pt x="6226518" y="2607132"/>
                  </a:lnTo>
                  <a:lnTo>
                    <a:pt x="6168504" y="2619616"/>
                  </a:lnTo>
                  <a:lnTo>
                    <a:pt x="6111291" y="2631516"/>
                  </a:lnTo>
                  <a:lnTo>
                    <a:pt x="6054877" y="2642819"/>
                  </a:lnTo>
                  <a:lnTo>
                    <a:pt x="5999238" y="2653538"/>
                  </a:lnTo>
                  <a:lnTo>
                    <a:pt x="5944362" y="2663685"/>
                  </a:lnTo>
                  <a:lnTo>
                    <a:pt x="5890260" y="2673273"/>
                  </a:lnTo>
                  <a:lnTo>
                    <a:pt x="5836882" y="2682316"/>
                  </a:lnTo>
                  <a:lnTo>
                    <a:pt x="5784253" y="2690799"/>
                  </a:lnTo>
                  <a:lnTo>
                    <a:pt x="5732348" y="2698737"/>
                  </a:lnTo>
                  <a:lnTo>
                    <a:pt x="5681154" y="2706154"/>
                  </a:lnTo>
                  <a:lnTo>
                    <a:pt x="5630659" y="2713050"/>
                  </a:lnTo>
                  <a:lnTo>
                    <a:pt x="5580862" y="2719425"/>
                  </a:lnTo>
                  <a:lnTo>
                    <a:pt x="5531739" y="2725305"/>
                  </a:lnTo>
                  <a:lnTo>
                    <a:pt x="5483288" y="2730677"/>
                  </a:lnTo>
                  <a:lnTo>
                    <a:pt x="5435498" y="2735554"/>
                  </a:lnTo>
                  <a:lnTo>
                    <a:pt x="5388356" y="2739961"/>
                  </a:lnTo>
                  <a:lnTo>
                    <a:pt x="5341848" y="2743885"/>
                  </a:lnTo>
                  <a:lnTo>
                    <a:pt x="5295976" y="2747353"/>
                  </a:lnTo>
                  <a:lnTo>
                    <a:pt x="5250713" y="2750350"/>
                  </a:lnTo>
                  <a:lnTo>
                    <a:pt x="5206047" y="2752902"/>
                  </a:lnTo>
                  <a:lnTo>
                    <a:pt x="5161978" y="2755023"/>
                  </a:lnTo>
                  <a:lnTo>
                    <a:pt x="5118493" y="2756700"/>
                  </a:lnTo>
                  <a:lnTo>
                    <a:pt x="5075580" y="2757957"/>
                  </a:lnTo>
                  <a:lnTo>
                    <a:pt x="5033226" y="2758795"/>
                  </a:lnTo>
                  <a:lnTo>
                    <a:pt x="4991430" y="2759227"/>
                  </a:lnTo>
                  <a:lnTo>
                    <a:pt x="4950168" y="2759252"/>
                  </a:lnTo>
                  <a:lnTo>
                    <a:pt x="4909426" y="2758884"/>
                  </a:lnTo>
                  <a:lnTo>
                    <a:pt x="4869205" y="2758135"/>
                  </a:lnTo>
                  <a:lnTo>
                    <a:pt x="4829492" y="2757017"/>
                  </a:lnTo>
                  <a:lnTo>
                    <a:pt x="4790275" y="2755519"/>
                  </a:lnTo>
                  <a:lnTo>
                    <a:pt x="4751552" y="2753664"/>
                  </a:lnTo>
                  <a:lnTo>
                    <a:pt x="4713287" y="2751467"/>
                  </a:lnTo>
                  <a:lnTo>
                    <a:pt x="4638141" y="2746032"/>
                  </a:lnTo>
                  <a:lnTo>
                    <a:pt x="4564761" y="2739288"/>
                  </a:lnTo>
                  <a:lnTo>
                    <a:pt x="4493057" y="2731312"/>
                  </a:lnTo>
                  <a:lnTo>
                    <a:pt x="4422940" y="2722143"/>
                  </a:lnTo>
                  <a:lnTo>
                    <a:pt x="4354322" y="2711856"/>
                  </a:lnTo>
                  <a:lnTo>
                    <a:pt x="4287113" y="2700528"/>
                  </a:lnTo>
                  <a:lnTo>
                    <a:pt x="4221238" y="2688221"/>
                  </a:lnTo>
                  <a:lnTo>
                    <a:pt x="4156595" y="2674988"/>
                  </a:lnTo>
                  <a:lnTo>
                    <a:pt x="4061764" y="2653563"/>
                  </a:lnTo>
                  <a:lnTo>
                    <a:pt x="3999827" y="2638323"/>
                  </a:lnTo>
                  <a:lnTo>
                    <a:pt x="3938841" y="2622385"/>
                  </a:lnTo>
                  <a:lnTo>
                    <a:pt x="3878694" y="2605824"/>
                  </a:lnTo>
                  <a:lnTo>
                    <a:pt x="3819296" y="2588704"/>
                  </a:lnTo>
                  <a:lnTo>
                    <a:pt x="3760571" y="2571089"/>
                  </a:lnTo>
                  <a:lnTo>
                    <a:pt x="3702443" y="2553043"/>
                  </a:lnTo>
                  <a:lnTo>
                    <a:pt x="3616134" y="2525306"/>
                  </a:lnTo>
                  <a:lnTo>
                    <a:pt x="3473983" y="2477846"/>
                  </a:lnTo>
                  <a:lnTo>
                    <a:pt x="3219488" y="2391460"/>
                  </a:lnTo>
                  <a:lnTo>
                    <a:pt x="3133941" y="2363216"/>
                  </a:lnTo>
                  <a:lnTo>
                    <a:pt x="3047542" y="2335619"/>
                  </a:lnTo>
                  <a:lnTo>
                    <a:pt x="2989338" y="2317686"/>
                  </a:lnTo>
                  <a:lnTo>
                    <a:pt x="2930525" y="2300198"/>
                  </a:lnTo>
                  <a:lnTo>
                    <a:pt x="2871038" y="2283231"/>
                  </a:lnTo>
                  <a:lnTo>
                    <a:pt x="2810776" y="2266835"/>
                  </a:lnTo>
                  <a:lnTo>
                    <a:pt x="2749664" y="2251087"/>
                  </a:lnTo>
                  <a:lnTo>
                    <a:pt x="2687599" y="2236051"/>
                  </a:lnTo>
                  <a:lnTo>
                    <a:pt x="2624505" y="2221788"/>
                  </a:lnTo>
                  <a:lnTo>
                    <a:pt x="2560282" y="2208365"/>
                  </a:lnTo>
                  <a:lnTo>
                    <a:pt x="2494864" y="2195842"/>
                  </a:lnTo>
                  <a:lnTo>
                    <a:pt x="2428151" y="2184285"/>
                  </a:lnTo>
                  <a:lnTo>
                    <a:pt x="2360053" y="2173770"/>
                  </a:lnTo>
                  <a:lnTo>
                    <a:pt x="2290483" y="2164359"/>
                  </a:lnTo>
                  <a:lnTo>
                    <a:pt x="2219363" y="2156104"/>
                  </a:lnTo>
                  <a:lnTo>
                    <a:pt x="2146604" y="2149081"/>
                  </a:lnTo>
                  <a:lnTo>
                    <a:pt x="2072106" y="2143353"/>
                  </a:lnTo>
                  <a:lnTo>
                    <a:pt x="1995792" y="2138984"/>
                  </a:lnTo>
                  <a:lnTo>
                    <a:pt x="1956930" y="2137333"/>
                  </a:lnTo>
                  <a:lnTo>
                    <a:pt x="1917573" y="2136051"/>
                  </a:lnTo>
                  <a:lnTo>
                    <a:pt x="1877720" y="2135136"/>
                  </a:lnTo>
                  <a:lnTo>
                    <a:pt x="1837359" y="2134603"/>
                  </a:lnTo>
                  <a:lnTo>
                    <a:pt x="1796478" y="2134451"/>
                  </a:lnTo>
                  <a:lnTo>
                    <a:pt x="1755063" y="2134705"/>
                  </a:lnTo>
                  <a:lnTo>
                    <a:pt x="1713115" y="2135365"/>
                  </a:lnTo>
                  <a:lnTo>
                    <a:pt x="1670608" y="2136432"/>
                  </a:lnTo>
                  <a:lnTo>
                    <a:pt x="1627543" y="2137918"/>
                  </a:lnTo>
                  <a:lnTo>
                    <a:pt x="1583893" y="2139848"/>
                  </a:lnTo>
                  <a:lnTo>
                    <a:pt x="1539671" y="2142198"/>
                  </a:lnTo>
                  <a:lnTo>
                    <a:pt x="1494840" y="2145004"/>
                  </a:lnTo>
                  <a:lnTo>
                    <a:pt x="1449412" y="2148268"/>
                  </a:lnTo>
                  <a:lnTo>
                    <a:pt x="1403362" y="2151989"/>
                  </a:lnTo>
                  <a:lnTo>
                    <a:pt x="1356677" y="2156180"/>
                  </a:lnTo>
                  <a:lnTo>
                    <a:pt x="1309357" y="2160841"/>
                  </a:lnTo>
                  <a:lnTo>
                    <a:pt x="1261389" y="2165997"/>
                  </a:lnTo>
                  <a:lnTo>
                    <a:pt x="1212748" y="2171649"/>
                  </a:lnTo>
                  <a:lnTo>
                    <a:pt x="1163447" y="2177808"/>
                  </a:lnTo>
                  <a:lnTo>
                    <a:pt x="1113459" y="2184476"/>
                  </a:lnTo>
                  <a:lnTo>
                    <a:pt x="0" y="2726156"/>
                  </a:lnTo>
                  <a:lnTo>
                    <a:pt x="49453" y="2719730"/>
                  </a:lnTo>
                  <a:lnTo>
                    <a:pt x="98272" y="2713837"/>
                  </a:lnTo>
                  <a:lnTo>
                    <a:pt x="146456" y="2708440"/>
                  </a:lnTo>
                  <a:lnTo>
                    <a:pt x="194017" y="2703550"/>
                  </a:lnTo>
                  <a:lnTo>
                    <a:pt x="240969" y="2699156"/>
                  </a:lnTo>
                  <a:lnTo>
                    <a:pt x="287337" y="2695244"/>
                  </a:lnTo>
                  <a:lnTo>
                    <a:pt x="333095" y="2691815"/>
                  </a:lnTo>
                  <a:lnTo>
                    <a:pt x="378294" y="2688844"/>
                  </a:lnTo>
                  <a:lnTo>
                    <a:pt x="422922" y="2686329"/>
                  </a:lnTo>
                  <a:lnTo>
                    <a:pt x="466991" y="2684272"/>
                  </a:lnTo>
                  <a:lnTo>
                    <a:pt x="510514" y="2682659"/>
                  </a:lnTo>
                  <a:lnTo>
                    <a:pt x="553504" y="2681478"/>
                  </a:lnTo>
                  <a:lnTo>
                    <a:pt x="595972" y="2680716"/>
                  </a:lnTo>
                  <a:lnTo>
                    <a:pt x="637921" y="2680373"/>
                  </a:lnTo>
                  <a:lnTo>
                    <a:pt x="679373" y="2680436"/>
                  </a:lnTo>
                  <a:lnTo>
                    <a:pt x="720331" y="2680906"/>
                  </a:lnTo>
                  <a:lnTo>
                    <a:pt x="760806" y="2681770"/>
                  </a:lnTo>
                  <a:lnTo>
                    <a:pt x="800811" y="2683014"/>
                  </a:lnTo>
                  <a:lnTo>
                    <a:pt x="840359" y="2684627"/>
                  </a:lnTo>
                  <a:lnTo>
                    <a:pt x="879449" y="2686608"/>
                  </a:lnTo>
                  <a:lnTo>
                    <a:pt x="918108" y="2688958"/>
                  </a:lnTo>
                  <a:lnTo>
                    <a:pt x="956348" y="2691650"/>
                  </a:lnTo>
                  <a:lnTo>
                    <a:pt x="1031570" y="2698051"/>
                  </a:lnTo>
                  <a:lnTo>
                    <a:pt x="1105204" y="2705747"/>
                  </a:lnTo>
                  <a:lnTo>
                    <a:pt x="1177340" y="2714675"/>
                  </a:lnTo>
                  <a:lnTo>
                    <a:pt x="1248079" y="2724759"/>
                  </a:lnTo>
                  <a:lnTo>
                    <a:pt x="1317485" y="2735948"/>
                  </a:lnTo>
                  <a:lnTo>
                    <a:pt x="1385646" y="2748165"/>
                  </a:lnTo>
                  <a:lnTo>
                    <a:pt x="1452651" y="2761335"/>
                  </a:lnTo>
                  <a:lnTo>
                    <a:pt x="1518589" y="2775407"/>
                  </a:lnTo>
                  <a:lnTo>
                    <a:pt x="1583537" y="2790304"/>
                  </a:lnTo>
                  <a:lnTo>
                    <a:pt x="1647596" y="2805950"/>
                  </a:lnTo>
                  <a:lnTo>
                    <a:pt x="1710829" y="2822295"/>
                  </a:lnTo>
                  <a:lnTo>
                    <a:pt x="1773339" y="2839262"/>
                  </a:lnTo>
                  <a:lnTo>
                    <a:pt x="1835213" y="2856788"/>
                  </a:lnTo>
                  <a:lnTo>
                    <a:pt x="1896529" y="2874797"/>
                  </a:lnTo>
                  <a:lnTo>
                    <a:pt x="1987638" y="2902597"/>
                  </a:lnTo>
                  <a:lnTo>
                    <a:pt x="2107958" y="2940735"/>
                  </a:lnTo>
                  <a:lnTo>
                    <a:pt x="2437358" y="3047835"/>
                  </a:lnTo>
                  <a:lnTo>
                    <a:pt x="2528151" y="3076537"/>
                  </a:lnTo>
                  <a:lnTo>
                    <a:pt x="2619908" y="3104616"/>
                  </a:lnTo>
                  <a:lnTo>
                    <a:pt x="2681757" y="3122853"/>
                  </a:lnTo>
                  <a:lnTo>
                    <a:pt x="2744241" y="3140646"/>
                  </a:lnTo>
                  <a:lnTo>
                    <a:pt x="2807449" y="3157918"/>
                  </a:lnTo>
                  <a:lnTo>
                    <a:pt x="2871470" y="3174593"/>
                  </a:lnTo>
                  <a:lnTo>
                    <a:pt x="2936379" y="3190621"/>
                  </a:lnTo>
                  <a:lnTo>
                    <a:pt x="3002280" y="3205924"/>
                  </a:lnTo>
                  <a:lnTo>
                    <a:pt x="3069234" y="3220440"/>
                  </a:lnTo>
                  <a:lnTo>
                    <a:pt x="3137357" y="3234093"/>
                  </a:lnTo>
                  <a:lnTo>
                    <a:pt x="3206712" y="3246831"/>
                  </a:lnTo>
                  <a:lnTo>
                    <a:pt x="3277387" y="3258566"/>
                  </a:lnTo>
                  <a:lnTo>
                    <a:pt x="3349460" y="3269234"/>
                  </a:lnTo>
                  <a:lnTo>
                    <a:pt x="3423043" y="3278784"/>
                  </a:lnTo>
                  <a:lnTo>
                    <a:pt x="3498202" y="3287141"/>
                  </a:lnTo>
                  <a:lnTo>
                    <a:pt x="3536391" y="3290849"/>
                  </a:lnTo>
                  <a:lnTo>
                    <a:pt x="3575024" y="3294240"/>
                  </a:lnTo>
                  <a:lnTo>
                    <a:pt x="3614077" y="3297288"/>
                  </a:lnTo>
                  <a:lnTo>
                    <a:pt x="3653599" y="3300006"/>
                  </a:lnTo>
                  <a:lnTo>
                    <a:pt x="3693566" y="3302368"/>
                  </a:lnTo>
                  <a:lnTo>
                    <a:pt x="3734003" y="3304362"/>
                  </a:lnTo>
                  <a:lnTo>
                    <a:pt x="3774922" y="3306000"/>
                  </a:lnTo>
                  <a:lnTo>
                    <a:pt x="3816324" y="3307270"/>
                  </a:lnTo>
                  <a:lnTo>
                    <a:pt x="3858247" y="3308146"/>
                  </a:lnTo>
                  <a:lnTo>
                    <a:pt x="3900665" y="3308642"/>
                  </a:lnTo>
                  <a:lnTo>
                    <a:pt x="3943616" y="3308731"/>
                  </a:lnTo>
                  <a:lnTo>
                    <a:pt x="3987088" y="3308413"/>
                  </a:lnTo>
                  <a:lnTo>
                    <a:pt x="4031119" y="3307677"/>
                  </a:lnTo>
                  <a:lnTo>
                    <a:pt x="4075696" y="3306521"/>
                  </a:lnTo>
                  <a:lnTo>
                    <a:pt x="4120845" y="3304933"/>
                  </a:lnTo>
                  <a:lnTo>
                    <a:pt x="4166565" y="3302901"/>
                  </a:lnTo>
                  <a:lnTo>
                    <a:pt x="4212882" y="3300412"/>
                  </a:lnTo>
                  <a:lnTo>
                    <a:pt x="4259783" y="3297466"/>
                  </a:lnTo>
                  <a:lnTo>
                    <a:pt x="4307306" y="3294062"/>
                  </a:lnTo>
                  <a:lnTo>
                    <a:pt x="4355439" y="3290176"/>
                  </a:lnTo>
                  <a:lnTo>
                    <a:pt x="4404207" y="3285807"/>
                  </a:lnTo>
                  <a:lnTo>
                    <a:pt x="4453610" y="3280943"/>
                  </a:lnTo>
                  <a:lnTo>
                    <a:pt x="4503661" y="3275584"/>
                  </a:lnTo>
                  <a:lnTo>
                    <a:pt x="4554385" y="3269704"/>
                  </a:lnTo>
                  <a:lnTo>
                    <a:pt x="4605782" y="3263315"/>
                  </a:lnTo>
                  <a:lnTo>
                    <a:pt x="4657852" y="3256407"/>
                  </a:lnTo>
                  <a:lnTo>
                    <a:pt x="4710620" y="3248952"/>
                  </a:lnTo>
                  <a:lnTo>
                    <a:pt x="4764100" y="3240963"/>
                  </a:lnTo>
                  <a:lnTo>
                    <a:pt x="4818278" y="3232416"/>
                  </a:lnTo>
                  <a:lnTo>
                    <a:pt x="4873193" y="3223310"/>
                  </a:lnTo>
                  <a:lnTo>
                    <a:pt x="4928844" y="3213646"/>
                  </a:lnTo>
                  <a:lnTo>
                    <a:pt x="4985245" y="3203397"/>
                  </a:lnTo>
                  <a:lnTo>
                    <a:pt x="5042408" y="3192564"/>
                  </a:lnTo>
                  <a:lnTo>
                    <a:pt x="5100332" y="3181134"/>
                  </a:lnTo>
                  <a:lnTo>
                    <a:pt x="5159032" y="3169107"/>
                  </a:lnTo>
                  <a:lnTo>
                    <a:pt x="5218531" y="3156470"/>
                  </a:lnTo>
                  <a:lnTo>
                    <a:pt x="5278831" y="3143212"/>
                  </a:lnTo>
                  <a:lnTo>
                    <a:pt x="5339931" y="3129330"/>
                  </a:lnTo>
                  <a:lnTo>
                    <a:pt x="5401869" y="3114814"/>
                  </a:lnTo>
                  <a:lnTo>
                    <a:pt x="5464632" y="3099651"/>
                  </a:lnTo>
                  <a:lnTo>
                    <a:pt x="5528234" y="3083839"/>
                  </a:lnTo>
                  <a:lnTo>
                    <a:pt x="5592699" y="3067354"/>
                  </a:lnTo>
                  <a:lnTo>
                    <a:pt x="5658015" y="3050209"/>
                  </a:lnTo>
                  <a:lnTo>
                    <a:pt x="5724220" y="3032391"/>
                  </a:lnTo>
                  <a:lnTo>
                    <a:pt x="5868848" y="2992488"/>
                  </a:lnTo>
                  <a:lnTo>
                    <a:pt x="5945302" y="2971901"/>
                  </a:lnTo>
                  <a:lnTo>
                    <a:pt x="6020689" y="2952089"/>
                  </a:lnTo>
                  <a:lnTo>
                    <a:pt x="6095009" y="2933065"/>
                  </a:lnTo>
                  <a:lnTo>
                    <a:pt x="6168301" y="2914802"/>
                  </a:lnTo>
                  <a:lnTo>
                    <a:pt x="6240551" y="2897301"/>
                  </a:lnTo>
                  <a:lnTo>
                    <a:pt x="6311798" y="2880550"/>
                  </a:lnTo>
                  <a:lnTo>
                    <a:pt x="6382055" y="2864535"/>
                  </a:lnTo>
                  <a:lnTo>
                    <a:pt x="6451308" y="2849245"/>
                  </a:lnTo>
                  <a:lnTo>
                    <a:pt x="6519608" y="2834678"/>
                  </a:lnTo>
                  <a:lnTo>
                    <a:pt x="6586944" y="2820809"/>
                  </a:lnTo>
                  <a:lnTo>
                    <a:pt x="6653339" y="2807627"/>
                  </a:lnTo>
                  <a:lnTo>
                    <a:pt x="6718821" y="2795143"/>
                  </a:lnTo>
                  <a:lnTo>
                    <a:pt x="6783387" y="2783332"/>
                  </a:lnTo>
                  <a:lnTo>
                    <a:pt x="6847052" y="2772181"/>
                  </a:lnTo>
                  <a:lnTo>
                    <a:pt x="6909829" y="2761678"/>
                  </a:lnTo>
                  <a:lnTo>
                    <a:pt x="6971741" y="2751836"/>
                  </a:lnTo>
                  <a:lnTo>
                    <a:pt x="7032815" y="2742603"/>
                  </a:lnTo>
                  <a:lnTo>
                    <a:pt x="7093039" y="2734005"/>
                  </a:lnTo>
                  <a:lnTo>
                    <a:pt x="7152437" y="2726017"/>
                  </a:lnTo>
                  <a:lnTo>
                    <a:pt x="7211022" y="2718638"/>
                  </a:lnTo>
                  <a:lnTo>
                    <a:pt x="7268819" y="2711843"/>
                  </a:lnTo>
                  <a:lnTo>
                    <a:pt x="7325830" y="2705620"/>
                  </a:lnTo>
                  <a:lnTo>
                    <a:pt x="7382078" y="2699982"/>
                  </a:lnTo>
                  <a:lnTo>
                    <a:pt x="7437577" y="2694889"/>
                  </a:lnTo>
                  <a:lnTo>
                    <a:pt x="7492339" y="2690355"/>
                  </a:lnTo>
                  <a:lnTo>
                    <a:pt x="7546378" y="2686354"/>
                  </a:lnTo>
                  <a:lnTo>
                    <a:pt x="7599705" y="2682887"/>
                  </a:lnTo>
                  <a:lnTo>
                    <a:pt x="7652347" y="2679941"/>
                  </a:lnTo>
                  <a:lnTo>
                    <a:pt x="7704302" y="2677490"/>
                  </a:lnTo>
                  <a:lnTo>
                    <a:pt x="7755598" y="2675547"/>
                  </a:lnTo>
                  <a:lnTo>
                    <a:pt x="7806245" y="2674074"/>
                  </a:lnTo>
                  <a:lnTo>
                    <a:pt x="7856245" y="2673096"/>
                  </a:lnTo>
                  <a:lnTo>
                    <a:pt x="7905636" y="2672575"/>
                  </a:lnTo>
                  <a:lnTo>
                    <a:pt x="7954416" y="2672511"/>
                  </a:lnTo>
                  <a:lnTo>
                    <a:pt x="8002600" y="2672880"/>
                  </a:lnTo>
                  <a:lnTo>
                    <a:pt x="8050212" y="2673693"/>
                  </a:lnTo>
                  <a:lnTo>
                    <a:pt x="8097266" y="2674937"/>
                  </a:lnTo>
                  <a:lnTo>
                    <a:pt x="8143761" y="2676588"/>
                  </a:lnTo>
                  <a:lnTo>
                    <a:pt x="8189735" y="2678633"/>
                  </a:lnTo>
                  <a:lnTo>
                    <a:pt x="8235175" y="2681084"/>
                  </a:lnTo>
                  <a:lnTo>
                    <a:pt x="8280120" y="2683903"/>
                  </a:lnTo>
                  <a:lnTo>
                    <a:pt x="8324570" y="2687104"/>
                  </a:lnTo>
                  <a:lnTo>
                    <a:pt x="8368538" y="2690672"/>
                  </a:lnTo>
                  <a:lnTo>
                    <a:pt x="8412061" y="2694571"/>
                  </a:lnTo>
                  <a:lnTo>
                    <a:pt x="8455127" y="2698826"/>
                  </a:lnTo>
                  <a:lnTo>
                    <a:pt x="8497760" y="2703411"/>
                  </a:lnTo>
                  <a:lnTo>
                    <a:pt x="8539975" y="2708300"/>
                  </a:lnTo>
                  <a:lnTo>
                    <a:pt x="8581796" y="2713520"/>
                  </a:lnTo>
                  <a:lnTo>
                    <a:pt x="8623224" y="2719019"/>
                  </a:lnTo>
                  <a:lnTo>
                    <a:pt x="8664270" y="2724810"/>
                  </a:lnTo>
                  <a:lnTo>
                    <a:pt x="8704961" y="2730881"/>
                  </a:lnTo>
                  <a:lnTo>
                    <a:pt x="8745309" y="2737231"/>
                  </a:lnTo>
                  <a:lnTo>
                    <a:pt x="8785327" y="2743822"/>
                  </a:lnTo>
                  <a:lnTo>
                    <a:pt x="8825027" y="2750667"/>
                  </a:lnTo>
                  <a:lnTo>
                    <a:pt x="8864422" y="2757741"/>
                  </a:lnTo>
                  <a:lnTo>
                    <a:pt x="8903538" y="2765044"/>
                  </a:lnTo>
                  <a:lnTo>
                    <a:pt x="8980424" y="2780182"/>
                  </a:lnTo>
                  <a:lnTo>
                    <a:pt x="8980424" y="2106625"/>
                  </a:lnTo>
                  <a:close/>
                </a:path>
                <a:path w="8980805" h="3308985">
                  <a:moveTo>
                    <a:pt x="8980424" y="1349997"/>
                  </a:moveTo>
                  <a:lnTo>
                    <a:pt x="8826817" y="1394434"/>
                  </a:lnTo>
                  <a:lnTo>
                    <a:pt x="8761209" y="1413065"/>
                  </a:lnTo>
                  <a:lnTo>
                    <a:pt x="8696515" y="1430985"/>
                  </a:lnTo>
                  <a:lnTo>
                    <a:pt x="8632736" y="1448219"/>
                  </a:lnTo>
                  <a:lnTo>
                    <a:pt x="8569846" y="1464767"/>
                  </a:lnTo>
                  <a:lnTo>
                    <a:pt x="8507857" y="1480654"/>
                  </a:lnTo>
                  <a:lnTo>
                    <a:pt x="8446732" y="1495869"/>
                  </a:lnTo>
                  <a:lnTo>
                    <a:pt x="8386470" y="1510436"/>
                  </a:lnTo>
                  <a:lnTo>
                    <a:pt x="8327060" y="1524342"/>
                  </a:lnTo>
                  <a:lnTo>
                    <a:pt x="8268500" y="1537627"/>
                  </a:lnTo>
                  <a:lnTo>
                    <a:pt x="8210766" y="1550276"/>
                  </a:lnTo>
                  <a:lnTo>
                    <a:pt x="8153844" y="1562303"/>
                  </a:lnTo>
                  <a:lnTo>
                    <a:pt x="8097736" y="1573707"/>
                  </a:lnTo>
                  <a:lnTo>
                    <a:pt x="8042427" y="1584528"/>
                  </a:lnTo>
                  <a:lnTo>
                    <a:pt x="7987893" y="1594739"/>
                  </a:lnTo>
                  <a:lnTo>
                    <a:pt x="7934147" y="1604365"/>
                  </a:lnTo>
                  <a:lnTo>
                    <a:pt x="7881150" y="1613420"/>
                  </a:lnTo>
                  <a:lnTo>
                    <a:pt x="7828915" y="1621904"/>
                  </a:lnTo>
                  <a:lnTo>
                    <a:pt x="7777416" y="1629829"/>
                  </a:lnTo>
                  <a:lnTo>
                    <a:pt x="7726642" y="1637207"/>
                  </a:lnTo>
                  <a:lnTo>
                    <a:pt x="7676578" y="1644040"/>
                  </a:lnTo>
                  <a:lnTo>
                    <a:pt x="7627239" y="1650326"/>
                  </a:lnTo>
                  <a:lnTo>
                    <a:pt x="7578585" y="1656105"/>
                  </a:lnTo>
                  <a:lnTo>
                    <a:pt x="7530605" y="1661350"/>
                  </a:lnTo>
                  <a:lnTo>
                    <a:pt x="7483310" y="1666100"/>
                  </a:lnTo>
                  <a:lnTo>
                    <a:pt x="7436675" y="1670342"/>
                  </a:lnTo>
                  <a:lnTo>
                    <a:pt x="7390689" y="1674101"/>
                  </a:lnTo>
                  <a:lnTo>
                    <a:pt x="7345337" y="1677377"/>
                  </a:lnTo>
                  <a:lnTo>
                    <a:pt x="7300620" y="1680171"/>
                  </a:lnTo>
                  <a:lnTo>
                    <a:pt x="7256513" y="1682508"/>
                  </a:lnTo>
                  <a:lnTo>
                    <a:pt x="7213003" y="1684388"/>
                  </a:lnTo>
                  <a:lnTo>
                    <a:pt x="7170102" y="1685823"/>
                  </a:lnTo>
                  <a:lnTo>
                    <a:pt x="7127773" y="1686814"/>
                  </a:lnTo>
                  <a:lnTo>
                    <a:pt x="7086016" y="1687385"/>
                  </a:lnTo>
                  <a:lnTo>
                    <a:pt x="7044817" y="1687525"/>
                  </a:lnTo>
                  <a:lnTo>
                    <a:pt x="7004177" y="1687245"/>
                  </a:lnTo>
                  <a:lnTo>
                    <a:pt x="6964070" y="1686572"/>
                  </a:lnTo>
                  <a:lnTo>
                    <a:pt x="6924484" y="1685505"/>
                  </a:lnTo>
                  <a:lnTo>
                    <a:pt x="6885406" y="1684045"/>
                  </a:lnTo>
                  <a:lnTo>
                    <a:pt x="6846849" y="1682203"/>
                  </a:lnTo>
                  <a:lnTo>
                    <a:pt x="6808762" y="1680006"/>
                  </a:lnTo>
                  <a:lnTo>
                    <a:pt x="6734048" y="1674520"/>
                  </a:lnTo>
                  <a:lnTo>
                    <a:pt x="6661163" y="1667662"/>
                  </a:lnTo>
                  <a:lnTo>
                    <a:pt x="6590017" y="1659496"/>
                  </a:lnTo>
                  <a:lnTo>
                    <a:pt x="6520523" y="1650098"/>
                  </a:lnTo>
                  <a:lnTo>
                    <a:pt x="6452590" y="1639531"/>
                  </a:lnTo>
                  <a:lnTo>
                    <a:pt x="6386131" y="1627873"/>
                  </a:lnTo>
                  <a:lnTo>
                    <a:pt x="6321057" y="1615186"/>
                  </a:lnTo>
                  <a:lnTo>
                    <a:pt x="6257277" y="1601546"/>
                  </a:lnTo>
                  <a:lnTo>
                    <a:pt x="6194691" y="1587004"/>
                  </a:lnTo>
                  <a:lnTo>
                    <a:pt x="6102870" y="1563687"/>
                  </a:lnTo>
                  <a:lnTo>
                    <a:pt x="6042901" y="1547228"/>
                  </a:lnTo>
                  <a:lnTo>
                    <a:pt x="5983821" y="1530134"/>
                  </a:lnTo>
                  <a:lnTo>
                    <a:pt x="5925528" y="1512455"/>
                  </a:lnTo>
                  <a:lnTo>
                    <a:pt x="5867933" y="1494269"/>
                  </a:lnTo>
                  <a:lnTo>
                    <a:pt x="5810961" y="1475651"/>
                  </a:lnTo>
                  <a:lnTo>
                    <a:pt x="5726468" y="1447038"/>
                  </a:lnTo>
                  <a:lnTo>
                    <a:pt x="5587441" y="1398155"/>
                  </a:lnTo>
                  <a:lnTo>
                    <a:pt x="5366550" y="1319199"/>
                  </a:lnTo>
                  <a:lnTo>
                    <a:pt x="5283212" y="1290116"/>
                  </a:lnTo>
                  <a:lnTo>
                    <a:pt x="5199138" y="1261694"/>
                  </a:lnTo>
                  <a:lnTo>
                    <a:pt x="5142522" y="1243215"/>
                  </a:lnTo>
                  <a:lnTo>
                    <a:pt x="5085359" y="1225207"/>
                  </a:lnTo>
                  <a:lnTo>
                    <a:pt x="5027536" y="1207719"/>
                  </a:lnTo>
                  <a:lnTo>
                    <a:pt x="4968976" y="1190840"/>
                  </a:lnTo>
                  <a:lnTo>
                    <a:pt x="4909604" y="1174635"/>
                  </a:lnTo>
                  <a:lnTo>
                    <a:pt x="4849304" y="1159154"/>
                  </a:lnTo>
                  <a:lnTo>
                    <a:pt x="4788001" y="1144498"/>
                  </a:lnTo>
                  <a:lnTo>
                    <a:pt x="4725594" y="1130719"/>
                  </a:lnTo>
                  <a:lnTo>
                    <a:pt x="4662005" y="1117879"/>
                  </a:lnTo>
                  <a:lnTo>
                    <a:pt x="4597133" y="1106068"/>
                  </a:lnTo>
                  <a:lnTo>
                    <a:pt x="4530903" y="1095336"/>
                  </a:lnTo>
                  <a:lnTo>
                    <a:pt x="4463212" y="1085761"/>
                  </a:lnTo>
                  <a:lnTo>
                    <a:pt x="4393971" y="1077417"/>
                  </a:lnTo>
                  <a:lnTo>
                    <a:pt x="4323092" y="1070356"/>
                  </a:lnTo>
                  <a:lnTo>
                    <a:pt x="4250487" y="1064666"/>
                  </a:lnTo>
                  <a:lnTo>
                    <a:pt x="4176064" y="1060411"/>
                  </a:lnTo>
                  <a:lnTo>
                    <a:pt x="4099725" y="1057656"/>
                  </a:lnTo>
                  <a:lnTo>
                    <a:pt x="4060812" y="1056855"/>
                  </a:lnTo>
                  <a:lnTo>
                    <a:pt x="4021391" y="1056462"/>
                  </a:lnTo>
                  <a:lnTo>
                    <a:pt x="3981450" y="1056487"/>
                  </a:lnTo>
                  <a:lnTo>
                    <a:pt x="3940975" y="1056919"/>
                  </a:lnTo>
                  <a:lnTo>
                    <a:pt x="3899954" y="1057783"/>
                  </a:lnTo>
                  <a:lnTo>
                    <a:pt x="3858374" y="1059091"/>
                  </a:lnTo>
                  <a:lnTo>
                    <a:pt x="3816223" y="1060831"/>
                  </a:lnTo>
                  <a:lnTo>
                    <a:pt x="3773500" y="1063040"/>
                  </a:lnTo>
                  <a:lnTo>
                    <a:pt x="3730193" y="1065695"/>
                  </a:lnTo>
                  <a:lnTo>
                    <a:pt x="3686276" y="1068832"/>
                  </a:lnTo>
                  <a:lnTo>
                    <a:pt x="3641750" y="1072438"/>
                  </a:lnTo>
                  <a:lnTo>
                    <a:pt x="3596602" y="1076540"/>
                  </a:lnTo>
                  <a:lnTo>
                    <a:pt x="3550805" y="1081138"/>
                  </a:lnTo>
                  <a:lnTo>
                    <a:pt x="3504374" y="1086243"/>
                  </a:lnTo>
                  <a:lnTo>
                    <a:pt x="3457295" y="1091857"/>
                  </a:lnTo>
                  <a:lnTo>
                    <a:pt x="3409531" y="1098003"/>
                  </a:lnTo>
                  <a:lnTo>
                    <a:pt x="3361093" y="1104671"/>
                  </a:lnTo>
                  <a:lnTo>
                    <a:pt x="3311969" y="1111885"/>
                  </a:lnTo>
                  <a:lnTo>
                    <a:pt x="2198382" y="1653578"/>
                  </a:lnTo>
                  <a:lnTo>
                    <a:pt x="2247481" y="1646872"/>
                  </a:lnTo>
                  <a:lnTo>
                    <a:pt x="2295931" y="1640700"/>
                  </a:lnTo>
                  <a:lnTo>
                    <a:pt x="2343747" y="1635074"/>
                  </a:lnTo>
                  <a:lnTo>
                    <a:pt x="2390927" y="1629956"/>
                  </a:lnTo>
                  <a:lnTo>
                    <a:pt x="2437485" y="1625358"/>
                  </a:lnTo>
                  <a:lnTo>
                    <a:pt x="2483447" y="1621269"/>
                  </a:lnTo>
                  <a:lnTo>
                    <a:pt x="2528798" y="1617675"/>
                  </a:lnTo>
                  <a:lnTo>
                    <a:pt x="2573578" y="1614563"/>
                  </a:lnTo>
                  <a:lnTo>
                    <a:pt x="2617774" y="1611934"/>
                  </a:lnTo>
                  <a:lnTo>
                    <a:pt x="2661399" y="1609775"/>
                  </a:lnTo>
                  <a:lnTo>
                    <a:pt x="2704490" y="1608074"/>
                  </a:lnTo>
                  <a:lnTo>
                    <a:pt x="2747022" y="1606829"/>
                  </a:lnTo>
                  <a:lnTo>
                    <a:pt x="2789034" y="1606016"/>
                  </a:lnTo>
                  <a:lnTo>
                    <a:pt x="2830525" y="1605648"/>
                  </a:lnTo>
                  <a:lnTo>
                    <a:pt x="2871495" y="1605699"/>
                  </a:lnTo>
                  <a:lnTo>
                    <a:pt x="2911983" y="1606169"/>
                  </a:lnTo>
                  <a:lnTo>
                    <a:pt x="2951975" y="1607058"/>
                  </a:lnTo>
                  <a:lnTo>
                    <a:pt x="2991485" y="1608328"/>
                  </a:lnTo>
                  <a:lnTo>
                    <a:pt x="3030550" y="1609991"/>
                  </a:lnTo>
                  <a:lnTo>
                    <a:pt x="3069145" y="1612049"/>
                  </a:lnTo>
                  <a:lnTo>
                    <a:pt x="3107296" y="1614462"/>
                  </a:lnTo>
                  <a:lnTo>
                    <a:pt x="3182328" y="1620380"/>
                  </a:lnTo>
                  <a:lnTo>
                    <a:pt x="3255721" y="1627682"/>
                  </a:lnTo>
                  <a:lnTo>
                    <a:pt x="3327565" y="1636293"/>
                  </a:lnTo>
                  <a:lnTo>
                    <a:pt x="3397935" y="1646135"/>
                  </a:lnTo>
                  <a:lnTo>
                    <a:pt x="3466935" y="1657159"/>
                  </a:lnTo>
                  <a:lnTo>
                    <a:pt x="3534651" y="1669262"/>
                  </a:lnTo>
                  <a:lnTo>
                    <a:pt x="3601174" y="1682407"/>
                  </a:lnTo>
                  <a:lnTo>
                    <a:pt x="3666579" y="1696491"/>
                  </a:lnTo>
                  <a:lnTo>
                    <a:pt x="3762794" y="1719262"/>
                  </a:lnTo>
                  <a:lnTo>
                    <a:pt x="3825798" y="1735429"/>
                  </a:lnTo>
                  <a:lnTo>
                    <a:pt x="3888016" y="1752295"/>
                  </a:lnTo>
                  <a:lnTo>
                    <a:pt x="3949509" y="1769795"/>
                  </a:lnTo>
                  <a:lnTo>
                    <a:pt x="4010380" y="1787855"/>
                  </a:lnTo>
                  <a:lnTo>
                    <a:pt x="4070718" y="1806409"/>
                  </a:lnTo>
                  <a:lnTo>
                    <a:pt x="4160393" y="1835010"/>
                  </a:lnTo>
                  <a:lnTo>
                    <a:pt x="4278909" y="1874202"/>
                  </a:lnTo>
                  <a:lnTo>
                    <a:pt x="4574248" y="1973922"/>
                  </a:lnTo>
                  <a:lnTo>
                    <a:pt x="4663795" y="2003336"/>
                  </a:lnTo>
                  <a:lnTo>
                    <a:pt x="4754321" y="2032101"/>
                  </a:lnTo>
                  <a:lnTo>
                    <a:pt x="4815357" y="2050796"/>
                  </a:lnTo>
                  <a:lnTo>
                    <a:pt x="4877041" y="2069020"/>
                  </a:lnTo>
                  <a:lnTo>
                    <a:pt x="4939462" y="2086698"/>
                  </a:lnTo>
                  <a:lnTo>
                    <a:pt x="5002720" y="2103780"/>
                  </a:lnTo>
                  <a:lnTo>
                    <a:pt x="5066881" y="2120163"/>
                  </a:lnTo>
                  <a:lnTo>
                    <a:pt x="5132044" y="2135797"/>
                  </a:lnTo>
                  <a:lnTo>
                    <a:pt x="5198300" y="2150605"/>
                  </a:lnTo>
                  <a:lnTo>
                    <a:pt x="5265737" y="2164524"/>
                  </a:lnTo>
                  <a:lnTo>
                    <a:pt x="5334444" y="2177465"/>
                  </a:lnTo>
                  <a:lnTo>
                    <a:pt x="5404497" y="2189378"/>
                  </a:lnTo>
                  <a:lnTo>
                    <a:pt x="5476011" y="2200173"/>
                  </a:lnTo>
                  <a:lnTo>
                    <a:pt x="5549036" y="2209800"/>
                  </a:lnTo>
                  <a:lnTo>
                    <a:pt x="5623687" y="2218156"/>
                  </a:lnTo>
                  <a:lnTo>
                    <a:pt x="5661647" y="2221852"/>
                  </a:lnTo>
                  <a:lnTo>
                    <a:pt x="5700052" y="2225205"/>
                  </a:lnTo>
                  <a:lnTo>
                    <a:pt x="5738901" y="2228202"/>
                  </a:lnTo>
                  <a:lnTo>
                    <a:pt x="5778208" y="2230856"/>
                  </a:lnTo>
                  <a:lnTo>
                    <a:pt x="5817984" y="2233130"/>
                  </a:lnTo>
                  <a:lnTo>
                    <a:pt x="5858243" y="2235035"/>
                  </a:lnTo>
                  <a:lnTo>
                    <a:pt x="5898997" y="2236559"/>
                  </a:lnTo>
                  <a:lnTo>
                    <a:pt x="5940260" y="2237676"/>
                  </a:lnTo>
                  <a:lnTo>
                    <a:pt x="5982030" y="2238400"/>
                  </a:lnTo>
                  <a:lnTo>
                    <a:pt x="6024321" y="2238718"/>
                  </a:lnTo>
                  <a:lnTo>
                    <a:pt x="6067158" y="2238616"/>
                  </a:lnTo>
                  <a:lnTo>
                    <a:pt x="6110541" y="2238083"/>
                  </a:lnTo>
                  <a:lnTo>
                    <a:pt x="6154483" y="2237105"/>
                  </a:lnTo>
                  <a:lnTo>
                    <a:pt x="6198997" y="2235682"/>
                  </a:lnTo>
                  <a:lnTo>
                    <a:pt x="6244094" y="2233815"/>
                  </a:lnTo>
                  <a:lnTo>
                    <a:pt x="6289776" y="2231479"/>
                  </a:lnTo>
                  <a:lnTo>
                    <a:pt x="6336055" y="2228659"/>
                  </a:lnTo>
                  <a:lnTo>
                    <a:pt x="6382956" y="2225370"/>
                  </a:lnTo>
                  <a:lnTo>
                    <a:pt x="6430492" y="2221585"/>
                  </a:lnTo>
                  <a:lnTo>
                    <a:pt x="6478651" y="2217305"/>
                  </a:lnTo>
                  <a:lnTo>
                    <a:pt x="6527457" y="2212505"/>
                  </a:lnTo>
                  <a:lnTo>
                    <a:pt x="6576923" y="2207196"/>
                  </a:lnTo>
                  <a:lnTo>
                    <a:pt x="6627063" y="2201367"/>
                  </a:lnTo>
                  <a:lnTo>
                    <a:pt x="6677876" y="2194991"/>
                  </a:lnTo>
                  <a:lnTo>
                    <a:pt x="6729387" y="2188070"/>
                  </a:lnTo>
                  <a:lnTo>
                    <a:pt x="6781597" y="2180602"/>
                  </a:lnTo>
                  <a:lnTo>
                    <a:pt x="6834518" y="2172576"/>
                  </a:lnTo>
                  <a:lnTo>
                    <a:pt x="6888162" y="2163965"/>
                  </a:lnTo>
                  <a:lnTo>
                    <a:pt x="6942544" y="2154783"/>
                  </a:lnTo>
                  <a:lnTo>
                    <a:pt x="6997674" y="2145017"/>
                  </a:lnTo>
                  <a:lnTo>
                    <a:pt x="7053567" y="2134641"/>
                  </a:lnTo>
                  <a:lnTo>
                    <a:pt x="7110209" y="2123668"/>
                  </a:lnTo>
                  <a:lnTo>
                    <a:pt x="7167651" y="2112086"/>
                  </a:lnTo>
                  <a:lnTo>
                    <a:pt x="7225868" y="2099868"/>
                  </a:lnTo>
                  <a:lnTo>
                    <a:pt x="7284898" y="2087016"/>
                  </a:lnTo>
                  <a:lnTo>
                    <a:pt x="7344727" y="2073529"/>
                  </a:lnTo>
                  <a:lnTo>
                    <a:pt x="7405383" y="2059381"/>
                  </a:lnTo>
                  <a:lnTo>
                    <a:pt x="7466876" y="2044585"/>
                  </a:lnTo>
                  <a:lnTo>
                    <a:pt x="7529220" y="2029117"/>
                  </a:lnTo>
                  <a:lnTo>
                    <a:pt x="7592415" y="2012962"/>
                  </a:lnTo>
                  <a:lnTo>
                    <a:pt x="7656474" y="1996135"/>
                  </a:lnTo>
                  <a:lnTo>
                    <a:pt x="7721409" y="1978609"/>
                  </a:lnTo>
                  <a:lnTo>
                    <a:pt x="7787233" y="1960372"/>
                  </a:lnTo>
                  <a:lnTo>
                    <a:pt x="7918818" y="1922957"/>
                  </a:lnTo>
                  <a:lnTo>
                    <a:pt x="7982890" y="1905038"/>
                  </a:lnTo>
                  <a:lnTo>
                    <a:pt x="8046186" y="1887689"/>
                  </a:lnTo>
                  <a:lnTo>
                    <a:pt x="8108721" y="1870875"/>
                  </a:lnTo>
                  <a:lnTo>
                    <a:pt x="8170507" y="1854606"/>
                  </a:lnTo>
                  <a:lnTo>
                    <a:pt x="8231530" y="1838883"/>
                  </a:lnTo>
                  <a:lnTo>
                    <a:pt x="8291830" y="1823694"/>
                  </a:lnTo>
                  <a:lnTo>
                    <a:pt x="8351393" y="1809026"/>
                  </a:lnTo>
                  <a:lnTo>
                    <a:pt x="8410232" y="1794891"/>
                  </a:lnTo>
                  <a:lnTo>
                    <a:pt x="8468373" y="1781263"/>
                  </a:lnTo>
                  <a:lnTo>
                    <a:pt x="8525815" y="1768157"/>
                  </a:lnTo>
                  <a:lnTo>
                    <a:pt x="8582558" y="1755559"/>
                  </a:lnTo>
                  <a:lnTo>
                    <a:pt x="8638616" y="1743456"/>
                  </a:lnTo>
                  <a:lnTo>
                    <a:pt x="8694001" y="1731860"/>
                  </a:lnTo>
                  <a:lnTo>
                    <a:pt x="8748738" y="1720748"/>
                  </a:lnTo>
                  <a:lnTo>
                    <a:pt x="8802802" y="1710118"/>
                  </a:lnTo>
                  <a:lnTo>
                    <a:pt x="8856231" y="1699983"/>
                  </a:lnTo>
                  <a:lnTo>
                    <a:pt x="8909025" y="1690319"/>
                  </a:lnTo>
                  <a:lnTo>
                    <a:pt x="8980424" y="1677873"/>
                  </a:lnTo>
                  <a:lnTo>
                    <a:pt x="8980424" y="1349997"/>
                  </a:lnTo>
                  <a:close/>
                </a:path>
                <a:path w="8980805" h="3308985">
                  <a:moveTo>
                    <a:pt x="8980424" y="630758"/>
                  </a:moveTo>
                  <a:lnTo>
                    <a:pt x="8905761" y="629742"/>
                  </a:lnTo>
                  <a:lnTo>
                    <a:pt x="8864676" y="628472"/>
                  </a:lnTo>
                  <a:lnTo>
                    <a:pt x="8824201" y="626732"/>
                  </a:lnTo>
                  <a:lnTo>
                    <a:pt x="8784323" y="624522"/>
                  </a:lnTo>
                  <a:lnTo>
                    <a:pt x="8745029" y="621868"/>
                  </a:lnTo>
                  <a:lnTo>
                    <a:pt x="8706307" y="618782"/>
                  </a:lnTo>
                  <a:lnTo>
                    <a:pt x="8668144" y="615251"/>
                  </a:lnTo>
                  <a:lnTo>
                    <a:pt x="8593417" y="606983"/>
                  </a:lnTo>
                  <a:lnTo>
                    <a:pt x="8520709" y="597154"/>
                  </a:lnTo>
                  <a:lnTo>
                    <a:pt x="8449894" y="585851"/>
                  </a:lnTo>
                  <a:lnTo>
                    <a:pt x="8380870" y="573189"/>
                  </a:lnTo>
                  <a:lnTo>
                    <a:pt x="8313471" y="559231"/>
                  </a:lnTo>
                  <a:lnTo>
                    <a:pt x="8247608" y="544106"/>
                  </a:lnTo>
                  <a:lnTo>
                    <a:pt x="8183131" y="527875"/>
                  </a:lnTo>
                  <a:lnTo>
                    <a:pt x="8119923" y="510667"/>
                  </a:lnTo>
                  <a:lnTo>
                    <a:pt x="8057858" y="492544"/>
                  </a:lnTo>
                  <a:lnTo>
                    <a:pt x="7996796" y="473621"/>
                  </a:lnTo>
                  <a:lnTo>
                    <a:pt x="7936624" y="453986"/>
                  </a:lnTo>
                  <a:lnTo>
                    <a:pt x="7877213" y="433743"/>
                  </a:lnTo>
                  <a:lnTo>
                    <a:pt x="7818437" y="412978"/>
                  </a:lnTo>
                  <a:lnTo>
                    <a:pt x="7731176" y="381050"/>
                  </a:lnTo>
                  <a:lnTo>
                    <a:pt x="7414082" y="260946"/>
                  </a:lnTo>
                  <a:lnTo>
                    <a:pt x="7326490" y="228765"/>
                  </a:lnTo>
                  <a:lnTo>
                    <a:pt x="7267410" y="207759"/>
                  </a:lnTo>
                  <a:lnTo>
                    <a:pt x="7207644" y="187236"/>
                  </a:lnTo>
                  <a:lnTo>
                    <a:pt x="7147039" y="167271"/>
                  </a:lnTo>
                  <a:lnTo>
                    <a:pt x="7085495" y="147967"/>
                  </a:lnTo>
                  <a:lnTo>
                    <a:pt x="7022871" y="129425"/>
                  </a:lnTo>
                  <a:lnTo>
                    <a:pt x="6959041" y="111734"/>
                  </a:lnTo>
                  <a:lnTo>
                    <a:pt x="6893890" y="94983"/>
                  </a:lnTo>
                  <a:lnTo>
                    <a:pt x="6827279" y="79273"/>
                  </a:lnTo>
                  <a:lnTo>
                    <a:pt x="6759080" y="64706"/>
                  </a:lnTo>
                  <a:lnTo>
                    <a:pt x="6689179" y="51358"/>
                  </a:lnTo>
                  <a:lnTo>
                    <a:pt x="6617436" y="39331"/>
                  </a:lnTo>
                  <a:lnTo>
                    <a:pt x="6543726" y="28740"/>
                  </a:lnTo>
                  <a:lnTo>
                    <a:pt x="6467932" y="19646"/>
                  </a:lnTo>
                  <a:lnTo>
                    <a:pt x="6429222" y="15697"/>
                  </a:lnTo>
                  <a:lnTo>
                    <a:pt x="6389929" y="12166"/>
                  </a:lnTo>
                  <a:lnTo>
                    <a:pt x="6350051" y="9055"/>
                  </a:lnTo>
                  <a:lnTo>
                    <a:pt x="6309576" y="6388"/>
                  </a:lnTo>
                  <a:lnTo>
                    <a:pt x="6268478" y="4165"/>
                  </a:lnTo>
                  <a:lnTo>
                    <a:pt x="6226759" y="2400"/>
                  </a:lnTo>
                  <a:lnTo>
                    <a:pt x="6184379" y="1117"/>
                  </a:lnTo>
                  <a:lnTo>
                    <a:pt x="6141339" y="304"/>
                  </a:lnTo>
                  <a:lnTo>
                    <a:pt x="6097613" y="0"/>
                  </a:lnTo>
                  <a:lnTo>
                    <a:pt x="6053201" y="203"/>
                  </a:lnTo>
                  <a:lnTo>
                    <a:pt x="6008078" y="927"/>
                  </a:lnTo>
                  <a:lnTo>
                    <a:pt x="5962218" y="2184"/>
                  </a:lnTo>
                  <a:lnTo>
                    <a:pt x="5915609" y="3975"/>
                  </a:lnTo>
                  <a:lnTo>
                    <a:pt x="5868251" y="6337"/>
                  </a:lnTo>
                  <a:lnTo>
                    <a:pt x="5820118" y="9258"/>
                  </a:lnTo>
                  <a:lnTo>
                    <a:pt x="5771185" y="12750"/>
                  </a:lnTo>
                  <a:lnTo>
                    <a:pt x="5721451" y="16852"/>
                  </a:lnTo>
                  <a:lnTo>
                    <a:pt x="5670893" y="21539"/>
                  </a:lnTo>
                  <a:lnTo>
                    <a:pt x="5619496" y="26847"/>
                  </a:lnTo>
                  <a:lnTo>
                    <a:pt x="5567235" y="32791"/>
                  </a:lnTo>
                  <a:lnTo>
                    <a:pt x="5514124" y="39357"/>
                  </a:lnTo>
                  <a:lnTo>
                    <a:pt x="4398607" y="581037"/>
                  </a:lnTo>
                  <a:lnTo>
                    <a:pt x="4446702" y="572350"/>
                  </a:lnTo>
                  <a:lnTo>
                    <a:pt x="4494161" y="564273"/>
                  </a:lnTo>
                  <a:lnTo>
                    <a:pt x="4540961" y="556780"/>
                  </a:lnTo>
                  <a:lnTo>
                    <a:pt x="4587125" y="549871"/>
                  </a:lnTo>
                  <a:lnTo>
                    <a:pt x="4632668" y="543534"/>
                  </a:lnTo>
                  <a:lnTo>
                    <a:pt x="4677613" y="537756"/>
                  </a:lnTo>
                  <a:lnTo>
                    <a:pt x="4721936" y="532549"/>
                  </a:lnTo>
                  <a:lnTo>
                    <a:pt x="4765675" y="527862"/>
                  </a:lnTo>
                  <a:lnTo>
                    <a:pt x="4808842" y="523722"/>
                  </a:lnTo>
                  <a:lnTo>
                    <a:pt x="4851438" y="520115"/>
                  </a:lnTo>
                  <a:lnTo>
                    <a:pt x="4893475" y="517017"/>
                  </a:lnTo>
                  <a:lnTo>
                    <a:pt x="4934966" y="514413"/>
                  </a:lnTo>
                  <a:lnTo>
                    <a:pt x="4975923" y="512318"/>
                  </a:lnTo>
                  <a:lnTo>
                    <a:pt x="5016360" y="510705"/>
                  </a:lnTo>
                  <a:lnTo>
                    <a:pt x="5056276" y="509574"/>
                  </a:lnTo>
                  <a:lnTo>
                    <a:pt x="5095697" y="508901"/>
                  </a:lnTo>
                  <a:lnTo>
                    <a:pt x="5134622" y="508698"/>
                  </a:lnTo>
                  <a:lnTo>
                    <a:pt x="5173078" y="508927"/>
                  </a:lnTo>
                  <a:lnTo>
                    <a:pt x="5248592" y="510705"/>
                  </a:lnTo>
                  <a:lnTo>
                    <a:pt x="5322316" y="514159"/>
                  </a:lnTo>
                  <a:lnTo>
                    <a:pt x="5394337" y="519214"/>
                  </a:lnTo>
                  <a:lnTo>
                    <a:pt x="5464759" y="525792"/>
                  </a:lnTo>
                  <a:lnTo>
                    <a:pt x="5533669" y="533806"/>
                  </a:lnTo>
                  <a:lnTo>
                    <a:pt x="5601144" y="543191"/>
                  </a:lnTo>
                  <a:lnTo>
                    <a:pt x="5667273" y="553859"/>
                  </a:lnTo>
                  <a:lnTo>
                    <a:pt x="5732157" y="565746"/>
                  </a:lnTo>
                  <a:lnTo>
                    <a:pt x="5795886" y="578764"/>
                  </a:lnTo>
                  <a:lnTo>
                    <a:pt x="5858535" y="592836"/>
                  </a:lnTo>
                  <a:lnTo>
                    <a:pt x="5920194" y="607898"/>
                  </a:lnTo>
                  <a:lnTo>
                    <a:pt x="6011037" y="632155"/>
                  </a:lnTo>
                  <a:lnTo>
                    <a:pt x="6070625" y="649325"/>
                  </a:lnTo>
                  <a:lnTo>
                    <a:pt x="6129540" y="667207"/>
                  </a:lnTo>
                  <a:lnTo>
                    <a:pt x="6187872" y="685723"/>
                  </a:lnTo>
                  <a:lnTo>
                    <a:pt x="6245707" y="704799"/>
                  </a:lnTo>
                  <a:lnTo>
                    <a:pt x="6331712" y="734288"/>
                  </a:lnTo>
                  <a:lnTo>
                    <a:pt x="6445491" y="774827"/>
                  </a:lnTo>
                  <a:lnTo>
                    <a:pt x="6729755" y="878484"/>
                  </a:lnTo>
                  <a:lnTo>
                    <a:pt x="6816230" y="909167"/>
                  </a:lnTo>
                  <a:lnTo>
                    <a:pt x="6874446" y="929271"/>
                  </a:lnTo>
                  <a:lnTo>
                    <a:pt x="6933247" y="948994"/>
                  </a:lnTo>
                  <a:lnTo>
                    <a:pt x="6992696" y="968286"/>
                  </a:lnTo>
                  <a:lnTo>
                    <a:pt x="7052881" y="987044"/>
                  </a:lnTo>
                  <a:lnTo>
                    <a:pt x="7113918" y="1005205"/>
                  </a:lnTo>
                  <a:lnTo>
                    <a:pt x="7175868" y="1022692"/>
                  </a:lnTo>
                  <a:lnTo>
                    <a:pt x="7238835" y="1039418"/>
                  </a:lnTo>
                  <a:lnTo>
                    <a:pt x="7302894" y="1055306"/>
                  </a:lnTo>
                  <a:lnTo>
                    <a:pt x="7368146" y="1070292"/>
                  </a:lnTo>
                  <a:lnTo>
                    <a:pt x="7434681" y="1084300"/>
                  </a:lnTo>
                  <a:lnTo>
                    <a:pt x="7502576" y="1097229"/>
                  </a:lnTo>
                  <a:lnTo>
                    <a:pt x="7571930" y="1109027"/>
                  </a:lnTo>
                  <a:lnTo>
                    <a:pt x="7642834" y="1119593"/>
                  </a:lnTo>
                  <a:lnTo>
                    <a:pt x="7715364" y="1128877"/>
                  </a:lnTo>
                  <a:lnTo>
                    <a:pt x="7789621" y="1136789"/>
                  </a:lnTo>
                  <a:lnTo>
                    <a:pt x="7865681" y="1143241"/>
                  </a:lnTo>
                  <a:lnTo>
                    <a:pt x="7904416" y="1145908"/>
                  </a:lnTo>
                  <a:lnTo>
                    <a:pt x="7943647" y="1148181"/>
                  </a:lnTo>
                  <a:lnTo>
                    <a:pt x="7983360" y="1150048"/>
                  </a:lnTo>
                  <a:lnTo>
                    <a:pt x="8023593" y="1151509"/>
                  </a:lnTo>
                  <a:lnTo>
                    <a:pt x="8064347" y="1152537"/>
                  </a:lnTo>
                  <a:lnTo>
                    <a:pt x="8105622" y="1153147"/>
                  </a:lnTo>
                  <a:lnTo>
                    <a:pt x="8147444" y="1153312"/>
                  </a:lnTo>
                  <a:lnTo>
                    <a:pt x="8189811" y="1153033"/>
                  </a:lnTo>
                  <a:lnTo>
                    <a:pt x="8232749" y="1152296"/>
                  </a:lnTo>
                  <a:lnTo>
                    <a:pt x="8276260" y="1151089"/>
                  </a:lnTo>
                  <a:lnTo>
                    <a:pt x="8320354" y="1149400"/>
                  </a:lnTo>
                  <a:lnTo>
                    <a:pt x="8365058" y="1147229"/>
                  </a:lnTo>
                  <a:lnTo>
                    <a:pt x="8410359" y="1144562"/>
                  </a:lnTo>
                  <a:lnTo>
                    <a:pt x="8456282" y="1141374"/>
                  </a:lnTo>
                  <a:lnTo>
                    <a:pt x="8502828" y="1137678"/>
                  </a:lnTo>
                  <a:lnTo>
                    <a:pt x="8550021" y="1133462"/>
                  </a:lnTo>
                  <a:lnTo>
                    <a:pt x="8597862" y="1128699"/>
                  </a:lnTo>
                  <a:lnTo>
                    <a:pt x="8646376" y="1123403"/>
                  </a:lnTo>
                  <a:lnTo>
                    <a:pt x="8695550" y="1117536"/>
                  </a:lnTo>
                  <a:lnTo>
                    <a:pt x="8745423" y="1111123"/>
                  </a:lnTo>
                  <a:lnTo>
                    <a:pt x="8795982" y="1104125"/>
                  </a:lnTo>
                  <a:lnTo>
                    <a:pt x="8847264" y="1096543"/>
                  </a:lnTo>
                  <a:lnTo>
                    <a:pt x="8899258" y="1088364"/>
                  </a:lnTo>
                  <a:lnTo>
                    <a:pt x="8951976" y="1079576"/>
                  </a:lnTo>
                  <a:lnTo>
                    <a:pt x="8980424" y="1074585"/>
                  </a:lnTo>
                  <a:lnTo>
                    <a:pt x="8980424" y="630758"/>
                  </a:lnTo>
                  <a:close/>
                </a:path>
              </a:pathLst>
            </a:custGeom>
            <a:solidFill>
              <a:srgbClr val="FFFFFF">
                <a:alpha val="5000"/>
              </a:srgbClr>
            </a:solidFill>
          </p:spPr>
          <p:txBody>
            <a:bodyPr wrap="square" lIns="0" tIns="0" rIns="0" bIns="0" rtlCol="0"/>
            <a:lstStyle/>
            <a:p>
              <a:endParaRPr dirty="0"/>
            </a:p>
          </p:txBody>
        </p:sp>
        <p:sp>
          <p:nvSpPr>
            <p:cNvPr id="4" name="object 4"/>
            <p:cNvSpPr/>
            <p:nvPr/>
          </p:nvSpPr>
          <p:spPr>
            <a:xfrm>
              <a:off x="3108960" y="1841156"/>
              <a:ext cx="3693795" cy="1972310"/>
            </a:xfrm>
            <a:custGeom>
              <a:avLst/>
              <a:gdLst/>
              <a:ahLst/>
              <a:cxnLst/>
              <a:rect l="l" t="t" r="r" b="b"/>
              <a:pathLst>
                <a:path w="3693795" h="1972310">
                  <a:moveTo>
                    <a:pt x="376389" y="1487004"/>
                  </a:moveTo>
                  <a:lnTo>
                    <a:pt x="108038" y="1487004"/>
                  </a:lnTo>
                  <a:lnTo>
                    <a:pt x="108038" y="1382864"/>
                  </a:lnTo>
                  <a:lnTo>
                    <a:pt x="341083" y="1382864"/>
                  </a:lnTo>
                  <a:lnTo>
                    <a:pt x="341083" y="1286344"/>
                  </a:lnTo>
                  <a:lnTo>
                    <a:pt x="108038" y="1286344"/>
                  </a:lnTo>
                  <a:lnTo>
                    <a:pt x="108038" y="1186014"/>
                  </a:lnTo>
                  <a:lnTo>
                    <a:pt x="372846" y="1186014"/>
                  </a:lnTo>
                  <a:lnTo>
                    <a:pt x="372846" y="1089494"/>
                  </a:lnTo>
                  <a:lnTo>
                    <a:pt x="0" y="1089494"/>
                  </a:lnTo>
                  <a:lnTo>
                    <a:pt x="0" y="1186014"/>
                  </a:lnTo>
                  <a:lnTo>
                    <a:pt x="0" y="1286344"/>
                  </a:lnTo>
                  <a:lnTo>
                    <a:pt x="0" y="1382864"/>
                  </a:lnTo>
                  <a:lnTo>
                    <a:pt x="0" y="1487004"/>
                  </a:lnTo>
                  <a:lnTo>
                    <a:pt x="0" y="1583524"/>
                  </a:lnTo>
                  <a:lnTo>
                    <a:pt x="376389" y="1583524"/>
                  </a:lnTo>
                  <a:lnTo>
                    <a:pt x="376389" y="1487004"/>
                  </a:lnTo>
                  <a:close/>
                </a:path>
                <a:path w="3693795" h="1972310">
                  <a:moveTo>
                    <a:pt x="950671" y="1089494"/>
                  </a:moveTo>
                  <a:lnTo>
                    <a:pt x="833462" y="1089494"/>
                  </a:lnTo>
                  <a:lnTo>
                    <a:pt x="703529" y="1298524"/>
                  </a:lnTo>
                  <a:lnTo>
                    <a:pt x="573570" y="1089494"/>
                  </a:lnTo>
                  <a:lnTo>
                    <a:pt x="456361" y="1089494"/>
                  </a:lnTo>
                  <a:lnTo>
                    <a:pt x="456361" y="1583804"/>
                  </a:lnTo>
                  <a:lnTo>
                    <a:pt x="562991" y="1583804"/>
                  </a:lnTo>
                  <a:lnTo>
                    <a:pt x="562991" y="1263218"/>
                  </a:lnTo>
                  <a:lnTo>
                    <a:pt x="700697" y="1472222"/>
                  </a:lnTo>
                  <a:lnTo>
                    <a:pt x="703529" y="1472222"/>
                  </a:lnTo>
                  <a:lnTo>
                    <a:pt x="842632" y="1261097"/>
                  </a:lnTo>
                  <a:lnTo>
                    <a:pt x="842632" y="1583804"/>
                  </a:lnTo>
                  <a:lnTo>
                    <a:pt x="950671" y="1583804"/>
                  </a:lnTo>
                  <a:lnTo>
                    <a:pt x="950671" y="1089494"/>
                  </a:lnTo>
                  <a:close/>
                </a:path>
                <a:path w="3693795" h="1972310">
                  <a:moveTo>
                    <a:pt x="1440853" y="1260398"/>
                  </a:moveTo>
                  <a:lnTo>
                    <a:pt x="1435023" y="1212672"/>
                  </a:lnTo>
                  <a:lnTo>
                    <a:pt x="1424749" y="1187665"/>
                  </a:lnTo>
                  <a:lnTo>
                    <a:pt x="1417993" y="1171206"/>
                  </a:lnTo>
                  <a:lnTo>
                    <a:pt x="1390459" y="1137069"/>
                  </a:lnTo>
                  <a:lnTo>
                    <a:pt x="1353083" y="1111364"/>
                  </a:lnTo>
                  <a:lnTo>
                    <a:pt x="1330693" y="1103553"/>
                  </a:lnTo>
                  <a:lnTo>
                    <a:pt x="1330693" y="1262519"/>
                  </a:lnTo>
                  <a:lnTo>
                    <a:pt x="1330693" y="1263942"/>
                  </a:lnTo>
                  <a:lnTo>
                    <a:pt x="1324876" y="1293495"/>
                  </a:lnTo>
                  <a:lnTo>
                    <a:pt x="1307998" y="1317244"/>
                  </a:lnTo>
                  <a:lnTo>
                    <a:pt x="1280934" y="1333055"/>
                  </a:lnTo>
                  <a:lnTo>
                    <a:pt x="1244536" y="1338795"/>
                  </a:lnTo>
                  <a:lnTo>
                    <a:pt x="1158379" y="1338795"/>
                  </a:lnTo>
                  <a:lnTo>
                    <a:pt x="1158379" y="1187665"/>
                  </a:lnTo>
                  <a:lnTo>
                    <a:pt x="1242415" y="1187665"/>
                  </a:lnTo>
                  <a:lnTo>
                    <a:pt x="1279156" y="1192504"/>
                  </a:lnTo>
                  <a:lnTo>
                    <a:pt x="1306957" y="1206817"/>
                  </a:lnTo>
                  <a:lnTo>
                    <a:pt x="1324546" y="1230261"/>
                  </a:lnTo>
                  <a:lnTo>
                    <a:pt x="1330693" y="1262519"/>
                  </a:lnTo>
                  <a:lnTo>
                    <a:pt x="1330693" y="1103553"/>
                  </a:lnTo>
                  <a:lnTo>
                    <a:pt x="1306563" y="1095133"/>
                  </a:lnTo>
                  <a:lnTo>
                    <a:pt x="1251585" y="1089494"/>
                  </a:lnTo>
                  <a:lnTo>
                    <a:pt x="1049642" y="1089494"/>
                  </a:lnTo>
                  <a:lnTo>
                    <a:pt x="1049642" y="1583804"/>
                  </a:lnTo>
                  <a:lnTo>
                    <a:pt x="1158379" y="1583804"/>
                  </a:lnTo>
                  <a:lnTo>
                    <a:pt x="1158379" y="1435506"/>
                  </a:lnTo>
                  <a:lnTo>
                    <a:pt x="1241005" y="1435506"/>
                  </a:lnTo>
                  <a:lnTo>
                    <a:pt x="1286979" y="1431886"/>
                  </a:lnTo>
                  <a:lnTo>
                    <a:pt x="1329105" y="1421079"/>
                  </a:lnTo>
                  <a:lnTo>
                    <a:pt x="1366202" y="1403146"/>
                  </a:lnTo>
                  <a:lnTo>
                    <a:pt x="1397101" y="1378191"/>
                  </a:lnTo>
                  <a:lnTo>
                    <a:pt x="1420622" y="1346263"/>
                  </a:lnTo>
                  <a:lnTo>
                    <a:pt x="1435595" y="1307439"/>
                  </a:lnTo>
                  <a:lnTo>
                    <a:pt x="1440776" y="1262519"/>
                  </a:lnTo>
                  <a:lnTo>
                    <a:pt x="1440853" y="1260398"/>
                  </a:lnTo>
                  <a:close/>
                </a:path>
                <a:path w="3693795" h="1972310">
                  <a:moveTo>
                    <a:pt x="2003221" y="1335239"/>
                  </a:moveTo>
                  <a:lnTo>
                    <a:pt x="1999259" y="1289507"/>
                  </a:lnTo>
                  <a:lnTo>
                    <a:pt x="1987740" y="1246479"/>
                  </a:lnTo>
                  <a:lnTo>
                    <a:pt x="1969198" y="1206881"/>
                  </a:lnTo>
                  <a:lnTo>
                    <a:pt x="1951164" y="1181303"/>
                  </a:lnTo>
                  <a:lnTo>
                    <a:pt x="1944192" y="1171397"/>
                  </a:lnTo>
                  <a:lnTo>
                    <a:pt x="1913255" y="1140764"/>
                  </a:lnTo>
                  <a:lnTo>
                    <a:pt x="1889518" y="1124394"/>
                  </a:lnTo>
                  <a:lnTo>
                    <a:pt x="1889518" y="1336649"/>
                  </a:lnTo>
                  <a:lnTo>
                    <a:pt x="1889518" y="1338072"/>
                  </a:lnTo>
                  <a:lnTo>
                    <a:pt x="1882508" y="1386611"/>
                  </a:lnTo>
                  <a:lnTo>
                    <a:pt x="1862543" y="1428851"/>
                  </a:lnTo>
                  <a:lnTo>
                    <a:pt x="1831251" y="1462227"/>
                  </a:lnTo>
                  <a:lnTo>
                    <a:pt x="1790268" y="1484134"/>
                  </a:lnTo>
                  <a:lnTo>
                    <a:pt x="1741220" y="1492008"/>
                  </a:lnTo>
                  <a:lnTo>
                    <a:pt x="1692021" y="1483982"/>
                  </a:lnTo>
                  <a:lnTo>
                    <a:pt x="1650695" y="1461719"/>
                  </a:lnTo>
                  <a:lnTo>
                    <a:pt x="1619008" y="1427937"/>
                  </a:lnTo>
                  <a:lnTo>
                    <a:pt x="1598701" y="1385341"/>
                  </a:lnTo>
                  <a:lnTo>
                    <a:pt x="1591538" y="1336649"/>
                  </a:lnTo>
                  <a:lnTo>
                    <a:pt x="1591538" y="1335239"/>
                  </a:lnTo>
                  <a:lnTo>
                    <a:pt x="1598561" y="1286687"/>
                  </a:lnTo>
                  <a:lnTo>
                    <a:pt x="1618526" y="1244447"/>
                  </a:lnTo>
                  <a:lnTo>
                    <a:pt x="1649806" y="1211084"/>
                  </a:lnTo>
                  <a:lnTo>
                    <a:pt x="1690776" y="1189177"/>
                  </a:lnTo>
                  <a:lnTo>
                    <a:pt x="1739798" y="1181303"/>
                  </a:lnTo>
                  <a:lnTo>
                    <a:pt x="1788998" y="1189316"/>
                  </a:lnTo>
                  <a:lnTo>
                    <a:pt x="1830336" y="1211580"/>
                  </a:lnTo>
                  <a:lnTo>
                    <a:pt x="1862048" y="1245362"/>
                  </a:lnTo>
                  <a:lnTo>
                    <a:pt x="1882355" y="1287945"/>
                  </a:lnTo>
                  <a:lnTo>
                    <a:pt x="1889518" y="1336649"/>
                  </a:lnTo>
                  <a:lnTo>
                    <a:pt x="1889518" y="1124394"/>
                  </a:lnTo>
                  <a:lnTo>
                    <a:pt x="1876945" y="1115707"/>
                  </a:lnTo>
                  <a:lnTo>
                    <a:pt x="1835810" y="1096911"/>
                  </a:lnTo>
                  <a:lnTo>
                    <a:pt x="1790382" y="1085113"/>
                  </a:lnTo>
                  <a:lnTo>
                    <a:pt x="1741220" y="1081024"/>
                  </a:lnTo>
                  <a:lnTo>
                    <a:pt x="1692021" y="1085164"/>
                  </a:lnTo>
                  <a:lnTo>
                    <a:pt x="1646466" y="1097089"/>
                  </a:lnTo>
                  <a:lnTo>
                    <a:pt x="1605140" y="1116076"/>
                  </a:lnTo>
                  <a:lnTo>
                    <a:pt x="1568615" y="1141361"/>
                  </a:lnTo>
                  <a:lnTo>
                    <a:pt x="1537449" y="1172222"/>
                  </a:lnTo>
                  <a:lnTo>
                    <a:pt x="1512214" y="1207922"/>
                  </a:lnTo>
                  <a:lnTo>
                    <a:pt x="1493494" y="1247724"/>
                  </a:lnTo>
                  <a:lnTo>
                    <a:pt x="1481836" y="1290878"/>
                  </a:lnTo>
                  <a:lnTo>
                    <a:pt x="1477949" y="1335239"/>
                  </a:lnTo>
                  <a:lnTo>
                    <a:pt x="1477822" y="1338072"/>
                  </a:lnTo>
                  <a:lnTo>
                    <a:pt x="1481785" y="1383792"/>
                  </a:lnTo>
                  <a:lnTo>
                    <a:pt x="1493316" y="1426819"/>
                  </a:lnTo>
                  <a:lnTo>
                    <a:pt x="1511858" y="1466430"/>
                  </a:lnTo>
                  <a:lnTo>
                    <a:pt x="1536865" y="1501902"/>
                  </a:lnTo>
                  <a:lnTo>
                    <a:pt x="1567789" y="1532534"/>
                  </a:lnTo>
                  <a:lnTo>
                    <a:pt x="1604098" y="1557604"/>
                  </a:lnTo>
                  <a:lnTo>
                    <a:pt x="1645234" y="1576387"/>
                  </a:lnTo>
                  <a:lnTo>
                    <a:pt x="1690649" y="1588185"/>
                  </a:lnTo>
                  <a:lnTo>
                    <a:pt x="1739798" y="1592287"/>
                  </a:lnTo>
                  <a:lnTo>
                    <a:pt x="1789010" y="1588147"/>
                  </a:lnTo>
                  <a:lnTo>
                    <a:pt x="1834565" y="1576222"/>
                  </a:lnTo>
                  <a:lnTo>
                    <a:pt x="1875891" y="1557235"/>
                  </a:lnTo>
                  <a:lnTo>
                    <a:pt x="1912429" y="1531950"/>
                  </a:lnTo>
                  <a:lnTo>
                    <a:pt x="1943595" y="1501089"/>
                  </a:lnTo>
                  <a:lnTo>
                    <a:pt x="1968830" y="1465389"/>
                  </a:lnTo>
                  <a:lnTo>
                    <a:pt x="1987562" y="1425587"/>
                  </a:lnTo>
                  <a:lnTo>
                    <a:pt x="1999208" y="1382433"/>
                  </a:lnTo>
                  <a:lnTo>
                    <a:pt x="2003094" y="1338072"/>
                  </a:lnTo>
                  <a:lnTo>
                    <a:pt x="2003221" y="1335239"/>
                  </a:lnTo>
                  <a:close/>
                </a:path>
                <a:path w="3693795" h="1972310">
                  <a:moveTo>
                    <a:pt x="2118474" y="1749729"/>
                  </a:moveTo>
                  <a:lnTo>
                    <a:pt x="2079383" y="1749729"/>
                  </a:lnTo>
                  <a:lnTo>
                    <a:pt x="2079383" y="1972183"/>
                  </a:lnTo>
                  <a:lnTo>
                    <a:pt x="2118474" y="1972183"/>
                  </a:lnTo>
                  <a:lnTo>
                    <a:pt x="2118474" y="1749729"/>
                  </a:lnTo>
                  <a:close/>
                </a:path>
                <a:path w="3693795" h="1972310">
                  <a:moveTo>
                    <a:pt x="2759748" y="1089494"/>
                  </a:moveTo>
                  <a:lnTo>
                    <a:pt x="2646083" y="1089494"/>
                  </a:lnTo>
                  <a:lnTo>
                    <a:pt x="2543670" y="1420698"/>
                  </a:lnTo>
                  <a:lnTo>
                    <a:pt x="2432799" y="1089494"/>
                  </a:lnTo>
                  <a:lnTo>
                    <a:pt x="2339594" y="1089494"/>
                  </a:lnTo>
                  <a:lnTo>
                    <a:pt x="2228723" y="1420698"/>
                  </a:lnTo>
                  <a:lnTo>
                    <a:pt x="2126323" y="1089494"/>
                  </a:lnTo>
                  <a:lnTo>
                    <a:pt x="2009813" y="1089494"/>
                  </a:lnTo>
                  <a:lnTo>
                    <a:pt x="2178583" y="1583804"/>
                  </a:lnTo>
                  <a:lnTo>
                    <a:pt x="2273198" y="1583804"/>
                  </a:lnTo>
                  <a:lnTo>
                    <a:pt x="2384780" y="1265351"/>
                  </a:lnTo>
                  <a:lnTo>
                    <a:pt x="2496362" y="1583804"/>
                  </a:lnTo>
                  <a:lnTo>
                    <a:pt x="2590990" y="1583804"/>
                  </a:lnTo>
                  <a:lnTo>
                    <a:pt x="2759748" y="1089494"/>
                  </a:lnTo>
                  <a:close/>
                </a:path>
                <a:path w="3693795" h="1972310">
                  <a:moveTo>
                    <a:pt x="3186011" y="1487004"/>
                  </a:moveTo>
                  <a:lnTo>
                    <a:pt x="2917672" y="1487004"/>
                  </a:lnTo>
                  <a:lnTo>
                    <a:pt x="2917672" y="1382864"/>
                  </a:lnTo>
                  <a:lnTo>
                    <a:pt x="3150705" y="1382864"/>
                  </a:lnTo>
                  <a:lnTo>
                    <a:pt x="3150705" y="1286344"/>
                  </a:lnTo>
                  <a:lnTo>
                    <a:pt x="2917672" y="1286344"/>
                  </a:lnTo>
                  <a:lnTo>
                    <a:pt x="2917672" y="1186014"/>
                  </a:lnTo>
                  <a:lnTo>
                    <a:pt x="3182480" y="1186014"/>
                  </a:lnTo>
                  <a:lnTo>
                    <a:pt x="3182480" y="1089494"/>
                  </a:lnTo>
                  <a:lnTo>
                    <a:pt x="2809633" y="1089494"/>
                  </a:lnTo>
                  <a:lnTo>
                    <a:pt x="2809633" y="1186014"/>
                  </a:lnTo>
                  <a:lnTo>
                    <a:pt x="2809633" y="1286344"/>
                  </a:lnTo>
                  <a:lnTo>
                    <a:pt x="2809633" y="1382864"/>
                  </a:lnTo>
                  <a:lnTo>
                    <a:pt x="2809633" y="1487004"/>
                  </a:lnTo>
                  <a:lnTo>
                    <a:pt x="2809633" y="1583524"/>
                  </a:lnTo>
                  <a:lnTo>
                    <a:pt x="3186011" y="1583524"/>
                  </a:lnTo>
                  <a:lnTo>
                    <a:pt x="3186011" y="1487004"/>
                  </a:lnTo>
                  <a:close/>
                </a:path>
                <a:path w="3693795" h="1972310">
                  <a:moveTo>
                    <a:pt x="3692499" y="632307"/>
                  </a:moveTo>
                  <a:lnTo>
                    <a:pt x="3621570" y="617410"/>
                  </a:lnTo>
                  <a:lnTo>
                    <a:pt x="3547338" y="604659"/>
                  </a:lnTo>
                  <a:lnTo>
                    <a:pt x="3508641" y="599338"/>
                  </a:lnTo>
                  <a:lnTo>
                    <a:pt x="3468713" y="594893"/>
                  </a:lnTo>
                  <a:lnTo>
                    <a:pt x="3427412" y="591400"/>
                  </a:lnTo>
                  <a:lnTo>
                    <a:pt x="3384600" y="588975"/>
                  </a:lnTo>
                  <a:lnTo>
                    <a:pt x="3340150" y="587743"/>
                  </a:lnTo>
                  <a:lnTo>
                    <a:pt x="3293922" y="587794"/>
                  </a:lnTo>
                  <a:lnTo>
                    <a:pt x="3245777" y="589229"/>
                  </a:lnTo>
                  <a:lnTo>
                    <a:pt x="3195586" y="592175"/>
                  </a:lnTo>
                  <a:lnTo>
                    <a:pt x="3143199" y="596734"/>
                  </a:lnTo>
                  <a:lnTo>
                    <a:pt x="3088500" y="603008"/>
                  </a:lnTo>
                  <a:lnTo>
                    <a:pt x="3031337" y="611111"/>
                  </a:lnTo>
                  <a:lnTo>
                    <a:pt x="2971571" y="621144"/>
                  </a:lnTo>
                  <a:lnTo>
                    <a:pt x="2909074" y="633222"/>
                  </a:lnTo>
                  <a:lnTo>
                    <a:pt x="2843720" y="647446"/>
                  </a:lnTo>
                  <a:lnTo>
                    <a:pt x="2775356" y="663930"/>
                  </a:lnTo>
                  <a:lnTo>
                    <a:pt x="2638082" y="700125"/>
                  </a:lnTo>
                  <a:lnTo>
                    <a:pt x="2575369" y="715302"/>
                  </a:lnTo>
                  <a:lnTo>
                    <a:pt x="2515578" y="728408"/>
                  </a:lnTo>
                  <a:lnTo>
                    <a:pt x="2458580" y="739521"/>
                  </a:lnTo>
                  <a:lnTo>
                    <a:pt x="2404237" y="748741"/>
                  </a:lnTo>
                  <a:lnTo>
                    <a:pt x="2352433" y="756158"/>
                  </a:lnTo>
                  <a:lnTo>
                    <a:pt x="2303030" y="761860"/>
                  </a:lnTo>
                  <a:lnTo>
                    <a:pt x="2255901" y="765937"/>
                  </a:lnTo>
                  <a:lnTo>
                    <a:pt x="2210917" y="768502"/>
                  </a:lnTo>
                  <a:lnTo>
                    <a:pt x="2167953" y="769632"/>
                  </a:lnTo>
                  <a:lnTo>
                    <a:pt x="2126856" y="769416"/>
                  </a:lnTo>
                  <a:lnTo>
                    <a:pt x="2087524" y="767969"/>
                  </a:lnTo>
                  <a:lnTo>
                    <a:pt x="2013597" y="761669"/>
                  </a:lnTo>
                  <a:lnTo>
                    <a:pt x="1945132" y="751509"/>
                  </a:lnTo>
                  <a:lnTo>
                    <a:pt x="1881085" y="738200"/>
                  </a:lnTo>
                  <a:lnTo>
                    <a:pt x="1820418" y="722503"/>
                  </a:lnTo>
                  <a:lnTo>
                    <a:pt x="1762086" y="705154"/>
                  </a:lnTo>
                  <a:lnTo>
                    <a:pt x="1648307" y="668439"/>
                  </a:lnTo>
                  <a:lnTo>
                    <a:pt x="1619694" y="659384"/>
                  </a:lnTo>
                  <a:lnTo>
                    <a:pt x="1561388" y="642061"/>
                  </a:lnTo>
                  <a:lnTo>
                    <a:pt x="1500746" y="626427"/>
                  </a:lnTo>
                  <a:lnTo>
                    <a:pt x="1436738" y="613206"/>
                  </a:lnTo>
                  <a:lnTo>
                    <a:pt x="1368323" y="603148"/>
                  </a:lnTo>
                  <a:lnTo>
                    <a:pt x="1294460" y="596988"/>
                  </a:lnTo>
                  <a:lnTo>
                    <a:pt x="1255166" y="595604"/>
                  </a:lnTo>
                  <a:lnTo>
                    <a:pt x="1214120" y="595477"/>
                  </a:lnTo>
                  <a:lnTo>
                    <a:pt x="1171181" y="596684"/>
                  </a:lnTo>
                  <a:lnTo>
                    <a:pt x="1126248" y="599338"/>
                  </a:lnTo>
                  <a:lnTo>
                    <a:pt x="1079157" y="603516"/>
                  </a:lnTo>
                  <a:lnTo>
                    <a:pt x="1029817" y="609320"/>
                  </a:lnTo>
                  <a:lnTo>
                    <a:pt x="705065" y="760463"/>
                  </a:lnTo>
                  <a:lnTo>
                    <a:pt x="754075" y="754888"/>
                  </a:lnTo>
                  <a:lnTo>
                    <a:pt x="800950" y="750976"/>
                  </a:lnTo>
                  <a:lnTo>
                    <a:pt x="845820" y="748601"/>
                  </a:lnTo>
                  <a:lnTo>
                    <a:pt x="888796" y="747699"/>
                  </a:lnTo>
                  <a:lnTo>
                    <a:pt x="930033" y="748169"/>
                  </a:lnTo>
                  <a:lnTo>
                    <a:pt x="969632" y="749896"/>
                  </a:lnTo>
                  <a:lnTo>
                    <a:pt x="1007732" y="752792"/>
                  </a:lnTo>
                  <a:lnTo>
                    <a:pt x="1079969" y="761707"/>
                  </a:lnTo>
                  <a:lnTo>
                    <a:pt x="1147749" y="774153"/>
                  </a:lnTo>
                  <a:lnTo>
                    <a:pt x="1212100" y="789355"/>
                  </a:lnTo>
                  <a:lnTo>
                    <a:pt x="1274051" y="806526"/>
                  </a:lnTo>
                  <a:lnTo>
                    <a:pt x="1425168" y="853033"/>
                  </a:lnTo>
                  <a:lnTo>
                    <a:pt x="1455775" y="862164"/>
                  </a:lnTo>
                  <a:lnTo>
                    <a:pt x="1518373" y="879513"/>
                  </a:lnTo>
                  <a:lnTo>
                    <a:pt x="1583715" y="894969"/>
                  </a:lnTo>
                  <a:lnTo>
                    <a:pt x="1652803" y="907757"/>
                  </a:lnTo>
                  <a:lnTo>
                    <a:pt x="1726679" y="917117"/>
                  </a:lnTo>
                  <a:lnTo>
                    <a:pt x="1765719" y="920267"/>
                  </a:lnTo>
                  <a:lnTo>
                    <a:pt x="1806346" y="922261"/>
                  </a:lnTo>
                  <a:lnTo>
                    <a:pt x="1848688" y="923010"/>
                  </a:lnTo>
                  <a:lnTo>
                    <a:pt x="1892858" y="922426"/>
                  </a:lnTo>
                  <a:lnTo>
                    <a:pt x="1938997" y="920394"/>
                  </a:lnTo>
                  <a:lnTo>
                    <a:pt x="1987219" y="916825"/>
                  </a:lnTo>
                  <a:lnTo>
                    <a:pt x="2037664" y="911631"/>
                  </a:lnTo>
                  <a:lnTo>
                    <a:pt x="2090470" y="904697"/>
                  </a:lnTo>
                  <a:lnTo>
                    <a:pt x="2145741" y="895946"/>
                  </a:lnTo>
                  <a:lnTo>
                    <a:pt x="2203615" y="885278"/>
                  </a:lnTo>
                  <a:lnTo>
                    <a:pt x="2264232" y="872578"/>
                  </a:lnTo>
                  <a:lnTo>
                    <a:pt x="2327706" y="857770"/>
                  </a:lnTo>
                  <a:lnTo>
                    <a:pt x="2470747" y="821118"/>
                  </a:lnTo>
                  <a:lnTo>
                    <a:pt x="2543683" y="804049"/>
                  </a:lnTo>
                  <a:lnTo>
                    <a:pt x="2613164" y="789432"/>
                  </a:lnTo>
                  <a:lnTo>
                    <a:pt x="2679357" y="777138"/>
                  </a:lnTo>
                  <a:lnTo>
                    <a:pt x="2742438" y="767041"/>
                  </a:lnTo>
                  <a:lnTo>
                    <a:pt x="2802585" y="759040"/>
                  </a:lnTo>
                  <a:lnTo>
                    <a:pt x="2859951" y="752995"/>
                  </a:lnTo>
                  <a:lnTo>
                    <a:pt x="2914726" y="748804"/>
                  </a:lnTo>
                  <a:lnTo>
                    <a:pt x="2967088" y="746340"/>
                  </a:lnTo>
                  <a:lnTo>
                    <a:pt x="3017189" y="745490"/>
                  </a:lnTo>
                  <a:lnTo>
                    <a:pt x="3065221" y="746125"/>
                  </a:lnTo>
                  <a:lnTo>
                    <a:pt x="3111347" y="748144"/>
                  </a:lnTo>
                  <a:lnTo>
                    <a:pt x="3155746" y="751408"/>
                  </a:lnTo>
                  <a:lnTo>
                    <a:pt x="3198584" y="755802"/>
                  </a:lnTo>
                  <a:lnTo>
                    <a:pt x="3240036" y="761212"/>
                  </a:lnTo>
                  <a:lnTo>
                    <a:pt x="3280283" y="767511"/>
                  </a:lnTo>
                  <a:lnTo>
                    <a:pt x="3319488" y="774598"/>
                  </a:lnTo>
                  <a:lnTo>
                    <a:pt x="3357829" y="782345"/>
                  </a:lnTo>
                  <a:lnTo>
                    <a:pt x="3395472" y="790625"/>
                  </a:lnTo>
                  <a:lnTo>
                    <a:pt x="3432606" y="799325"/>
                  </a:lnTo>
                  <a:lnTo>
                    <a:pt x="3579380" y="835926"/>
                  </a:lnTo>
                  <a:lnTo>
                    <a:pt x="3616515" y="844943"/>
                  </a:lnTo>
                  <a:lnTo>
                    <a:pt x="3654158" y="853655"/>
                  </a:lnTo>
                  <a:lnTo>
                    <a:pt x="3692499" y="861949"/>
                  </a:lnTo>
                  <a:lnTo>
                    <a:pt x="3692499" y="632307"/>
                  </a:lnTo>
                  <a:close/>
                </a:path>
                <a:path w="3693795" h="1972310">
                  <a:moveTo>
                    <a:pt x="3692499" y="303491"/>
                  </a:moveTo>
                  <a:lnTo>
                    <a:pt x="3649154" y="309181"/>
                  </a:lnTo>
                  <a:lnTo>
                    <a:pt x="3604260" y="315899"/>
                  </a:lnTo>
                  <a:lnTo>
                    <a:pt x="3557740" y="323761"/>
                  </a:lnTo>
                  <a:lnTo>
                    <a:pt x="3509556" y="332854"/>
                  </a:lnTo>
                  <a:lnTo>
                    <a:pt x="3459632" y="343268"/>
                  </a:lnTo>
                  <a:lnTo>
                    <a:pt x="3407930" y="355117"/>
                  </a:lnTo>
                  <a:lnTo>
                    <a:pt x="3354374" y="368503"/>
                  </a:lnTo>
                  <a:lnTo>
                    <a:pt x="3232632" y="401408"/>
                  </a:lnTo>
                  <a:lnTo>
                    <a:pt x="3169513" y="417004"/>
                  </a:lnTo>
                  <a:lnTo>
                    <a:pt x="3109442" y="430390"/>
                  </a:lnTo>
                  <a:lnTo>
                    <a:pt x="3052280" y="441655"/>
                  </a:lnTo>
                  <a:lnTo>
                    <a:pt x="2997885" y="450926"/>
                  </a:lnTo>
                  <a:lnTo>
                    <a:pt x="2946120" y="458279"/>
                  </a:lnTo>
                  <a:lnTo>
                    <a:pt x="2896844" y="463829"/>
                  </a:lnTo>
                  <a:lnTo>
                    <a:pt x="2849943" y="467677"/>
                  </a:lnTo>
                  <a:lnTo>
                    <a:pt x="2805239" y="469925"/>
                  </a:lnTo>
                  <a:lnTo>
                    <a:pt x="2762631" y="470674"/>
                  </a:lnTo>
                  <a:lnTo>
                    <a:pt x="2721953" y="470027"/>
                  </a:lnTo>
                  <a:lnTo>
                    <a:pt x="2683091" y="468083"/>
                  </a:lnTo>
                  <a:lnTo>
                    <a:pt x="2610205" y="460692"/>
                  </a:lnTo>
                  <a:lnTo>
                    <a:pt x="2542895" y="449338"/>
                  </a:lnTo>
                  <a:lnTo>
                    <a:pt x="2480030" y="434835"/>
                  </a:lnTo>
                  <a:lnTo>
                    <a:pt x="2420505" y="417982"/>
                  </a:lnTo>
                  <a:lnTo>
                    <a:pt x="2363241" y="399592"/>
                  </a:lnTo>
                  <a:lnTo>
                    <a:pt x="2251011" y="361467"/>
                  </a:lnTo>
                  <a:lnTo>
                    <a:pt x="2222639" y="352247"/>
                  </a:lnTo>
                  <a:lnTo>
                    <a:pt x="2164524" y="334886"/>
                  </a:lnTo>
                  <a:lnTo>
                    <a:pt x="2103691" y="319646"/>
                  </a:lnTo>
                  <a:lnTo>
                    <a:pt x="2039023" y="307352"/>
                  </a:lnTo>
                  <a:lnTo>
                    <a:pt x="1969427" y="298792"/>
                  </a:lnTo>
                  <a:lnTo>
                    <a:pt x="1893785" y="294792"/>
                  </a:lnTo>
                  <a:lnTo>
                    <a:pt x="1853361" y="294754"/>
                  </a:lnTo>
                  <a:lnTo>
                    <a:pt x="1811007" y="296164"/>
                  </a:lnTo>
                  <a:lnTo>
                    <a:pt x="1766595" y="299123"/>
                  </a:lnTo>
                  <a:lnTo>
                    <a:pt x="1719986" y="303733"/>
                  </a:lnTo>
                  <a:lnTo>
                    <a:pt x="1671040" y="310083"/>
                  </a:lnTo>
                  <a:lnTo>
                    <a:pt x="1346250" y="461213"/>
                  </a:lnTo>
                  <a:lnTo>
                    <a:pt x="1395374" y="455333"/>
                  </a:lnTo>
                  <a:lnTo>
                    <a:pt x="1442300" y="451218"/>
                  </a:lnTo>
                  <a:lnTo>
                    <a:pt x="1487131" y="448754"/>
                  </a:lnTo>
                  <a:lnTo>
                    <a:pt x="1530032" y="447840"/>
                  </a:lnTo>
                  <a:lnTo>
                    <a:pt x="1571117" y="448373"/>
                  </a:lnTo>
                  <a:lnTo>
                    <a:pt x="1610537" y="450240"/>
                  </a:lnTo>
                  <a:lnTo>
                    <a:pt x="1684896" y="457581"/>
                  </a:lnTo>
                  <a:lnTo>
                    <a:pt x="1754212" y="469023"/>
                  </a:lnTo>
                  <a:lnTo>
                    <a:pt x="1819567" y="483704"/>
                  </a:lnTo>
                  <a:lnTo>
                    <a:pt x="1882051" y="500811"/>
                  </a:lnTo>
                  <a:lnTo>
                    <a:pt x="1972779" y="529132"/>
                  </a:lnTo>
                  <a:lnTo>
                    <a:pt x="2032863" y="548563"/>
                  </a:lnTo>
                  <a:lnTo>
                    <a:pt x="2063178" y="558139"/>
                  </a:lnTo>
                  <a:lnTo>
                    <a:pt x="2125091" y="576453"/>
                  </a:lnTo>
                  <a:lnTo>
                    <a:pt x="2189569" y="592963"/>
                  </a:lnTo>
                  <a:lnTo>
                    <a:pt x="2257717" y="606831"/>
                  </a:lnTo>
                  <a:lnTo>
                    <a:pt x="2330627" y="617207"/>
                  </a:lnTo>
                  <a:lnTo>
                    <a:pt x="2369197" y="620826"/>
                  </a:lnTo>
                  <a:lnTo>
                    <a:pt x="2409380" y="623265"/>
                  </a:lnTo>
                  <a:lnTo>
                    <a:pt x="2451290" y="624395"/>
                  </a:lnTo>
                  <a:lnTo>
                    <a:pt x="2495080" y="624141"/>
                  </a:lnTo>
                  <a:lnTo>
                    <a:pt x="2540863" y="622376"/>
                  </a:lnTo>
                  <a:lnTo>
                    <a:pt x="2588793" y="619010"/>
                  </a:lnTo>
                  <a:lnTo>
                    <a:pt x="2639009" y="613918"/>
                  </a:lnTo>
                  <a:lnTo>
                    <a:pt x="2691638" y="607021"/>
                  </a:lnTo>
                  <a:lnTo>
                    <a:pt x="2746806" y="598195"/>
                  </a:lnTo>
                  <a:lnTo>
                    <a:pt x="2804680" y="587336"/>
                  </a:lnTo>
                  <a:lnTo>
                    <a:pt x="2865374" y="574332"/>
                  </a:lnTo>
                  <a:lnTo>
                    <a:pt x="2929026" y="559104"/>
                  </a:lnTo>
                  <a:lnTo>
                    <a:pt x="3059684" y="524497"/>
                  </a:lnTo>
                  <a:lnTo>
                    <a:pt x="3120987" y="509270"/>
                  </a:lnTo>
                  <a:lnTo>
                    <a:pt x="3179788" y="495782"/>
                  </a:lnTo>
                  <a:lnTo>
                    <a:pt x="3236188" y="483958"/>
                  </a:lnTo>
                  <a:lnTo>
                    <a:pt x="3290316" y="473760"/>
                  </a:lnTo>
                  <a:lnTo>
                    <a:pt x="3342259" y="465124"/>
                  </a:lnTo>
                  <a:lnTo>
                    <a:pt x="3392144" y="457987"/>
                  </a:lnTo>
                  <a:lnTo>
                    <a:pt x="3440061" y="452310"/>
                  </a:lnTo>
                  <a:lnTo>
                    <a:pt x="3486124" y="448005"/>
                  </a:lnTo>
                  <a:lnTo>
                    <a:pt x="3530447" y="445033"/>
                  </a:lnTo>
                  <a:lnTo>
                    <a:pt x="3573145" y="443331"/>
                  </a:lnTo>
                  <a:lnTo>
                    <a:pt x="3614305" y="442836"/>
                  </a:lnTo>
                  <a:lnTo>
                    <a:pt x="3654056" y="443509"/>
                  </a:lnTo>
                  <a:lnTo>
                    <a:pt x="3692499" y="445274"/>
                  </a:lnTo>
                  <a:lnTo>
                    <a:pt x="3692499" y="303491"/>
                  </a:lnTo>
                  <a:close/>
                </a:path>
                <a:path w="3693795" h="1972310">
                  <a:moveTo>
                    <a:pt x="3692499" y="127622"/>
                  </a:moveTo>
                  <a:lnTo>
                    <a:pt x="3630041" y="141452"/>
                  </a:lnTo>
                  <a:lnTo>
                    <a:pt x="3571087" y="152730"/>
                  </a:lnTo>
                  <a:lnTo>
                    <a:pt x="3515461" y="161607"/>
                  </a:lnTo>
                  <a:lnTo>
                    <a:pt x="3462934" y="168224"/>
                  </a:lnTo>
                  <a:lnTo>
                    <a:pt x="3413341" y="172694"/>
                  </a:lnTo>
                  <a:lnTo>
                    <a:pt x="3366465" y="175196"/>
                  </a:lnTo>
                  <a:lnTo>
                    <a:pt x="3322116" y="175844"/>
                  </a:lnTo>
                  <a:lnTo>
                    <a:pt x="3280105" y="174777"/>
                  </a:lnTo>
                  <a:lnTo>
                    <a:pt x="3240227" y="172135"/>
                  </a:lnTo>
                  <a:lnTo>
                    <a:pt x="3202292" y="168084"/>
                  </a:lnTo>
                  <a:lnTo>
                    <a:pt x="3131464" y="156222"/>
                  </a:lnTo>
                  <a:lnTo>
                    <a:pt x="3066072" y="140335"/>
                  </a:lnTo>
                  <a:lnTo>
                    <a:pt x="3004528" y="121526"/>
                  </a:lnTo>
                  <a:lnTo>
                    <a:pt x="2857296" y="69037"/>
                  </a:lnTo>
                  <a:lnTo>
                    <a:pt x="2827426" y="58724"/>
                  </a:lnTo>
                  <a:lnTo>
                    <a:pt x="2765679" y="39408"/>
                  </a:lnTo>
                  <a:lnTo>
                    <a:pt x="2699969" y="22758"/>
                  </a:lnTo>
                  <a:lnTo>
                    <a:pt x="2628735" y="9893"/>
                  </a:lnTo>
                  <a:lnTo>
                    <a:pt x="2590558" y="5232"/>
                  </a:lnTo>
                  <a:lnTo>
                    <a:pt x="2550414" y="1930"/>
                  </a:lnTo>
                  <a:lnTo>
                    <a:pt x="2508110" y="139"/>
                  </a:lnTo>
                  <a:lnTo>
                    <a:pt x="2463431" y="0"/>
                  </a:lnTo>
                  <a:lnTo>
                    <a:pt x="2416213" y="1638"/>
                  </a:lnTo>
                  <a:lnTo>
                    <a:pt x="2366238" y="5194"/>
                  </a:lnTo>
                  <a:lnTo>
                    <a:pt x="2313330" y="10833"/>
                  </a:lnTo>
                  <a:lnTo>
                    <a:pt x="1987981" y="161975"/>
                  </a:lnTo>
                  <a:lnTo>
                    <a:pt x="2035759" y="154292"/>
                  </a:lnTo>
                  <a:lnTo>
                    <a:pt x="2081339" y="148539"/>
                  </a:lnTo>
                  <a:lnTo>
                    <a:pt x="2124849" y="144614"/>
                  </a:lnTo>
                  <a:lnTo>
                    <a:pt x="2166442" y="142405"/>
                  </a:lnTo>
                  <a:lnTo>
                    <a:pt x="2206218" y="141795"/>
                  </a:lnTo>
                  <a:lnTo>
                    <a:pt x="2244331" y="142671"/>
                  </a:lnTo>
                  <a:lnTo>
                    <a:pt x="2316124" y="148437"/>
                  </a:lnTo>
                  <a:lnTo>
                    <a:pt x="2382850" y="158813"/>
                  </a:lnTo>
                  <a:lnTo>
                    <a:pt x="2445626" y="172923"/>
                  </a:lnTo>
                  <a:lnTo>
                    <a:pt x="2505494" y="189839"/>
                  </a:lnTo>
                  <a:lnTo>
                    <a:pt x="2563558" y="208686"/>
                  </a:lnTo>
                  <a:lnTo>
                    <a:pt x="2678519" y="248589"/>
                  </a:lnTo>
                  <a:lnTo>
                    <a:pt x="2707805" y="258381"/>
                  </a:lnTo>
                  <a:lnTo>
                    <a:pt x="2767965" y="276936"/>
                  </a:lnTo>
                  <a:lnTo>
                    <a:pt x="2831147" y="293395"/>
                  </a:lnTo>
                  <a:lnTo>
                    <a:pt x="2898432" y="306857"/>
                  </a:lnTo>
                  <a:lnTo>
                    <a:pt x="2970885" y="316445"/>
                  </a:lnTo>
                  <a:lnTo>
                    <a:pt x="3009379" y="319493"/>
                  </a:lnTo>
                  <a:lnTo>
                    <a:pt x="3049587" y="321246"/>
                  </a:lnTo>
                  <a:lnTo>
                    <a:pt x="3091611" y="321576"/>
                  </a:lnTo>
                  <a:lnTo>
                    <a:pt x="3135604" y="320382"/>
                  </a:lnTo>
                  <a:lnTo>
                    <a:pt x="3181705" y="317538"/>
                  </a:lnTo>
                  <a:lnTo>
                    <a:pt x="3230029" y="312940"/>
                  </a:lnTo>
                  <a:lnTo>
                    <a:pt x="3280727" y="306489"/>
                  </a:lnTo>
                  <a:lnTo>
                    <a:pt x="3333927" y="298043"/>
                  </a:lnTo>
                  <a:lnTo>
                    <a:pt x="3389757" y="287515"/>
                  </a:lnTo>
                  <a:lnTo>
                    <a:pt x="3448367" y="274789"/>
                  </a:lnTo>
                  <a:lnTo>
                    <a:pt x="3509873" y="259753"/>
                  </a:lnTo>
                  <a:lnTo>
                    <a:pt x="3574440" y="242290"/>
                  </a:lnTo>
                  <a:lnTo>
                    <a:pt x="3634714" y="225272"/>
                  </a:lnTo>
                  <a:lnTo>
                    <a:pt x="3663861" y="217271"/>
                  </a:lnTo>
                  <a:lnTo>
                    <a:pt x="3692499" y="209778"/>
                  </a:lnTo>
                  <a:lnTo>
                    <a:pt x="3692499" y="127622"/>
                  </a:lnTo>
                  <a:close/>
                </a:path>
                <a:path w="3693795" h="1972310">
                  <a:moveTo>
                    <a:pt x="3693236" y="1583804"/>
                  </a:moveTo>
                  <a:lnTo>
                    <a:pt x="3585032" y="1425625"/>
                  </a:lnTo>
                  <a:lnTo>
                    <a:pt x="3572484" y="1407274"/>
                  </a:lnTo>
                  <a:lnTo>
                    <a:pt x="3615550" y="1384719"/>
                  </a:lnTo>
                  <a:lnTo>
                    <a:pt x="3649014" y="1351838"/>
                  </a:lnTo>
                  <a:lnTo>
                    <a:pt x="3660114" y="1329588"/>
                  </a:lnTo>
                  <a:lnTo>
                    <a:pt x="3670693" y="1308366"/>
                  </a:lnTo>
                  <a:lnTo>
                    <a:pt x="3678402" y="1254023"/>
                  </a:lnTo>
                  <a:lnTo>
                    <a:pt x="3678402" y="1252601"/>
                  </a:lnTo>
                  <a:lnTo>
                    <a:pt x="3675659" y="1219161"/>
                  </a:lnTo>
                  <a:lnTo>
                    <a:pt x="3667544" y="1188961"/>
                  </a:lnTo>
                  <a:lnTo>
                    <a:pt x="3666896" y="1187665"/>
                  </a:lnTo>
                  <a:lnTo>
                    <a:pt x="3654272" y="1162342"/>
                  </a:lnTo>
                  <a:lnTo>
                    <a:pt x="3636048" y="1139647"/>
                  </a:lnTo>
                  <a:lnTo>
                    <a:pt x="3608667" y="1118108"/>
                  </a:lnTo>
                  <a:lnTo>
                    <a:pt x="3575393" y="1102385"/>
                  </a:lnTo>
                  <a:lnTo>
                    <a:pt x="3568242" y="1100620"/>
                  </a:lnTo>
                  <a:lnTo>
                    <a:pt x="3568242" y="1258265"/>
                  </a:lnTo>
                  <a:lnTo>
                    <a:pt x="3568242" y="1259687"/>
                  </a:lnTo>
                  <a:lnTo>
                    <a:pt x="3562667" y="1288173"/>
                  </a:lnTo>
                  <a:lnTo>
                    <a:pt x="3546449" y="1310246"/>
                  </a:lnTo>
                  <a:lnTo>
                    <a:pt x="3520287" y="1324521"/>
                  </a:lnTo>
                  <a:lnTo>
                    <a:pt x="3484918" y="1329588"/>
                  </a:lnTo>
                  <a:lnTo>
                    <a:pt x="3374758" y="1329588"/>
                  </a:lnTo>
                  <a:lnTo>
                    <a:pt x="3374758" y="1187665"/>
                  </a:lnTo>
                  <a:lnTo>
                    <a:pt x="3482797" y="1187665"/>
                  </a:lnTo>
                  <a:lnTo>
                    <a:pt x="3518497" y="1192136"/>
                  </a:lnTo>
                  <a:lnTo>
                    <a:pt x="3545382" y="1205484"/>
                  </a:lnTo>
                  <a:lnTo>
                    <a:pt x="3562337" y="1227569"/>
                  </a:lnTo>
                  <a:lnTo>
                    <a:pt x="3568242" y="1258265"/>
                  </a:lnTo>
                  <a:lnTo>
                    <a:pt x="3568242" y="1100620"/>
                  </a:lnTo>
                  <a:lnTo>
                    <a:pt x="3536429" y="1092758"/>
                  </a:lnTo>
                  <a:lnTo>
                    <a:pt x="3491966" y="1089494"/>
                  </a:lnTo>
                  <a:lnTo>
                    <a:pt x="3266008" y="1089494"/>
                  </a:lnTo>
                  <a:lnTo>
                    <a:pt x="3266008" y="1583804"/>
                  </a:lnTo>
                  <a:lnTo>
                    <a:pt x="3374758" y="1583804"/>
                  </a:lnTo>
                  <a:lnTo>
                    <a:pt x="3374758" y="1425625"/>
                  </a:lnTo>
                  <a:lnTo>
                    <a:pt x="3460204" y="1425625"/>
                  </a:lnTo>
                  <a:lnTo>
                    <a:pt x="3566109" y="1583804"/>
                  </a:lnTo>
                  <a:lnTo>
                    <a:pt x="3693236" y="1583804"/>
                  </a:lnTo>
                  <a:close/>
                </a:path>
              </a:pathLst>
            </a:custGeom>
            <a:solidFill>
              <a:srgbClr val="FFFFFF"/>
            </a:solidFill>
          </p:spPr>
          <p:txBody>
            <a:bodyPr wrap="square" lIns="0" tIns="0" rIns="0" bIns="0" rtlCol="0"/>
            <a:lstStyle/>
            <a:p>
              <a:endParaRPr dirty="0"/>
            </a:p>
          </p:txBody>
        </p:sp>
        <p:sp>
          <p:nvSpPr>
            <p:cNvPr id="5" name="object 5"/>
            <p:cNvSpPr/>
            <p:nvPr/>
          </p:nvSpPr>
          <p:spPr>
            <a:xfrm>
              <a:off x="5281846" y="3590890"/>
              <a:ext cx="193840" cy="222453"/>
            </a:xfrm>
            <a:prstGeom prst="rect">
              <a:avLst/>
            </a:prstGeom>
            <a:blipFill>
              <a:blip r:embed="rId3" cstate="print"/>
              <a:stretch>
                <a:fillRect/>
              </a:stretch>
            </a:blipFill>
          </p:spPr>
          <p:txBody>
            <a:bodyPr wrap="square" lIns="0" tIns="0" rIns="0" bIns="0" rtlCol="0"/>
            <a:lstStyle/>
            <a:p>
              <a:endParaRPr dirty="0"/>
            </a:p>
          </p:txBody>
        </p:sp>
        <p:sp>
          <p:nvSpPr>
            <p:cNvPr id="6" name="object 6"/>
            <p:cNvSpPr/>
            <p:nvPr/>
          </p:nvSpPr>
          <p:spPr>
            <a:xfrm>
              <a:off x="5513061" y="3587696"/>
              <a:ext cx="370112" cy="228828"/>
            </a:xfrm>
            <a:prstGeom prst="rect">
              <a:avLst/>
            </a:prstGeom>
            <a:blipFill>
              <a:blip r:embed="rId4" cstate="print"/>
              <a:stretch>
                <a:fillRect/>
              </a:stretch>
            </a:blipFill>
          </p:spPr>
          <p:txBody>
            <a:bodyPr wrap="square" lIns="0" tIns="0" rIns="0" bIns="0" rtlCol="0"/>
            <a:lstStyle/>
            <a:p>
              <a:endParaRPr dirty="0"/>
            </a:p>
          </p:txBody>
        </p:sp>
        <p:sp>
          <p:nvSpPr>
            <p:cNvPr id="7" name="object 7"/>
            <p:cNvSpPr/>
            <p:nvPr/>
          </p:nvSpPr>
          <p:spPr>
            <a:xfrm>
              <a:off x="5917959" y="3590302"/>
              <a:ext cx="254635" cy="223520"/>
            </a:xfrm>
            <a:custGeom>
              <a:avLst/>
              <a:gdLst/>
              <a:ahLst/>
              <a:cxnLst/>
              <a:rect l="l" t="t" r="r" b="b"/>
              <a:pathLst>
                <a:path w="254635" h="223520">
                  <a:moveTo>
                    <a:pt x="39077" y="584"/>
                  </a:moveTo>
                  <a:lnTo>
                    <a:pt x="0" y="584"/>
                  </a:lnTo>
                  <a:lnTo>
                    <a:pt x="0" y="223037"/>
                  </a:lnTo>
                  <a:lnTo>
                    <a:pt x="39077" y="223037"/>
                  </a:lnTo>
                  <a:lnTo>
                    <a:pt x="39077" y="584"/>
                  </a:lnTo>
                  <a:close/>
                </a:path>
                <a:path w="254635" h="223520">
                  <a:moveTo>
                    <a:pt x="254304" y="0"/>
                  </a:moveTo>
                  <a:lnTo>
                    <a:pt x="73774" y="0"/>
                  </a:lnTo>
                  <a:lnTo>
                    <a:pt x="73774" y="36830"/>
                  </a:lnTo>
                  <a:lnTo>
                    <a:pt x="144348" y="36830"/>
                  </a:lnTo>
                  <a:lnTo>
                    <a:pt x="144348" y="223520"/>
                  </a:lnTo>
                  <a:lnTo>
                    <a:pt x="183756" y="223520"/>
                  </a:lnTo>
                  <a:lnTo>
                    <a:pt x="183756" y="36830"/>
                  </a:lnTo>
                  <a:lnTo>
                    <a:pt x="254304" y="36830"/>
                  </a:lnTo>
                  <a:lnTo>
                    <a:pt x="254304" y="0"/>
                  </a:lnTo>
                  <a:close/>
                </a:path>
              </a:pathLst>
            </a:custGeom>
            <a:solidFill>
              <a:srgbClr val="FFFFFF"/>
            </a:solidFill>
          </p:spPr>
          <p:txBody>
            <a:bodyPr wrap="square" lIns="0" tIns="0" rIns="0" bIns="0" rtlCol="0"/>
            <a:lstStyle/>
            <a:p>
              <a:endParaRPr dirty="0"/>
            </a:p>
          </p:txBody>
        </p:sp>
        <p:sp>
          <p:nvSpPr>
            <p:cNvPr id="8" name="object 8"/>
            <p:cNvSpPr/>
            <p:nvPr/>
          </p:nvSpPr>
          <p:spPr>
            <a:xfrm>
              <a:off x="6203228" y="3590890"/>
              <a:ext cx="190373" cy="225958"/>
            </a:xfrm>
            <a:prstGeom prst="rect">
              <a:avLst/>
            </a:prstGeom>
            <a:blipFill>
              <a:blip r:embed="rId5" cstate="print"/>
              <a:stretch>
                <a:fillRect/>
              </a:stretch>
            </a:blipFill>
          </p:spPr>
          <p:txBody>
            <a:bodyPr wrap="square" lIns="0" tIns="0" rIns="0" bIns="0" rtlCol="0"/>
            <a:lstStyle/>
            <a:p>
              <a:endParaRPr dirty="0"/>
            </a:p>
          </p:txBody>
        </p:sp>
        <p:sp>
          <p:nvSpPr>
            <p:cNvPr id="9" name="object 9"/>
            <p:cNvSpPr/>
            <p:nvPr/>
          </p:nvSpPr>
          <p:spPr>
            <a:xfrm>
              <a:off x="6424574" y="3590302"/>
              <a:ext cx="180975" cy="223520"/>
            </a:xfrm>
            <a:custGeom>
              <a:avLst/>
              <a:gdLst/>
              <a:ahLst/>
              <a:cxnLst/>
              <a:rect l="l" t="t" r="r" b="b"/>
              <a:pathLst>
                <a:path w="180975" h="223520">
                  <a:moveTo>
                    <a:pt x="180530" y="0"/>
                  </a:moveTo>
                  <a:lnTo>
                    <a:pt x="0" y="0"/>
                  </a:lnTo>
                  <a:lnTo>
                    <a:pt x="0" y="36830"/>
                  </a:lnTo>
                  <a:lnTo>
                    <a:pt x="70573" y="36830"/>
                  </a:lnTo>
                  <a:lnTo>
                    <a:pt x="70573" y="223520"/>
                  </a:lnTo>
                  <a:lnTo>
                    <a:pt x="109982" y="223520"/>
                  </a:lnTo>
                  <a:lnTo>
                    <a:pt x="109982" y="36830"/>
                  </a:lnTo>
                  <a:lnTo>
                    <a:pt x="180530" y="36830"/>
                  </a:lnTo>
                  <a:lnTo>
                    <a:pt x="180530" y="0"/>
                  </a:lnTo>
                  <a:close/>
                </a:path>
              </a:pathLst>
            </a:custGeom>
            <a:solidFill>
              <a:srgbClr val="FFFFFF"/>
            </a:solidFill>
          </p:spPr>
          <p:txBody>
            <a:bodyPr wrap="square" lIns="0" tIns="0" rIns="0" bIns="0" rtlCol="0"/>
            <a:lstStyle/>
            <a:p>
              <a:endParaRPr dirty="0"/>
            </a:p>
          </p:txBody>
        </p:sp>
        <p:sp>
          <p:nvSpPr>
            <p:cNvPr id="10" name="object 10"/>
            <p:cNvSpPr/>
            <p:nvPr/>
          </p:nvSpPr>
          <p:spPr>
            <a:xfrm>
              <a:off x="6636716" y="3590890"/>
              <a:ext cx="312728" cy="222250"/>
            </a:xfrm>
            <a:prstGeom prst="rect">
              <a:avLst/>
            </a:prstGeom>
            <a:blipFill>
              <a:blip r:embed="rId6" cstate="print"/>
              <a:stretch>
                <a:fillRect/>
              </a:stretch>
            </a:blipFill>
          </p:spPr>
          <p:txBody>
            <a:bodyPr wrap="square" lIns="0" tIns="0" rIns="0" bIns="0" rtlCol="0"/>
            <a:lstStyle/>
            <a:p>
              <a:endParaRPr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1393342" y="1952801"/>
            <a:ext cx="7332204" cy="2681191"/>
            <a:chOff x="1393342" y="1952802"/>
            <a:chExt cx="7293508" cy="2610446"/>
          </a:xfrm>
        </p:grpSpPr>
        <p:sp>
          <p:nvSpPr>
            <p:cNvPr id="6" name="object 6"/>
            <p:cNvSpPr/>
            <p:nvPr/>
          </p:nvSpPr>
          <p:spPr>
            <a:xfrm>
              <a:off x="1611871" y="4504702"/>
              <a:ext cx="6911340" cy="5715"/>
            </a:xfrm>
            <a:custGeom>
              <a:avLst/>
              <a:gdLst/>
              <a:ahLst/>
              <a:cxnLst/>
              <a:rect l="l" t="t" r="r" b="b"/>
              <a:pathLst>
                <a:path w="6911340" h="5714">
                  <a:moveTo>
                    <a:pt x="6910908" y="0"/>
                  </a:moveTo>
                  <a:lnTo>
                    <a:pt x="6607124" y="0"/>
                  </a:lnTo>
                  <a:lnTo>
                    <a:pt x="6607124" y="3314"/>
                  </a:lnTo>
                  <a:lnTo>
                    <a:pt x="6503568" y="3314"/>
                  </a:lnTo>
                  <a:lnTo>
                    <a:pt x="6503568" y="0"/>
                  </a:lnTo>
                  <a:lnTo>
                    <a:pt x="6317158" y="0"/>
                  </a:lnTo>
                  <a:lnTo>
                    <a:pt x="6317158" y="3314"/>
                  </a:lnTo>
                  <a:lnTo>
                    <a:pt x="6220498" y="3314"/>
                  </a:lnTo>
                  <a:lnTo>
                    <a:pt x="6220498" y="0"/>
                  </a:lnTo>
                  <a:lnTo>
                    <a:pt x="6068606" y="0"/>
                  </a:lnTo>
                  <a:lnTo>
                    <a:pt x="6068606" y="3314"/>
                  </a:lnTo>
                  <a:lnTo>
                    <a:pt x="5965050" y="3314"/>
                  </a:lnTo>
                  <a:lnTo>
                    <a:pt x="5965050" y="0"/>
                  </a:lnTo>
                  <a:lnTo>
                    <a:pt x="5833872" y="0"/>
                  </a:lnTo>
                  <a:lnTo>
                    <a:pt x="5833872" y="3314"/>
                  </a:lnTo>
                  <a:lnTo>
                    <a:pt x="5730316" y="3314"/>
                  </a:lnTo>
                  <a:lnTo>
                    <a:pt x="5730316" y="0"/>
                  </a:lnTo>
                  <a:lnTo>
                    <a:pt x="5557710" y="0"/>
                  </a:lnTo>
                  <a:lnTo>
                    <a:pt x="5557710" y="3314"/>
                  </a:lnTo>
                  <a:lnTo>
                    <a:pt x="5454154" y="3314"/>
                  </a:lnTo>
                  <a:lnTo>
                    <a:pt x="5454154" y="0"/>
                  </a:lnTo>
                  <a:lnTo>
                    <a:pt x="5302262" y="0"/>
                  </a:lnTo>
                  <a:lnTo>
                    <a:pt x="5302262" y="3314"/>
                  </a:lnTo>
                  <a:lnTo>
                    <a:pt x="5198707" y="3314"/>
                  </a:lnTo>
                  <a:lnTo>
                    <a:pt x="5198707" y="0"/>
                  </a:lnTo>
                  <a:lnTo>
                    <a:pt x="5026088" y="0"/>
                  </a:lnTo>
                  <a:lnTo>
                    <a:pt x="5026088" y="3314"/>
                  </a:lnTo>
                  <a:lnTo>
                    <a:pt x="4922532" y="3314"/>
                  </a:lnTo>
                  <a:lnTo>
                    <a:pt x="4922532" y="0"/>
                  </a:lnTo>
                  <a:lnTo>
                    <a:pt x="4784471" y="0"/>
                  </a:lnTo>
                  <a:lnTo>
                    <a:pt x="4784471" y="3314"/>
                  </a:lnTo>
                  <a:lnTo>
                    <a:pt x="4680915" y="3314"/>
                  </a:lnTo>
                  <a:lnTo>
                    <a:pt x="4680915" y="0"/>
                  </a:lnTo>
                  <a:lnTo>
                    <a:pt x="4535932" y="0"/>
                  </a:lnTo>
                  <a:lnTo>
                    <a:pt x="4535932" y="3314"/>
                  </a:lnTo>
                  <a:lnTo>
                    <a:pt x="4439272" y="3314"/>
                  </a:lnTo>
                  <a:lnTo>
                    <a:pt x="4439272" y="0"/>
                  </a:lnTo>
                  <a:lnTo>
                    <a:pt x="4259745" y="0"/>
                  </a:lnTo>
                  <a:lnTo>
                    <a:pt x="4259745" y="3314"/>
                  </a:lnTo>
                  <a:lnTo>
                    <a:pt x="4156202" y="3314"/>
                  </a:lnTo>
                  <a:lnTo>
                    <a:pt x="4156202" y="0"/>
                  </a:lnTo>
                  <a:lnTo>
                    <a:pt x="4018127" y="0"/>
                  </a:lnTo>
                  <a:lnTo>
                    <a:pt x="4018127" y="3314"/>
                  </a:lnTo>
                  <a:lnTo>
                    <a:pt x="3914571" y="3314"/>
                  </a:lnTo>
                  <a:lnTo>
                    <a:pt x="3914571" y="0"/>
                  </a:lnTo>
                  <a:lnTo>
                    <a:pt x="3776484" y="0"/>
                  </a:lnTo>
                  <a:lnTo>
                    <a:pt x="3776484" y="3314"/>
                  </a:lnTo>
                  <a:lnTo>
                    <a:pt x="3672929" y="3314"/>
                  </a:lnTo>
                  <a:lnTo>
                    <a:pt x="3672929" y="0"/>
                  </a:lnTo>
                  <a:lnTo>
                    <a:pt x="3493414" y="0"/>
                  </a:lnTo>
                  <a:lnTo>
                    <a:pt x="3493414" y="3314"/>
                  </a:lnTo>
                  <a:lnTo>
                    <a:pt x="3396767" y="3314"/>
                  </a:lnTo>
                  <a:lnTo>
                    <a:pt x="3396767" y="0"/>
                  </a:lnTo>
                  <a:lnTo>
                    <a:pt x="3251771" y="0"/>
                  </a:lnTo>
                  <a:lnTo>
                    <a:pt x="3251771" y="3314"/>
                  </a:lnTo>
                  <a:lnTo>
                    <a:pt x="3148215" y="3314"/>
                  </a:lnTo>
                  <a:lnTo>
                    <a:pt x="3148215" y="0"/>
                  </a:lnTo>
                  <a:lnTo>
                    <a:pt x="2733979" y="0"/>
                  </a:lnTo>
                  <a:lnTo>
                    <a:pt x="2733979" y="3314"/>
                  </a:lnTo>
                  <a:lnTo>
                    <a:pt x="2630424" y="3314"/>
                  </a:lnTo>
                  <a:lnTo>
                    <a:pt x="2630424" y="0"/>
                  </a:lnTo>
                  <a:lnTo>
                    <a:pt x="2478532" y="0"/>
                  </a:lnTo>
                  <a:lnTo>
                    <a:pt x="2478532" y="3314"/>
                  </a:lnTo>
                  <a:lnTo>
                    <a:pt x="2374976" y="3314"/>
                  </a:lnTo>
                  <a:lnTo>
                    <a:pt x="2374976" y="0"/>
                  </a:lnTo>
                  <a:lnTo>
                    <a:pt x="1967636" y="0"/>
                  </a:lnTo>
                  <a:lnTo>
                    <a:pt x="1967636" y="3314"/>
                  </a:lnTo>
                  <a:lnTo>
                    <a:pt x="1864080" y="3314"/>
                  </a:lnTo>
                  <a:lnTo>
                    <a:pt x="1864080" y="0"/>
                  </a:lnTo>
                  <a:lnTo>
                    <a:pt x="1712188" y="0"/>
                  </a:lnTo>
                  <a:lnTo>
                    <a:pt x="1712188" y="3314"/>
                  </a:lnTo>
                  <a:lnTo>
                    <a:pt x="1615528" y="3314"/>
                  </a:lnTo>
                  <a:lnTo>
                    <a:pt x="1615528" y="0"/>
                  </a:lnTo>
                  <a:lnTo>
                    <a:pt x="1436027" y="0"/>
                  </a:lnTo>
                  <a:lnTo>
                    <a:pt x="1436027" y="3314"/>
                  </a:lnTo>
                  <a:lnTo>
                    <a:pt x="1332471" y="3314"/>
                  </a:lnTo>
                  <a:lnTo>
                    <a:pt x="1332471" y="0"/>
                  </a:lnTo>
                  <a:lnTo>
                    <a:pt x="1194384" y="0"/>
                  </a:lnTo>
                  <a:lnTo>
                    <a:pt x="1194384" y="3314"/>
                  </a:lnTo>
                  <a:lnTo>
                    <a:pt x="1090828" y="3314"/>
                  </a:lnTo>
                  <a:lnTo>
                    <a:pt x="1090828" y="0"/>
                  </a:lnTo>
                  <a:lnTo>
                    <a:pt x="945832" y="0"/>
                  </a:lnTo>
                  <a:lnTo>
                    <a:pt x="945832" y="3314"/>
                  </a:lnTo>
                  <a:lnTo>
                    <a:pt x="849185" y="3314"/>
                  </a:lnTo>
                  <a:lnTo>
                    <a:pt x="849185" y="0"/>
                  </a:lnTo>
                  <a:lnTo>
                    <a:pt x="669671" y="0"/>
                  </a:lnTo>
                  <a:lnTo>
                    <a:pt x="669671" y="3314"/>
                  </a:lnTo>
                  <a:lnTo>
                    <a:pt x="573024" y="3314"/>
                  </a:lnTo>
                  <a:lnTo>
                    <a:pt x="573024" y="0"/>
                  </a:lnTo>
                  <a:lnTo>
                    <a:pt x="434936" y="0"/>
                  </a:lnTo>
                  <a:lnTo>
                    <a:pt x="434936" y="3314"/>
                  </a:lnTo>
                  <a:lnTo>
                    <a:pt x="331381" y="3314"/>
                  </a:lnTo>
                  <a:lnTo>
                    <a:pt x="331381" y="0"/>
                  </a:lnTo>
                  <a:lnTo>
                    <a:pt x="186397" y="0"/>
                  </a:lnTo>
                  <a:lnTo>
                    <a:pt x="186397" y="3314"/>
                  </a:lnTo>
                  <a:lnTo>
                    <a:pt x="82842" y="3314"/>
                  </a:lnTo>
                  <a:lnTo>
                    <a:pt x="82842" y="0"/>
                  </a:lnTo>
                  <a:lnTo>
                    <a:pt x="0" y="0"/>
                  </a:lnTo>
                  <a:lnTo>
                    <a:pt x="0" y="3314"/>
                  </a:lnTo>
                  <a:lnTo>
                    <a:pt x="0" y="5181"/>
                  </a:lnTo>
                  <a:lnTo>
                    <a:pt x="6910908" y="5181"/>
                  </a:lnTo>
                  <a:lnTo>
                    <a:pt x="6910908" y="3314"/>
                  </a:lnTo>
                  <a:lnTo>
                    <a:pt x="6910908" y="0"/>
                  </a:lnTo>
                  <a:close/>
                </a:path>
              </a:pathLst>
            </a:custGeom>
            <a:solidFill>
              <a:srgbClr val="EDF2F2"/>
            </a:solidFill>
          </p:spPr>
          <p:txBody>
            <a:bodyPr wrap="square" lIns="0" tIns="0" rIns="0" bIns="0" rtlCol="0"/>
            <a:lstStyle/>
            <a:p>
              <a:endParaRPr dirty="0"/>
            </a:p>
          </p:txBody>
        </p:sp>
        <p:sp>
          <p:nvSpPr>
            <p:cNvPr id="7" name="object 7"/>
            <p:cNvSpPr/>
            <p:nvPr/>
          </p:nvSpPr>
          <p:spPr>
            <a:xfrm>
              <a:off x="1611871" y="3897160"/>
              <a:ext cx="6911340" cy="620395"/>
            </a:xfrm>
            <a:custGeom>
              <a:avLst/>
              <a:gdLst/>
              <a:ahLst/>
              <a:cxnLst/>
              <a:rect l="l" t="t" r="r" b="b"/>
              <a:pathLst>
                <a:path w="6911340" h="620395">
                  <a:moveTo>
                    <a:pt x="2140242" y="303758"/>
                  </a:moveTo>
                  <a:lnTo>
                    <a:pt x="1967636" y="303758"/>
                  </a:lnTo>
                  <a:lnTo>
                    <a:pt x="1967636" y="308940"/>
                  </a:lnTo>
                  <a:lnTo>
                    <a:pt x="2140242" y="308940"/>
                  </a:lnTo>
                  <a:lnTo>
                    <a:pt x="2140242" y="303758"/>
                  </a:lnTo>
                  <a:close/>
                </a:path>
                <a:path w="6911340" h="620395">
                  <a:moveTo>
                    <a:pt x="2140242" y="0"/>
                  </a:moveTo>
                  <a:lnTo>
                    <a:pt x="1967636" y="0"/>
                  </a:lnTo>
                  <a:lnTo>
                    <a:pt x="1967636" y="5168"/>
                  </a:lnTo>
                  <a:lnTo>
                    <a:pt x="2140242" y="5168"/>
                  </a:lnTo>
                  <a:lnTo>
                    <a:pt x="2140242" y="0"/>
                  </a:lnTo>
                  <a:close/>
                </a:path>
                <a:path w="6911340" h="620395">
                  <a:moveTo>
                    <a:pt x="2374976" y="303758"/>
                  </a:moveTo>
                  <a:lnTo>
                    <a:pt x="2243798" y="303758"/>
                  </a:lnTo>
                  <a:lnTo>
                    <a:pt x="2243798" y="308940"/>
                  </a:lnTo>
                  <a:lnTo>
                    <a:pt x="2374976" y="308940"/>
                  </a:lnTo>
                  <a:lnTo>
                    <a:pt x="2374976" y="303758"/>
                  </a:lnTo>
                  <a:close/>
                </a:path>
                <a:path w="6911340" h="620395">
                  <a:moveTo>
                    <a:pt x="2374976" y="0"/>
                  </a:moveTo>
                  <a:lnTo>
                    <a:pt x="2243798" y="0"/>
                  </a:lnTo>
                  <a:lnTo>
                    <a:pt x="2243798" y="5168"/>
                  </a:lnTo>
                  <a:lnTo>
                    <a:pt x="2374976" y="5168"/>
                  </a:lnTo>
                  <a:lnTo>
                    <a:pt x="2374976" y="0"/>
                  </a:lnTo>
                  <a:close/>
                </a:path>
                <a:path w="6911340" h="620395">
                  <a:moveTo>
                    <a:pt x="6910908" y="615061"/>
                  </a:moveTo>
                  <a:lnTo>
                    <a:pt x="0" y="615061"/>
                  </a:lnTo>
                  <a:lnTo>
                    <a:pt x="0" y="620242"/>
                  </a:lnTo>
                  <a:lnTo>
                    <a:pt x="6910908" y="620242"/>
                  </a:lnTo>
                  <a:lnTo>
                    <a:pt x="6910908" y="615061"/>
                  </a:lnTo>
                  <a:close/>
                </a:path>
              </a:pathLst>
            </a:custGeom>
            <a:solidFill>
              <a:srgbClr val="FFFFFF"/>
            </a:solidFill>
          </p:spPr>
          <p:txBody>
            <a:bodyPr wrap="square" lIns="0" tIns="0" rIns="0" bIns="0" rtlCol="0"/>
            <a:lstStyle/>
            <a:p>
              <a:endParaRPr dirty="0"/>
            </a:p>
          </p:txBody>
        </p:sp>
        <p:sp>
          <p:nvSpPr>
            <p:cNvPr id="8" name="object 8"/>
            <p:cNvSpPr/>
            <p:nvPr/>
          </p:nvSpPr>
          <p:spPr>
            <a:xfrm>
              <a:off x="3752113" y="3872115"/>
              <a:ext cx="104139" cy="636270"/>
            </a:xfrm>
            <a:custGeom>
              <a:avLst/>
              <a:gdLst/>
              <a:ahLst/>
              <a:cxnLst/>
              <a:rect l="l" t="t" r="r" b="b"/>
              <a:pathLst>
                <a:path w="104139" h="636270">
                  <a:moveTo>
                    <a:pt x="103555" y="0"/>
                  </a:moveTo>
                  <a:lnTo>
                    <a:pt x="0" y="0"/>
                  </a:lnTo>
                  <a:lnTo>
                    <a:pt x="0" y="635901"/>
                  </a:lnTo>
                  <a:lnTo>
                    <a:pt x="103555" y="635901"/>
                  </a:lnTo>
                  <a:lnTo>
                    <a:pt x="103555" y="0"/>
                  </a:lnTo>
                  <a:close/>
                </a:path>
              </a:pathLst>
            </a:custGeom>
            <a:solidFill>
              <a:srgbClr val="DB1630"/>
            </a:solidFill>
          </p:spPr>
          <p:txBody>
            <a:bodyPr wrap="square" lIns="0" tIns="0" rIns="0" bIns="0" rtlCol="0"/>
            <a:lstStyle/>
            <a:p>
              <a:endParaRPr dirty="0"/>
            </a:p>
          </p:txBody>
        </p:sp>
        <p:sp>
          <p:nvSpPr>
            <p:cNvPr id="9" name="object 9"/>
            <p:cNvSpPr/>
            <p:nvPr/>
          </p:nvSpPr>
          <p:spPr>
            <a:xfrm>
              <a:off x="1611871" y="2081390"/>
              <a:ext cx="6911340" cy="2124710"/>
            </a:xfrm>
            <a:custGeom>
              <a:avLst/>
              <a:gdLst/>
              <a:ahLst/>
              <a:cxnLst/>
              <a:rect l="l" t="t" r="r" b="b"/>
              <a:pathLst>
                <a:path w="6911340" h="2124710">
                  <a:moveTo>
                    <a:pt x="3914571" y="2119528"/>
                  </a:moveTo>
                  <a:lnTo>
                    <a:pt x="3776484" y="2119528"/>
                  </a:lnTo>
                  <a:lnTo>
                    <a:pt x="3776484" y="2124710"/>
                  </a:lnTo>
                  <a:lnTo>
                    <a:pt x="3914571" y="2124710"/>
                  </a:lnTo>
                  <a:lnTo>
                    <a:pt x="3914571" y="2119528"/>
                  </a:lnTo>
                  <a:close/>
                </a:path>
                <a:path w="6911340" h="2124710">
                  <a:moveTo>
                    <a:pt x="3914571" y="1815769"/>
                  </a:moveTo>
                  <a:lnTo>
                    <a:pt x="3776484" y="1815769"/>
                  </a:lnTo>
                  <a:lnTo>
                    <a:pt x="3776484" y="1820938"/>
                  </a:lnTo>
                  <a:lnTo>
                    <a:pt x="3914571" y="1820938"/>
                  </a:lnTo>
                  <a:lnTo>
                    <a:pt x="3914571" y="1815769"/>
                  </a:lnTo>
                  <a:close/>
                </a:path>
                <a:path w="6911340" h="2124710">
                  <a:moveTo>
                    <a:pt x="3914571" y="1511985"/>
                  </a:moveTo>
                  <a:lnTo>
                    <a:pt x="0" y="1511985"/>
                  </a:lnTo>
                  <a:lnTo>
                    <a:pt x="0" y="1517167"/>
                  </a:lnTo>
                  <a:lnTo>
                    <a:pt x="3914571" y="1517167"/>
                  </a:lnTo>
                  <a:lnTo>
                    <a:pt x="3914571" y="1511985"/>
                  </a:lnTo>
                  <a:close/>
                </a:path>
                <a:path w="6911340" h="2124710">
                  <a:moveTo>
                    <a:pt x="3914571" y="1208214"/>
                  </a:moveTo>
                  <a:lnTo>
                    <a:pt x="0" y="1208214"/>
                  </a:lnTo>
                  <a:lnTo>
                    <a:pt x="0" y="1213383"/>
                  </a:lnTo>
                  <a:lnTo>
                    <a:pt x="3914571" y="1213383"/>
                  </a:lnTo>
                  <a:lnTo>
                    <a:pt x="3914571" y="1208214"/>
                  </a:lnTo>
                  <a:close/>
                </a:path>
                <a:path w="6911340" h="2124710">
                  <a:moveTo>
                    <a:pt x="3914571" y="911352"/>
                  </a:moveTo>
                  <a:lnTo>
                    <a:pt x="0" y="911352"/>
                  </a:lnTo>
                  <a:lnTo>
                    <a:pt x="0" y="916520"/>
                  </a:lnTo>
                  <a:lnTo>
                    <a:pt x="3914571" y="916520"/>
                  </a:lnTo>
                  <a:lnTo>
                    <a:pt x="3914571" y="911352"/>
                  </a:lnTo>
                  <a:close/>
                </a:path>
                <a:path w="6911340" h="2124710">
                  <a:moveTo>
                    <a:pt x="3914571" y="607555"/>
                  </a:moveTo>
                  <a:lnTo>
                    <a:pt x="0" y="607555"/>
                  </a:lnTo>
                  <a:lnTo>
                    <a:pt x="0" y="612724"/>
                  </a:lnTo>
                  <a:lnTo>
                    <a:pt x="3914571" y="612724"/>
                  </a:lnTo>
                  <a:lnTo>
                    <a:pt x="3914571" y="607555"/>
                  </a:lnTo>
                  <a:close/>
                </a:path>
                <a:path w="6911340" h="2124710">
                  <a:moveTo>
                    <a:pt x="3914571" y="303771"/>
                  </a:moveTo>
                  <a:lnTo>
                    <a:pt x="0" y="303771"/>
                  </a:lnTo>
                  <a:lnTo>
                    <a:pt x="0" y="308965"/>
                  </a:lnTo>
                  <a:lnTo>
                    <a:pt x="3914571" y="308965"/>
                  </a:lnTo>
                  <a:lnTo>
                    <a:pt x="3914571" y="303771"/>
                  </a:lnTo>
                  <a:close/>
                </a:path>
                <a:path w="6911340" h="2124710">
                  <a:moveTo>
                    <a:pt x="3914571" y="0"/>
                  </a:moveTo>
                  <a:lnTo>
                    <a:pt x="0" y="0"/>
                  </a:lnTo>
                  <a:lnTo>
                    <a:pt x="0" y="5181"/>
                  </a:lnTo>
                  <a:lnTo>
                    <a:pt x="3914571" y="5181"/>
                  </a:lnTo>
                  <a:lnTo>
                    <a:pt x="3914571" y="0"/>
                  </a:lnTo>
                  <a:close/>
                </a:path>
                <a:path w="6911340" h="2124710">
                  <a:moveTo>
                    <a:pt x="4156202" y="2119528"/>
                  </a:moveTo>
                  <a:lnTo>
                    <a:pt x="4018127" y="2119528"/>
                  </a:lnTo>
                  <a:lnTo>
                    <a:pt x="4018127" y="2124710"/>
                  </a:lnTo>
                  <a:lnTo>
                    <a:pt x="4156202" y="2124710"/>
                  </a:lnTo>
                  <a:lnTo>
                    <a:pt x="4156202" y="2119528"/>
                  </a:lnTo>
                  <a:close/>
                </a:path>
                <a:path w="6911340" h="2124710">
                  <a:moveTo>
                    <a:pt x="4156202" y="1815769"/>
                  </a:moveTo>
                  <a:lnTo>
                    <a:pt x="4018127" y="1815769"/>
                  </a:lnTo>
                  <a:lnTo>
                    <a:pt x="4018127" y="1820938"/>
                  </a:lnTo>
                  <a:lnTo>
                    <a:pt x="4156202" y="1820938"/>
                  </a:lnTo>
                  <a:lnTo>
                    <a:pt x="4156202" y="1815769"/>
                  </a:lnTo>
                  <a:close/>
                </a:path>
                <a:path w="6911340" h="2124710">
                  <a:moveTo>
                    <a:pt x="4156202" y="1511985"/>
                  </a:moveTo>
                  <a:lnTo>
                    <a:pt x="4018127" y="1511985"/>
                  </a:lnTo>
                  <a:lnTo>
                    <a:pt x="4018127" y="1517167"/>
                  </a:lnTo>
                  <a:lnTo>
                    <a:pt x="4156202" y="1517167"/>
                  </a:lnTo>
                  <a:lnTo>
                    <a:pt x="4156202" y="1511985"/>
                  </a:lnTo>
                  <a:close/>
                </a:path>
                <a:path w="6911340" h="2124710">
                  <a:moveTo>
                    <a:pt x="4156202" y="1208214"/>
                  </a:moveTo>
                  <a:lnTo>
                    <a:pt x="4018127" y="1208214"/>
                  </a:lnTo>
                  <a:lnTo>
                    <a:pt x="4018127" y="1210792"/>
                  </a:lnTo>
                  <a:lnTo>
                    <a:pt x="4018127" y="1213383"/>
                  </a:lnTo>
                  <a:lnTo>
                    <a:pt x="4156202" y="1213383"/>
                  </a:lnTo>
                  <a:lnTo>
                    <a:pt x="4156202" y="1210792"/>
                  </a:lnTo>
                  <a:lnTo>
                    <a:pt x="4156202" y="1208214"/>
                  </a:lnTo>
                  <a:close/>
                </a:path>
                <a:path w="6911340" h="2124710">
                  <a:moveTo>
                    <a:pt x="4156202" y="911352"/>
                  </a:moveTo>
                  <a:lnTo>
                    <a:pt x="4018127" y="911352"/>
                  </a:lnTo>
                  <a:lnTo>
                    <a:pt x="4018127" y="916520"/>
                  </a:lnTo>
                  <a:lnTo>
                    <a:pt x="4156202" y="916520"/>
                  </a:lnTo>
                  <a:lnTo>
                    <a:pt x="4156202" y="911352"/>
                  </a:lnTo>
                  <a:close/>
                </a:path>
                <a:path w="6911340" h="2124710">
                  <a:moveTo>
                    <a:pt x="4156202" y="607555"/>
                  </a:moveTo>
                  <a:lnTo>
                    <a:pt x="4018127" y="607555"/>
                  </a:lnTo>
                  <a:lnTo>
                    <a:pt x="4018127" y="612724"/>
                  </a:lnTo>
                  <a:lnTo>
                    <a:pt x="4156202" y="612724"/>
                  </a:lnTo>
                  <a:lnTo>
                    <a:pt x="4156202" y="607555"/>
                  </a:lnTo>
                  <a:close/>
                </a:path>
                <a:path w="6911340" h="2124710">
                  <a:moveTo>
                    <a:pt x="4156202" y="303771"/>
                  </a:moveTo>
                  <a:lnTo>
                    <a:pt x="4018127" y="303771"/>
                  </a:lnTo>
                  <a:lnTo>
                    <a:pt x="4018127" y="308965"/>
                  </a:lnTo>
                  <a:lnTo>
                    <a:pt x="4156202" y="308965"/>
                  </a:lnTo>
                  <a:lnTo>
                    <a:pt x="4156202" y="303771"/>
                  </a:lnTo>
                  <a:close/>
                </a:path>
                <a:path w="6911340" h="2124710">
                  <a:moveTo>
                    <a:pt x="6910908" y="0"/>
                  </a:moveTo>
                  <a:lnTo>
                    <a:pt x="4018127" y="0"/>
                  </a:lnTo>
                  <a:lnTo>
                    <a:pt x="4018127" y="5181"/>
                  </a:lnTo>
                  <a:lnTo>
                    <a:pt x="6910908" y="5181"/>
                  </a:lnTo>
                  <a:lnTo>
                    <a:pt x="6910908" y="0"/>
                  </a:lnTo>
                  <a:close/>
                </a:path>
              </a:pathLst>
            </a:custGeom>
            <a:solidFill>
              <a:srgbClr val="FFFFFF"/>
            </a:solidFill>
          </p:spPr>
          <p:txBody>
            <a:bodyPr wrap="square" lIns="0" tIns="0" rIns="0" bIns="0" rtlCol="0"/>
            <a:lstStyle/>
            <a:p>
              <a:endParaRPr dirty="0"/>
            </a:p>
          </p:txBody>
        </p:sp>
        <p:sp>
          <p:nvSpPr>
            <p:cNvPr id="10" name="object 10"/>
            <p:cNvSpPr/>
            <p:nvPr/>
          </p:nvSpPr>
          <p:spPr>
            <a:xfrm>
              <a:off x="5526443" y="1952802"/>
              <a:ext cx="104139" cy="2555240"/>
            </a:xfrm>
            <a:custGeom>
              <a:avLst/>
              <a:gdLst/>
              <a:ahLst/>
              <a:cxnLst/>
              <a:rect l="l" t="t" r="r" b="b"/>
              <a:pathLst>
                <a:path w="104139" h="2555240">
                  <a:moveTo>
                    <a:pt x="103555" y="0"/>
                  </a:moveTo>
                  <a:lnTo>
                    <a:pt x="0" y="0"/>
                  </a:lnTo>
                  <a:lnTo>
                    <a:pt x="0" y="2555214"/>
                  </a:lnTo>
                  <a:lnTo>
                    <a:pt x="103555" y="2555214"/>
                  </a:lnTo>
                  <a:lnTo>
                    <a:pt x="103555" y="0"/>
                  </a:lnTo>
                  <a:close/>
                </a:path>
              </a:pathLst>
            </a:custGeom>
            <a:solidFill>
              <a:srgbClr val="DB1630"/>
            </a:solidFill>
          </p:spPr>
          <p:txBody>
            <a:bodyPr wrap="square" lIns="0" tIns="0" rIns="0" bIns="0" rtlCol="0"/>
            <a:lstStyle/>
            <a:p>
              <a:endParaRPr dirty="0"/>
            </a:p>
          </p:txBody>
        </p:sp>
        <p:sp>
          <p:nvSpPr>
            <p:cNvPr id="11" name="object 11"/>
            <p:cNvSpPr/>
            <p:nvPr/>
          </p:nvSpPr>
          <p:spPr>
            <a:xfrm>
              <a:off x="3324059" y="3897160"/>
              <a:ext cx="152400" cy="309245"/>
            </a:xfrm>
            <a:custGeom>
              <a:avLst/>
              <a:gdLst/>
              <a:ahLst/>
              <a:cxnLst/>
              <a:rect l="l" t="t" r="r" b="b"/>
              <a:pathLst>
                <a:path w="152400" h="309245">
                  <a:moveTo>
                    <a:pt x="151892" y="303758"/>
                  </a:moveTo>
                  <a:lnTo>
                    <a:pt x="0" y="303758"/>
                  </a:lnTo>
                  <a:lnTo>
                    <a:pt x="0" y="308940"/>
                  </a:lnTo>
                  <a:lnTo>
                    <a:pt x="151892" y="308940"/>
                  </a:lnTo>
                  <a:lnTo>
                    <a:pt x="151892" y="303758"/>
                  </a:lnTo>
                  <a:close/>
                </a:path>
                <a:path w="152400" h="309245">
                  <a:moveTo>
                    <a:pt x="151892" y="0"/>
                  </a:moveTo>
                  <a:lnTo>
                    <a:pt x="0" y="0"/>
                  </a:lnTo>
                  <a:lnTo>
                    <a:pt x="0" y="5168"/>
                  </a:lnTo>
                  <a:lnTo>
                    <a:pt x="151892" y="5168"/>
                  </a:lnTo>
                  <a:lnTo>
                    <a:pt x="151892" y="0"/>
                  </a:lnTo>
                  <a:close/>
                </a:path>
              </a:pathLst>
            </a:custGeom>
            <a:solidFill>
              <a:srgbClr val="FFFFFF"/>
            </a:solidFill>
          </p:spPr>
          <p:txBody>
            <a:bodyPr wrap="square" lIns="0" tIns="0" rIns="0" bIns="0" rtlCol="0"/>
            <a:lstStyle/>
            <a:p>
              <a:endParaRPr dirty="0"/>
            </a:p>
          </p:txBody>
        </p:sp>
        <p:sp>
          <p:nvSpPr>
            <p:cNvPr id="12" name="object 12"/>
            <p:cNvSpPr/>
            <p:nvPr/>
          </p:nvSpPr>
          <p:spPr>
            <a:xfrm>
              <a:off x="3475951" y="3837597"/>
              <a:ext cx="104139" cy="670560"/>
            </a:xfrm>
            <a:custGeom>
              <a:avLst/>
              <a:gdLst/>
              <a:ahLst/>
              <a:cxnLst/>
              <a:rect l="l" t="t" r="r" b="b"/>
              <a:pathLst>
                <a:path w="104139" h="670560">
                  <a:moveTo>
                    <a:pt x="103555" y="0"/>
                  </a:moveTo>
                  <a:lnTo>
                    <a:pt x="0" y="0"/>
                  </a:lnTo>
                  <a:lnTo>
                    <a:pt x="0" y="670420"/>
                  </a:lnTo>
                  <a:lnTo>
                    <a:pt x="103555" y="670420"/>
                  </a:lnTo>
                  <a:lnTo>
                    <a:pt x="103555" y="0"/>
                  </a:lnTo>
                  <a:close/>
                </a:path>
              </a:pathLst>
            </a:custGeom>
            <a:solidFill>
              <a:srgbClr val="DB1630"/>
            </a:solidFill>
          </p:spPr>
          <p:txBody>
            <a:bodyPr wrap="square" lIns="0" tIns="0" rIns="0" bIns="0" rtlCol="0"/>
            <a:lstStyle/>
            <a:p>
              <a:endParaRPr dirty="0"/>
            </a:p>
          </p:txBody>
        </p:sp>
        <p:sp>
          <p:nvSpPr>
            <p:cNvPr id="13" name="object 13"/>
            <p:cNvSpPr/>
            <p:nvPr/>
          </p:nvSpPr>
          <p:spPr>
            <a:xfrm>
              <a:off x="3047898" y="3897160"/>
              <a:ext cx="179705" cy="309245"/>
            </a:xfrm>
            <a:custGeom>
              <a:avLst/>
              <a:gdLst/>
              <a:ahLst/>
              <a:cxnLst/>
              <a:rect l="l" t="t" r="r" b="b"/>
              <a:pathLst>
                <a:path w="179705" h="309245">
                  <a:moveTo>
                    <a:pt x="179501" y="303758"/>
                  </a:moveTo>
                  <a:lnTo>
                    <a:pt x="0" y="303758"/>
                  </a:lnTo>
                  <a:lnTo>
                    <a:pt x="0" y="308940"/>
                  </a:lnTo>
                  <a:lnTo>
                    <a:pt x="179501" y="308940"/>
                  </a:lnTo>
                  <a:lnTo>
                    <a:pt x="179501" y="303758"/>
                  </a:lnTo>
                  <a:close/>
                </a:path>
                <a:path w="179705" h="309245">
                  <a:moveTo>
                    <a:pt x="179501" y="0"/>
                  </a:moveTo>
                  <a:lnTo>
                    <a:pt x="0" y="0"/>
                  </a:lnTo>
                  <a:lnTo>
                    <a:pt x="0" y="5168"/>
                  </a:lnTo>
                  <a:lnTo>
                    <a:pt x="179501" y="5168"/>
                  </a:lnTo>
                  <a:lnTo>
                    <a:pt x="179501" y="0"/>
                  </a:lnTo>
                  <a:close/>
                </a:path>
              </a:pathLst>
            </a:custGeom>
            <a:solidFill>
              <a:srgbClr val="FFFFFF"/>
            </a:solidFill>
          </p:spPr>
          <p:txBody>
            <a:bodyPr wrap="square" lIns="0" tIns="0" rIns="0" bIns="0" rtlCol="0"/>
            <a:lstStyle/>
            <a:p>
              <a:endParaRPr dirty="0"/>
            </a:p>
          </p:txBody>
        </p:sp>
        <p:sp>
          <p:nvSpPr>
            <p:cNvPr id="14" name="object 14"/>
            <p:cNvSpPr/>
            <p:nvPr/>
          </p:nvSpPr>
          <p:spPr>
            <a:xfrm>
              <a:off x="3227400" y="3851414"/>
              <a:ext cx="97155" cy="657225"/>
            </a:xfrm>
            <a:custGeom>
              <a:avLst/>
              <a:gdLst/>
              <a:ahLst/>
              <a:cxnLst/>
              <a:rect l="l" t="t" r="r" b="b"/>
              <a:pathLst>
                <a:path w="97154" h="657225">
                  <a:moveTo>
                    <a:pt x="96659" y="0"/>
                  </a:moveTo>
                  <a:lnTo>
                    <a:pt x="0" y="0"/>
                  </a:lnTo>
                  <a:lnTo>
                    <a:pt x="0" y="656602"/>
                  </a:lnTo>
                  <a:lnTo>
                    <a:pt x="96659" y="656602"/>
                  </a:lnTo>
                  <a:lnTo>
                    <a:pt x="96659" y="0"/>
                  </a:lnTo>
                  <a:close/>
                </a:path>
              </a:pathLst>
            </a:custGeom>
            <a:solidFill>
              <a:srgbClr val="DB1630"/>
            </a:solidFill>
          </p:spPr>
          <p:txBody>
            <a:bodyPr wrap="square" lIns="0" tIns="0" rIns="0" bIns="0" rtlCol="0"/>
            <a:lstStyle/>
            <a:p>
              <a:endParaRPr dirty="0"/>
            </a:p>
          </p:txBody>
        </p:sp>
        <p:sp>
          <p:nvSpPr>
            <p:cNvPr id="15" name="object 15"/>
            <p:cNvSpPr/>
            <p:nvPr/>
          </p:nvSpPr>
          <p:spPr>
            <a:xfrm>
              <a:off x="4622012" y="3897160"/>
              <a:ext cx="386715" cy="309245"/>
            </a:xfrm>
            <a:custGeom>
              <a:avLst/>
              <a:gdLst/>
              <a:ahLst/>
              <a:cxnLst/>
              <a:rect l="l" t="t" r="r" b="b"/>
              <a:pathLst>
                <a:path w="386714" h="309245">
                  <a:moveTo>
                    <a:pt x="138074" y="303758"/>
                  </a:moveTo>
                  <a:lnTo>
                    <a:pt x="0" y="303758"/>
                  </a:lnTo>
                  <a:lnTo>
                    <a:pt x="0" y="308940"/>
                  </a:lnTo>
                  <a:lnTo>
                    <a:pt x="138074" y="308940"/>
                  </a:lnTo>
                  <a:lnTo>
                    <a:pt x="138074" y="303758"/>
                  </a:lnTo>
                  <a:close/>
                </a:path>
                <a:path w="386714" h="309245">
                  <a:moveTo>
                    <a:pt x="138074" y="0"/>
                  </a:moveTo>
                  <a:lnTo>
                    <a:pt x="0" y="0"/>
                  </a:lnTo>
                  <a:lnTo>
                    <a:pt x="0" y="5168"/>
                  </a:lnTo>
                  <a:lnTo>
                    <a:pt x="138074" y="5168"/>
                  </a:lnTo>
                  <a:lnTo>
                    <a:pt x="138074" y="0"/>
                  </a:lnTo>
                  <a:close/>
                </a:path>
                <a:path w="386714" h="309245">
                  <a:moveTo>
                    <a:pt x="386626" y="303758"/>
                  </a:moveTo>
                  <a:lnTo>
                    <a:pt x="241630" y="303758"/>
                  </a:lnTo>
                  <a:lnTo>
                    <a:pt x="241630" y="308940"/>
                  </a:lnTo>
                  <a:lnTo>
                    <a:pt x="386626" y="308940"/>
                  </a:lnTo>
                  <a:lnTo>
                    <a:pt x="386626" y="303758"/>
                  </a:lnTo>
                  <a:close/>
                </a:path>
                <a:path w="386714" h="309245">
                  <a:moveTo>
                    <a:pt x="386626" y="0"/>
                  </a:moveTo>
                  <a:lnTo>
                    <a:pt x="241630" y="0"/>
                  </a:lnTo>
                  <a:lnTo>
                    <a:pt x="241630" y="5168"/>
                  </a:lnTo>
                  <a:lnTo>
                    <a:pt x="386626" y="5168"/>
                  </a:lnTo>
                  <a:lnTo>
                    <a:pt x="386626" y="0"/>
                  </a:lnTo>
                  <a:close/>
                </a:path>
              </a:pathLst>
            </a:custGeom>
            <a:solidFill>
              <a:srgbClr val="FFFFFF"/>
            </a:solidFill>
          </p:spPr>
          <p:txBody>
            <a:bodyPr wrap="square" lIns="0" tIns="0" rIns="0" bIns="0" rtlCol="0"/>
            <a:lstStyle/>
            <a:p>
              <a:endParaRPr dirty="0"/>
            </a:p>
          </p:txBody>
        </p:sp>
        <p:sp>
          <p:nvSpPr>
            <p:cNvPr id="16" name="object 16"/>
            <p:cNvSpPr/>
            <p:nvPr/>
          </p:nvSpPr>
          <p:spPr>
            <a:xfrm>
              <a:off x="4760086" y="3872115"/>
              <a:ext cx="104139" cy="636270"/>
            </a:xfrm>
            <a:custGeom>
              <a:avLst/>
              <a:gdLst/>
              <a:ahLst/>
              <a:cxnLst/>
              <a:rect l="l" t="t" r="r" b="b"/>
              <a:pathLst>
                <a:path w="104139" h="636270">
                  <a:moveTo>
                    <a:pt x="103555" y="0"/>
                  </a:moveTo>
                  <a:lnTo>
                    <a:pt x="0" y="0"/>
                  </a:lnTo>
                  <a:lnTo>
                    <a:pt x="0" y="635901"/>
                  </a:lnTo>
                  <a:lnTo>
                    <a:pt x="103555" y="635901"/>
                  </a:lnTo>
                  <a:lnTo>
                    <a:pt x="103555" y="0"/>
                  </a:lnTo>
                  <a:close/>
                </a:path>
              </a:pathLst>
            </a:custGeom>
            <a:solidFill>
              <a:srgbClr val="DB1630"/>
            </a:solidFill>
          </p:spPr>
          <p:txBody>
            <a:bodyPr wrap="square" lIns="0" tIns="0" rIns="0" bIns="0" rtlCol="0"/>
            <a:lstStyle/>
            <a:p>
              <a:endParaRPr dirty="0"/>
            </a:p>
          </p:txBody>
        </p:sp>
        <p:sp>
          <p:nvSpPr>
            <p:cNvPr id="17" name="object 17"/>
            <p:cNvSpPr/>
            <p:nvPr/>
          </p:nvSpPr>
          <p:spPr>
            <a:xfrm>
              <a:off x="4090403" y="3897160"/>
              <a:ext cx="428625" cy="309245"/>
            </a:xfrm>
            <a:custGeom>
              <a:avLst/>
              <a:gdLst/>
              <a:ahLst/>
              <a:cxnLst/>
              <a:rect l="l" t="t" r="r" b="b"/>
              <a:pathLst>
                <a:path w="428625" h="309245">
                  <a:moveTo>
                    <a:pt x="151892" y="303758"/>
                  </a:moveTo>
                  <a:lnTo>
                    <a:pt x="0" y="303758"/>
                  </a:lnTo>
                  <a:lnTo>
                    <a:pt x="0" y="308940"/>
                  </a:lnTo>
                  <a:lnTo>
                    <a:pt x="151892" y="308940"/>
                  </a:lnTo>
                  <a:lnTo>
                    <a:pt x="151892" y="303758"/>
                  </a:lnTo>
                  <a:close/>
                </a:path>
                <a:path w="428625" h="309245">
                  <a:moveTo>
                    <a:pt x="151892" y="0"/>
                  </a:moveTo>
                  <a:lnTo>
                    <a:pt x="0" y="0"/>
                  </a:lnTo>
                  <a:lnTo>
                    <a:pt x="0" y="5168"/>
                  </a:lnTo>
                  <a:lnTo>
                    <a:pt x="151892" y="5168"/>
                  </a:lnTo>
                  <a:lnTo>
                    <a:pt x="151892" y="0"/>
                  </a:lnTo>
                  <a:close/>
                </a:path>
                <a:path w="428625" h="309245">
                  <a:moveTo>
                    <a:pt x="428053" y="303758"/>
                  </a:moveTo>
                  <a:lnTo>
                    <a:pt x="255447" y="303758"/>
                  </a:lnTo>
                  <a:lnTo>
                    <a:pt x="255447" y="308940"/>
                  </a:lnTo>
                  <a:lnTo>
                    <a:pt x="428053" y="308940"/>
                  </a:lnTo>
                  <a:lnTo>
                    <a:pt x="428053" y="303758"/>
                  </a:lnTo>
                  <a:close/>
                </a:path>
                <a:path w="428625" h="309245">
                  <a:moveTo>
                    <a:pt x="428053" y="0"/>
                  </a:moveTo>
                  <a:lnTo>
                    <a:pt x="255447" y="0"/>
                  </a:lnTo>
                  <a:lnTo>
                    <a:pt x="255447" y="5168"/>
                  </a:lnTo>
                  <a:lnTo>
                    <a:pt x="428053" y="5168"/>
                  </a:lnTo>
                  <a:lnTo>
                    <a:pt x="428053" y="0"/>
                  </a:lnTo>
                  <a:close/>
                </a:path>
              </a:pathLst>
            </a:custGeom>
            <a:solidFill>
              <a:srgbClr val="FFFFFF"/>
            </a:solidFill>
          </p:spPr>
          <p:txBody>
            <a:bodyPr wrap="square" lIns="0" tIns="0" rIns="0" bIns="0" rtlCol="0"/>
            <a:lstStyle/>
            <a:p>
              <a:endParaRPr dirty="0"/>
            </a:p>
          </p:txBody>
        </p:sp>
        <p:sp>
          <p:nvSpPr>
            <p:cNvPr id="18" name="object 18"/>
            <p:cNvSpPr/>
            <p:nvPr/>
          </p:nvSpPr>
          <p:spPr>
            <a:xfrm>
              <a:off x="4242295" y="3851414"/>
              <a:ext cx="104139" cy="657225"/>
            </a:xfrm>
            <a:custGeom>
              <a:avLst/>
              <a:gdLst/>
              <a:ahLst/>
              <a:cxnLst/>
              <a:rect l="l" t="t" r="r" b="b"/>
              <a:pathLst>
                <a:path w="104139" h="657225">
                  <a:moveTo>
                    <a:pt x="103555" y="0"/>
                  </a:moveTo>
                  <a:lnTo>
                    <a:pt x="0" y="0"/>
                  </a:lnTo>
                  <a:lnTo>
                    <a:pt x="0" y="656602"/>
                  </a:lnTo>
                  <a:lnTo>
                    <a:pt x="103555" y="656602"/>
                  </a:lnTo>
                  <a:lnTo>
                    <a:pt x="103555" y="0"/>
                  </a:lnTo>
                  <a:close/>
                </a:path>
              </a:pathLst>
            </a:custGeom>
            <a:solidFill>
              <a:srgbClr val="DB1630"/>
            </a:solidFill>
          </p:spPr>
          <p:txBody>
            <a:bodyPr wrap="square" lIns="0" tIns="0" rIns="0" bIns="0" rtlCol="0"/>
            <a:lstStyle/>
            <a:p>
              <a:endParaRPr dirty="0"/>
            </a:p>
          </p:txBody>
        </p:sp>
        <p:sp>
          <p:nvSpPr>
            <p:cNvPr id="19" name="object 19"/>
            <p:cNvSpPr/>
            <p:nvPr/>
          </p:nvSpPr>
          <p:spPr>
            <a:xfrm>
              <a:off x="4517745" y="4285056"/>
              <a:ext cx="109220" cy="61594"/>
            </a:xfrm>
            <a:custGeom>
              <a:avLst/>
              <a:gdLst/>
              <a:ahLst/>
              <a:cxnLst/>
              <a:rect l="l" t="t" r="r" b="b"/>
              <a:pathLst>
                <a:path w="109220" h="61595">
                  <a:moveTo>
                    <a:pt x="38709" y="39306"/>
                  </a:moveTo>
                  <a:lnTo>
                    <a:pt x="37566" y="36131"/>
                  </a:lnTo>
                  <a:lnTo>
                    <a:pt x="32981" y="31280"/>
                  </a:lnTo>
                  <a:lnTo>
                    <a:pt x="29464" y="29768"/>
                  </a:lnTo>
                  <a:lnTo>
                    <a:pt x="24714" y="29171"/>
                  </a:lnTo>
                  <a:lnTo>
                    <a:pt x="24714" y="28841"/>
                  </a:lnTo>
                  <a:lnTo>
                    <a:pt x="28600" y="28041"/>
                  </a:lnTo>
                  <a:lnTo>
                    <a:pt x="31597" y="26428"/>
                  </a:lnTo>
                  <a:lnTo>
                    <a:pt x="35839" y="21628"/>
                  </a:lnTo>
                  <a:lnTo>
                    <a:pt x="36893" y="18542"/>
                  </a:lnTo>
                  <a:lnTo>
                    <a:pt x="36893" y="14770"/>
                  </a:lnTo>
                  <a:lnTo>
                    <a:pt x="36893" y="10185"/>
                  </a:lnTo>
                  <a:lnTo>
                    <a:pt x="35306" y="6578"/>
                  </a:lnTo>
                  <a:lnTo>
                    <a:pt x="28943" y="1320"/>
                  </a:lnTo>
                  <a:lnTo>
                    <a:pt x="24472" y="0"/>
                  </a:lnTo>
                  <a:lnTo>
                    <a:pt x="15227" y="0"/>
                  </a:lnTo>
                  <a:lnTo>
                    <a:pt x="11887" y="546"/>
                  </a:lnTo>
                  <a:lnTo>
                    <a:pt x="5549" y="2730"/>
                  </a:lnTo>
                  <a:lnTo>
                    <a:pt x="2755" y="4241"/>
                  </a:lnTo>
                  <a:lnTo>
                    <a:pt x="317" y="6146"/>
                  </a:lnTo>
                  <a:lnTo>
                    <a:pt x="3721" y="10680"/>
                  </a:lnTo>
                  <a:lnTo>
                    <a:pt x="6667" y="8801"/>
                  </a:lnTo>
                  <a:lnTo>
                    <a:pt x="9283" y="7505"/>
                  </a:lnTo>
                  <a:lnTo>
                    <a:pt x="13868" y="6096"/>
                  </a:lnTo>
                  <a:lnTo>
                    <a:pt x="16306" y="5753"/>
                  </a:lnTo>
                  <a:lnTo>
                    <a:pt x="22288" y="5753"/>
                  </a:lnTo>
                  <a:lnTo>
                    <a:pt x="24980" y="6565"/>
                  </a:lnTo>
                  <a:lnTo>
                    <a:pt x="28943" y="9855"/>
                  </a:lnTo>
                  <a:lnTo>
                    <a:pt x="29933" y="12128"/>
                  </a:lnTo>
                  <a:lnTo>
                    <a:pt x="29933" y="18630"/>
                  </a:lnTo>
                  <a:lnTo>
                    <a:pt x="28587" y="21450"/>
                  </a:lnTo>
                  <a:lnTo>
                    <a:pt x="23190" y="25527"/>
                  </a:lnTo>
                  <a:lnTo>
                    <a:pt x="19545" y="26543"/>
                  </a:lnTo>
                  <a:lnTo>
                    <a:pt x="9017" y="26543"/>
                  </a:lnTo>
                  <a:lnTo>
                    <a:pt x="9017" y="32321"/>
                  </a:lnTo>
                  <a:lnTo>
                    <a:pt x="26123" y="32321"/>
                  </a:lnTo>
                  <a:lnTo>
                    <a:pt x="31750" y="35915"/>
                  </a:lnTo>
                  <a:lnTo>
                    <a:pt x="31750" y="51092"/>
                  </a:lnTo>
                  <a:lnTo>
                    <a:pt x="26644" y="55105"/>
                  </a:lnTo>
                  <a:lnTo>
                    <a:pt x="13830" y="55105"/>
                  </a:lnTo>
                  <a:lnTo>
                    <a:pt x="11087" y="54775"/>
                  </a:lnTo>
                  <a:lnTo>
                    <a:pt x="5295" y="53454"/>
                  </a:lnTo>
                  <a:lnTo>
                    <a:pt x="2565" y="52489"/>
                  </a:lnTo>
                  <a:lnTo>
                    <a:pt x="0" y="51219"/>
                  </a:lnTo>
                  <a:lnTo>
                    <a:pt x="0" y="57607"/>
                  </a:lnTo>
                  <a:lnTo>
                    <a:pt x="2451" y="58801"/>
                  </a:lnTo>
                  <a:lnTo>
                    <a:pt x="4978" y="59626"/>
                  </a:lnTo>
                  <a:lnTo>
                    <a:pt x="10185" y="60566"/>
                  </a:lnTo>
                  <a:lnTo>
                    <a:pt x="13055" y="60807"/>
                  </a:lnTo>
                  <a:lnTo>
                    <a:pt x="23380" y="60807"/>
                  </a:lnTo>
                  <a:lnTo>
                    <a:pt x="28943" y="59283"/>
                  </a:lnTo>
                  <a:lnTo>
                    <a:pt x="36753" y="53225"/>
                  </a:lnTo>
                  <a:lnTo>
                    <a:pt x="38709" y="48882"/>
                  </a:lnTo>
                  <a:lnTo>
                    <a:pt x="38709" y="39306"/>
                  </a:lnTo>
                  <a:close/>
                </a:path>
                <a:path w="109220" h="61595">
                  <a:moveTo>
                    <a:pt x="59385" y="53911"/>
                  </a:moveTo>
                  <a:lnTo>
                    <a:pt x="58940" y="52539"/>
                  </a:lnTo>
                  <a:lnTo>
                    <a:pt x="57188" y="50673"/>
                  </a:lnTo>
                  <a:lnTo>
                    <a:pt x="55968" y="50215"/>
                  </a:lnTo>
                  <a:lnTo>
                    <a:pt x="52870" y="50215"/>
                  </a:lnTo>
                  <a:lnTo>
                    <a:pt x="51689" y="50673"/>
                  </a:lnTo>
                  <a:lnTo>
                    <a:pt x="50038" y="52539"/>
                  </a:lnTo>
                  <a:lnTo>
                    <a:pt x="49631" y="53911"/>
                  </a:lnTo>
                  <a:lnTo>
                    <a:pt x="49631" y="55714"/>
                  </a:lnTo>
                  <a:lnTo>
                    <a:pt x="49631" y="57658"/>
                  </a:lnTo>
                  <a:lnTo>
                    <a:pt x="50088" y="59055"/>
                  </a:lnTo>
                  <a:lnTo>
                    <a:pt x="51892" y="60756"/>
                  </a:lnTo>
                  <a:lnTo>
                    <a:pt x="53035" y="61175"/>
                  </a:lnTo>
                  <a:lnTo>
                    <a:pt x="55943" y="61175"/>
                  </a:lnTo>
                  <a:lnTo>
                    <a:pt x="57162" y="60706"/>
                  </a:lnTo>
                  <a:lnTo>
                    <a:pt x="58940" y="58813"/>
                  </a:lnTo>
                  <a:lnTo>
                    <a:pt x="59385" y="57467"/>
                  </a:lnTo>
                  <a:lnTo>
                    <a:pt x="59385" y="53911"/>
                  </a:lnTo>
                  <a:close/>
                </a:path>
                <a:path w="109220" h="61595">
                  <a:moveTo>
                    <a:pt x="108851" y="35521"/>
                  </a:moveTo>
                  <a:lnTo>
                    <a:pt x="107315" y="31165"/>
                  </a:lnTo>
                  <a:lnTo>
                    <a:pt x="104711" y="28435"/>
                  </a:lnTo>
                  <a:lnTo>
                    <a:pt x="102209" y="25819"/>
                  </a:lnTo>
                  <a:lnTo>
                    <a:pt x="102209" y="37109"/>
                  </a:lnTo>
                  <a:lnTo>
                    <a:pt x="102209" y="45580"/>
                  </a:lnTo>
                  <a:lnTo>
                    <a:pt x="101155" y="49060"/>
                  </a:lnTo>
                  <a:lnTo>
                    <a:pt x="96926" y="53886"/>
                  </a:lnTo>
                  <a:lnTo>
                    <a:pt x="93941" y="55092"/>
                  </a:lnTo>
                  <a:lnTo>
                    <a:pt x="87579" y="55092"/>
                  </a:lnTo>
                  <a:lnTo>
                    <a:pt x="77139" y="37630"/>
                  </a:lnTo>
                  <a:lnTo>
                    <a:pt x="77736" y="35814"/>
                  </a:lnTo>
                  <a:lnTo>
                    <a:pt x="80137" y="32308"/>
                  </a:lnTo>
                  <a:lnTo>
                    <a:pt x="81749" y="30937"/>
                  </a:lnTo>
                  <a:lnTo>
                    <a:pt x="83451" y="30099"/>
                  </a:lnTo>
                  <a:lnTo>
                    <a:pt x="85788" y="28943"/>
                  </a:lnTo>
                  <a:lnTo>
                    <a:pt x="88011" y="28435"/>
                  </a:lnTo>
                  <a:lnTo>
                    <a:pt x="94348" y="28435"/>
                  </a:lnTo>
                  <a:lnTo>
                    <a:pt x="97294" y="29552"/>
                  </a:lnTo>
                  <a:lnTo>
                    <a:pt x="101231" y="34036"/>
                  </a:lnTo>
                  <a:lnTo>
                    <a:pt x="102209" y="37109"/>
                  </a:lnTo>
                  <a:lnTo>
                    <a:pt x="102209" y="25819"/>
                  </a:lnTo>
                  <a:lnTo>
                    <a:pt x="101193" y="24739"/>
                  </a:lnTo>
                  <a:lnTo>
                    <a:pt x="97015" y="23139"/>
                  </a:lnTo>
                  <a:lnTo>
                    <a:pt x="85280" y="23139"/>
                  </a:lnTo>
                  <a:lnTo>
                    <a:pt x="80581" y="25463"/>
                  </a:lnTo>
                  <a:lnTo>
                    <a:pt x="77622" y="30099"/>
                  </a:lnTo>
                  <a:lnTo>
                    <a:pt x="77139" y="30099"/>
                  </a:lnTo>
                  <a:lnTo>
                    <a:pt x="77457" y="21628"/>
                  </a:lnTo>
                  <a:lnTo>
                    <a:pt x="79286" y="15417"/>
                  </a:lnTo>
                  <a:lnTo>
                    <a:pt x="85979" y="7518"/>
                  </a:lnTo>
                  <a:lnTo>
                    <a:pt x="90817" y="5537"/>
                  </a:lnTo>
                  <a:lnTo>
                    <a:pt x="99822" y="5537"/>
                  </a:lnTo>
                  <a:lnTo>
                    <a:pt x="102196" y="5880"/>
                  </a:lnTo>
                  <a:lnTo>
                    <a:pt x="104279" y="6553"/>
                  </a:lnTo>
                  <a:lnTo>
                    <a:pt x="104279" y="5537"/>
                  </a:lnTo>
                  <a:lnTo>
                    <a:pt x="104279" y="774"/>
                  </a:lnTo>
                  <a:lnTo>
                    <a:pt x="102527" y="254"/>
                  </a:lnTo>
                  <a:lnTo>
                    <a:pt x="100126" y="0"/>
                  </a:lnTo>
                  <a:lnTo>
                    <a:pt x="88226" y="0"/>
                  </a:lnTo>
                  <a:lnTo>
                    <a:pt x="70256" y="42913"/>
                  </a:lnTo>
                  <a:lnTo>
                    <a:pt x="72047" y="49301"/>
                  </a:lnTo>
                  <a:lnTo>
                    <a:pt x="79222" y="58496"/>
                  </a:lnTo>
                  <a:lnTo>
                    <a:pt x="84074" y="60807"/>
                  </a:lnTo>
                  <a:lnTo>
                    <a:pt x="95923" y="60807"/>
                  </a:lnTo>
                  <a:lnTo>
                    <a:pt x="100457" y="59042"/>
                  </a:lnTo>
                  <a:lnTo>
                    <a:pt x="104228" y="55092"/>
                  </a:lnTo>
                  <a:lnTo>
                    <a:pt x="107175" y="52006"/>
                  </a:lnTo>
                  <a:lnTo>
                    <a:pt x="108851" y="47167"/>
                  </a:lnTo>
                  <a:lnTo>
                    <a:pt x="108851" y="35521"/>
                  </a:lnTo>
                  <a:close/>
                </a:path>
              </a:pathLst>
            </a:custGeom>
            <a:solidFill>
              <a:srgbClr val="002156"/>
            </a:solidFill>
          </p:spPr>
          <p:txBody>
            <a:bodyPr wrap="square" lIns="0" tIns="0" rIns="0" bIns="0" rtlCol="0"/>
            <a:lstStyle/>
            <a:p>
              <a:endParaRPr dirty="0"/>
            </a:p>
          </p:txBody>
        </p:sp>
        <p:sp>
          <p:nvSpPr>
            <p:cNvPr id="20" name="object 20"/>
            <p:cNvSpPr/>
            <p:nvPr/>
          </p:nvSpPr>
          <p:spPr>
            <a:xfrm>
              <a:off x="4518456" y="3851414"/>
              <a:ext cx="104139" cy="657225"/>
            </a:xfrm>
            <a:custGeom>
              <a:avLst/>
              <a:gdLst/>
              <a:ahLst/>
              <a:cxnLst/>
              <a:rect l="l" t="t" r="r" b="b"/>
              <a:pathLst>
                <a:path w="104139" h="657225">
                  <a:moveTo>
                    <a:pt x="103555" y="0"/>
                  </a:moveTo>
                  <a:lnTo>
                    <a:pt x="0" y="0"/>
                  </a:lnTo>
                  <a:lnTo>
                    <a:pt x="0" y="656602"/>
                  </a:lnTo>
                  <a:lnTo>
                    <a:pt x="103555" y="656602"/>
                  </a:lnTo>
                  <a:lnTo>
                    <a:pt x="103555" y="0"/>
                  </a:lnTo>
                  <a:close/>
                </a:path>
              </a:pathLst>
            </a:custGeom>
            <a:solidFill>
              <a:srgbClr val="DB1630"/>
            </a:solidFill>
          </p:spPr>
          <p:txBody>
            <a:bodyPr wrap="square" lIns="0" tIns="0" rIns="0" bIns="0" rtlCol="0"/>
            <a:lstStyle/>
            <a:p>
              <a:endParaRPr dirty="0"/>
            </a:p>
          </p:txBody>
        </p:sp>
        <p:sp>
          <p:nvSpPr>
            <p:cNvPr id="21" name="object 21"/>
            <p:cNvSpPr/>
            <p:nvPr/>
          </p:nvSpPr>
          <p:spPr>
            <a:xfrm>
              <a:off x="2557703" y="3897160"/>
              <a:ext cx="386715" cy="309245"/>
            </a:xfrm>
            <a:custGeom>
              <a:avLst/>
              <a:gdLst/>
              <a:ahLst/>
              <a:cxnLst/>
              <a:rect l="l" t="t" r="r" b="b"/>
              <a:pathLst>
                <a:path w="386714" h="309245">
                  <a:moveTo>
                    <a:pt x="144995" y="303758"/>
                  </a:moveTo>
                  <a:lnTo>
                    <a:pt x="0" y="303758"/>
                  </a:lnTo>
                  <a:lnTo>
                    <a:pt x="0" y="308940"/>
                  </a:lnTo>
                  <a:lnTo>
                    <a:pt x="144995" y="308940"/>
                  </a:lnTo>
                  <a:lnTo>
                    <a:pt x="144995" y="303758"/>
                  </a:lnTo>
                  <a:close/>
                </a:path>
                <a:path w="386714" h="309245">
                  <a:moveTo>
                    <a:pt x="144995" y="0"/>
                  </a:moveTo>
                  <a:lnTo>
                    <a:pt x="0" y="0"/>
                  </a:lnTo>
                  <a:lnTo>
                    <a:pt x="0" y="5168"/>
                  </a:lnTo>
                  <a:lnTo>
                    <a:pt x="144995" y="5168"/>
                  </a:lnTo>
                  <a:lnTo>
                    <a:pt x="144995" y="0"/>
                  </a:lnTo>
                  <a:close/>
                </a:path>
                <a:path w="386714" h="309245">
                  <a:moveTo>
                    <a:pt x="386638" y="303758"/>
                  </a:moveTo>
                  <a:lnTo>
                    <a:pt x="248551" y="303758"/>
                  </a:lnTo>
                  <a:lnTo>
                    <a:pt x="248551" y="308940"/>
                  </a:lnTo>
                  <a:lnTo>
                    <a:pt x="386638" y="308940"/>
                  </a:lnTo>
                  <a:lnTo>
                    <a:pt x="386638" y="303758"/>
                  </a:lnTo>
                  <a:close/>
                </a:path>
                <a:path w="386714" h="309245">
                  <a:moveTo>
                    <a:pt x="386638" y="0"/>
                  </a:moveTo>
                  <a:lnTo>
                    <a:pt x="248551" y="0"/>
                  </a:lnTo>
                  <a:lnTo>
                    <a:pt x="248551" y="5168"/>
                  </a:lnTo>
                  <a:lnTo>
                    <a:pt x="386638" y="5168"/>
                  </a:lnTo>
                  <a:lnTo>
                    <a:pt x="386638" y="0"/>
                  </a:lnTo>
                  <a:close/>
                </a:path>
              </a:pathLst>
            </a:custGeom>
            <a:solidFill>
              <a:srgbClr val="FFFFFF"/>
            </a:solidFill>
          </p:spPr>
          <p:txBody>
            <a:bodyPr wrap="square" lIns="0" tIns="0" rIns="0" bIns="0" rtlCol="0"/>
            <a:lstStyle/>
            <a:p>
              <a:endParaRPr dirty="0"/>
            </a:p>
          </p:txBody>
        </p:sp>
        <p:sp>
          <p:nvSpPr>
            <p:cNvPr id="22" name="object 22"/>
            <p:cNvSpPr/>
            <p:nvPr/>
          </p:nvSpPr>
          <p:spPr>
            <a:xfrm>
              <a:off x="2702699" y="3837597"/>
              <a:ext cx="104139" cy="670560"/>
            </a:xfrm>
            <a:custGeom>
              <a:avLst/>
              <a:gdLst/>
              <a:ahLst/>
              <a:cxnLst/>
              <a:rect l="l" t="t" r="r" b="b"/>
              <a:pathLst>
                <a:path w="104139" h="670560">
                  <a:moveTo>
                    <a:pt x="103555" y="0"/>
                  </a:moveTo>
                  <a:lnTo>
                    <a:pt x="0" y="0"/>
                  </a:lnTo>
                  <a:lnTo>
                    <a:pt x="0" y="670420"/>
                  </a:lnTo>
                  <a:lnTo>
                    <a:pt x="103555" y="670420"/>
                  </a:lnTo>
                  <a:lnTo>
                    <a:pt x="103555" y="0"/>
                  </a:lnTo>
                  <a:close/>
                </a:path>
              </a:pathLst>
            </a:custGeom>
            <a:solidFill>
              <a:srgbClr val="DB1630"/>
            </a:solidFill>
          </p:spPr>
          <p:txBody>
            <a:bodyPr wrap="square" lIns="0" tIns="0" rIns="0" bIns="0" rtlCol="0"/>
            <a:lstStyle/>
            <a:p>
              <a:endParaRPr dirty="0"/>
            </a:p>
          </p:txBody>
        </p:sp>
        <p:sp>
          <p:nvSpPr>
            <p:cNvPr id="23" name="object 23"/>
            <p:cNvSpPr/>
            <p:nvPr/>
          </p:nvSpPr>
          <p:spPr>
            <a:xfrm>
              <a:off x="2046808" y="3897160"/>
              <a:ext cx="414655" cy="309245"/>
            </a:xfrm>
            <a:custGeom>
              <a:avLst/>
              <a:gdLst/>
              <a:ahLst/>
              <a:cxnLst/>
              <a:rect l="l" t="t" r="r" b="b"/>
              <a:pathLst>
                <a:path w="414655" h="309245">
                  <a:moveTo>
                    <a:pt x="138087" y="303758"/>
                  </a:moveTo>
                  <a:lnTo>
                    <a:pt x="0" y="303758"/>
                  </a:lnTo>
                  <a:lnTo>
                    <a:pt x="0" y="308940"/>
                  </a:lnTo>
                  <a:lnTo>
                    <a:pt x="138087" y="308940"/>
                  </a:lnTo>
                  <a:lnTo>
                    <a:pt x="138087" y="303758"/>
                  </a:lnTo>
                  <a:close/>
                </a:path>
                <a:path w="414655" h="309245">
                  <a:moveTo>
                    <a:pt x="138087" y="0"/>
                  </a:moveTo>
                  <a:lnTo>
                    <a:pt x="0" y="0"/>
                  </a:lnTo>
                  <a:lnTo>
                    <a:pt x="0" y="5168"/>
                  </a:lnTo>
                  <a:lnTo>
                    <a:pt x="138087" y="5168"/>
                  </a:lnTo>
                  <a:lnTo>
                    <a:pt x="138087" y="0"/>
                  </a:lnTo>
                  <a:close/>
                </a:path>
                <a:path w="414655" h="309245">
                  <a:moveTo>
                    <a:pt x="414248" y="303758"/>
                  </a:moveTo>
                  <a:lnTo>
                    <a:pt x="234734" y="303758"/>
                  </a:lnTo>
                  <a:lnTo>
                    <a:pt x="234734" y="308940"/>
                  </a:lnTo>
                  <a:lnTo>
                    <a:pt x="414248" y="308940"/>
                  </a:lnTo>
                  <a:lnTo>
                    <a:pt x="414248" y="303758"/>
                  </a:lnTo>
                  <a:close/>
                </a:path>
                <a:path w="414655" h="309245">
                  <a:moveTo>
                    <a:pt x="414248" y="0"/>
                  </a:moveTo>
                  <a:lnTo>
                    <a:pt x="234734" y="0"/>
                  </a:lnTo>
                  <a:lnTo>
                    <a:pt x="234734" y="5168"/>
                  </a:lnTo>
                  <a:lnTo>
                    <a:pt x="414248" y="5168"/>
                  </a:lnTo>
                  <a:lnTo>
                    <a:pt x="414248" y="0"/>
                  </a:lnTo>
                  <a:close/>
                </a:path>
              </a:pathLst>
            </a:custGeom>
            <a:solidFill>
              <a:srgbClr val="FFFFFF"/>
            </a:solidFill>
          </p:spPr>
          <p:txBody>
            <a:bodyPr wrap="square" lIns="0" tIns="0" rIns="0" bIns="0" rtlCol="0"/>
            <a:lstStyle/>
            <a:p>
              <a:endParaRPr dirty="0"/>
            </a:p>
          </p:txBody>
        </p:sp>
        <p:sp>
          <p:nvSpPr>
            <p:cNvPr id="24" name="object 24"/>
            <p:cNvSpPr/>
            <p:nvPr/>
          </p:nvSpPr>
          <p:spPr>
            <a:xfrm>
              <a:off x="2184895" y="3823792"/>
              <a:ext cx="863600" cy="684530"/>
            </a:xfrm>
            <a:custGeom>
              <a:avLst/>
              <a:gdLst/>
              <a:ahLst/>
              <a:cxnLst/>
              <a:rect l="l" t="t" r="r" b="b"/>
              <a:pathLst>
                <a:path w="863600" h="684529">
                  <a:moveTo>
                    <a:pt x="96647" y="0"/>
                  </a:moveTo>
                  <a:lnTo>
                    <a:pt x="0" y="0"/>
                  </a:lnTo>
                  <a:lnTo>
                    <a:pt x="0" y="684225"/>
                  </a:lnTo>
                  <a:lnTo>
                    <a:pt x="96647" y="684225"/>
                  </a:lnTo>
                  <a:lnTo>
                    <a:pt x="96647" y="0"/>
                  </a:lnTo>
                  <a:close/>
                </a:path>
                <a:path w="863600" h="684529">
                  <a:moveTo>
                    <a:pt x="863003" y="27622"/>
                  </a:moveTo>
                  <a:lnTo>
                    <a:pt x="759447" y="27622"/>
                  </a:lnTo>
                  <a:lnTo>
                    <a:pt x="759447" y="684225"/>
                  </a:lnTo>
                  <a:lnTo>
                    <a:pt x="863003" y="684225"/>
                  </a:lnTo>
                  <a:lnTo>
                    <a:pt x="863003" y="27622"/>
                  </a:lnTo>
                  <a:close/>
                </a:path>
              </a:pathLst>
            </a:custGeom>
            <a:solidFill>
              <a:srgbClr val="DB1630"/>
            </a:solidFill>
          </p:spPr>
          <p:txBody>
            <a:bodyPr wrap="square" lIns="0" tIns="0" rIns="0" bIns="0" rtlCol="0"/>
            <a:lstStyle/>
            <a:p>
              <a:endParaRPr dirty="0"/>
            </a:p>
          </p:txBody>
        </p:sp>
        <p:sp>
          <p:nvSpPr>
            <p:cNvPr id="25" name="object 25"/>
            <p:cNvSpPr/>
            <p:nvPr/>
          </p:nvSpPr>
          <p:spPr>
            <a:xfrm>
              <a:off x="1611871" y="3897160"/>
              <a:ext cx="331470" cy="309245"/>
            </a:xfrm>
            <a:custGeom>
              <a:avLst/>
              <a:gdLst/>
              <a:ahLst/>
              <a:cxnLst/>
              <a:rect l="l" t="t" r="r" b="b"/>
              <a:pathLst>
                <a:path w="331469" h="309245">
                  <a:moveTo>
                    <a:pt x="82842" y="303758"/>
                  </a:moveTo>
                  <a:lnTo>
                    <a:pt x="0" y="303758"/>
                  </a:lnTo>
                  <a:lnTo>
                    <a:pt x="0" y="308940"/>
                  </a:lnTo>
                  <a:lnTo>
                    <a:pt x="82842" y="308940"/>
                  </a:lnTo>
                  <a:lnTo>
                    <a:pt x="82842" y="303758"/>
                  </a:lnTo>
                  <a:close/>
                </a:path>
                <a:path w="331469" h="309245">
                  <a:moveTo>
                    <a:pt x="82842" y="0"/>
                  </a:moveTo>
                  <a:lnTo>
                    <a:pt x="0" y="0"/>
                  </a:lnTo>
                  <a:lnTo>
                    <a:pt x="0" y="5168"/>
                  </a:lnTo>
                  <a:lnTo>
                    <a:pt x="82842" y="5168"/>
                  </a:lnTo>
                  <a:lnTo>
                    <a:pt x="82842" y="0"/>
                  </a:lnTo>
                  <a:close/>
                </a:path>
                <a:path w="331469" h="309245">
                  <a:moveTo>
                    <a:pt x="331381" y="303758"/>
                  </a:moveTo>
                  <a:lnTo>
                    <a:pt x="186397" y="303758"/>
                  </a:lnTo>
                  <a:lnTo>
                    <a:pt x="186397" y="308940"/>
                  </a:lnTo>
                  <a:lnTo>
                    <a:pt x="331381" y="308940"/>
                  </a:lnTo>
                  <a:lnTo>
                    <a:pt x="331381" y="303758"/>
                  </a:lnTo>
                  <a:close/>
                </a:path>
                <a:path w="331469" h="309245">
                  <a:moveTo>
                    <a:pt x="331381" y="0"/>
                  </a:moveTo>
                  <a:lnTo>
                    <a:pt x="186397" y="0"/>
                  </a:lnTo>
                  <a:lnTo>
                    <a:pt x="186397" y="5168"/>
                  </a:lnTo>
                  <a:lnTo>
                    <a:pt x="331381" y="5168"/>
                  </a:lnTo>
                  <a:lnTo>
                    <a:pt x="331381" y="0"/>
                  </a:lnTo>
                  <a:close/>
                </a:path>
              </a:pathLst>
            </a:custGeom>
            <a:solidFill>
              <a:srgbClr val="FFFFFF"/>
            </a:solidFill>
          </p:spPr>
          <p:txBody>
            <a:bodyPr wrap="square" lIns="0" tIns="0" rIns="0" bIns="0" rtlCol="0"/>
            <a:lstStyle/>
            <a:p>
              <a:endParaRPr dirty="0"/>
            </a:p>
          </p:txBody>
        </p:sp>
        <p:sp>
          <p:nvSpPr>
            <p:cNvPr id="26" name="object 26"/>
            <p:cNvSpPr/>
            <p:nvPr/>
          </p:nvSpPr>
          <p:spPr>
            <a:xfrm>
              <a:off x="1694713" y="3789273"/>
              <a:ext cx="352425" cy="718820"/>
            </a:xfrm>
            <a:custGeom>
              <a:avLst/>
              <a:gdLst/>
              <a:ahLst/>
              <a:cxnLst/>
              <a:rect l="l" t="t" r="r" b="b"/>
              <a:pathLst>
                <a:path w="352425" h="718820">
                  <a:moveTo>
                    <a:pt x="103555" y="0"/>
                  </a:moveTo>
                  <a:lnTo>
                    <a:pt x="0" y="0"/>
                  </a:lnTo>
                  <a:lnTo>
                    <a:pt x="0" y="718743"/>
                  </a:lnTo>
                  <a:lnTo>
                    <a:pt x="103555" y="718743"/>
                  </a:lnTo>
                  <a:lnTo>
                    <a:pt x="103555" y="0"/>
                  </a:lnTo>
                  <a:close/>
                </a:path>
                <a:path w="352425" h="718820">
                  <a:moveTo>
                    <a:pt x="352094" y="34518"/>
                  </a:moveTo>
                  <a:lnTo>
                    <a:pt x="248539" y="34518"/>
                  </a:lnTo>
                  <a:lnTo>
                    <a:pt x="248539" y="718743"/>
                  </a:lnTo>
                  <a:lnTo>
                    <a:pt x="352094" y="718743"/>
                  </a:lnTo>
                  <a:lnTo>
                    <a:pt x="352094" y="34518"/>
                  </a:lnTo>
                  <a:close/>
                </a:path>
              </a:pathLst>
            </a:custGeom>
            <a:solidFill>
              <a:srgbClr val="DB1630"/>
            </a:solidFill>
          </p:spPr>
          <p:txBody>
            <a:bodyPr wrap="square" lIns="0" tIns="0" rIns="0" bIns="0" rtlCol="0"/>
            <a:lstStyle/>
            <a:p>
              <a:endParaRPr dirty="0"/>
            </a:p>
          </p:txBody>
        </p:sp>
        <p:sp>
          <p:nvSpPr>
            <p:cNvPr id="27" name="object 27"/>
            <p:cNvSpPr/>
            <p:nvPr/>
          </p:nvSpPr>
          <p:spPr>
            <a:xfrm>
              <a:off x="5105285" y="3897160"/>
              <a:ext cx="179705" cy="309245"/>
            </a:xfrm>
            <a:custGeom>
              <a:avLst/>
              <a:gdLst/>
              <a:ahLst/>
              <a:cxnLst/>
              <a:rect l="l" t="t" r="r" b="b"/>
              <a:pathLst>
                <a:path w="179704" h="309245">
                  <a:moveTo>
                    <a:pt x="179514" y="303758"/>
                  </a:moveTo>
                  <a:lnTo>
                    <a:pt x="0" y="303758"/>
                  </a:lnTo>
                  <a:lnTo>
                    <a:pt x="0" y="308940"/>
                  </a:lnTo>
                  <a:lnTo>
                    <a:pt x="179514" y="308940"/>
                  </a:lnTo>
                  <a:lnTo>
                    <a:pt x="179514" y="303758"/>
                  </a:lnTo>
                  <a:close/>
                </a:path>
                <a:path w="179704" h="309245">
                  <a:moveTo>
                    <a:pt x="179514" y="0"/>
                  </a:moveTo>
                  <a:lnTo>
                    <a:pt x="0" y="0"/>
                  </a:lnTo>
                  <a:lnTo>
                    <a:pt x="0" y="5168"/>
                  </a:lnTo>
                  <a:lnTo>
                    <a:pt x="179514" y="5168"/>
                  </a:lnTo>
                  <a:lnTo>
                    <a:pt x="179514" y="0"/>
                  </a:lnTo>
                  <a:close/>
                </a:path>
              </a:pathLst>
            </a:custGeom>
            <a:solidFill>
              <a:srgbClr val="FFFFFF"/>
            </a:solidFill>
          </p:spPr>
          <p:txBody>
            <a:bodyPr wrap="square" lIns="0" tIns="0" rIns="0" bIns="0" rtlCol="0"/>
            <a:lstStyle/>
            <a:p>
              <a:endParaRPr dirty="0"/>
            </a:p>
          </p:txBody>
        </p:sp>
        <p:sp>
          <p:nvSpPr>
            <p:cNvPr id="28" name="object 28"/>
            <p:cNvSpPr/>
            <p:nvPr/>
          </p:nvSpPr>
          <p:spPr>
            <a:xfrm>
              <a:off x="2461056" y="3837597"/>
              <a:ext cx="2644775" cy="670560"/>
            </a:xfrm>
            <a:custGeom>
              <a:avLst/>
              <a:gdLst/>
              <a:ahLst/>
              <a:cxnLst/>
              <a:rect l="l" t="t" r="r" b="b"/>
              <a:pathLst>
                <a:path w="2644775" h="670560">
                  <a:moveTo>
                    <a:pt x="96647" y="0"/>
                  </a:moveTo>
                  <a:lnTo>
                    <a:pt x="0" y="0"/>
                  </a:lnTo>
                  <a:lnTo>
                    <a:pt x="0" y="670420"/>
                  </a:lnTo>
                  <a:lnTo>
                    <a:pt x="96647" y="670420"/>
                  </a:lnTo>
                  <a:lnTo>
                    <a:pt x="96647" y="0"/>
                  </a:lnTo>
                  <a:close/>
                </a:path>
                <a:path w="2644775" h="670560">
                  <a:moveTo>
                    <a:pt x="1629346" y="13817"/>
                  </a:moveTo>
                  <a:lnTo>
                    <a:pt x="1525790" y="13817"/>
                  </a:lnTo>
                  <a:lnTo>
                    <a:pt x="1525790" y="670420"/>
                  </a:lnTo>
                  <a:lnTo>
                    <a:pt x="1629346" y="670420"/>
                  </a:lnTo>
                  <a:lnTo>
                    <a:pt x="1629346" y="13817"/>
                  </a:lnTo>
                  <a:close/>
                </a:path>
                <a:path w="2644775" h="670560">
                  <a:moveTo>
                    <a:pt x="2644229" y="34531"/>
                  </a:moveTo>
                  <a:lnTo>
                    <a:pt x="2547582" y="34531"/>
                  </a:lnTo>
                  <a:lnTo>
                    <a:pt x="2547582" y="670420"/>
                  </a:lnTo>
                  <a:lnTo>
                    <a:pt x="2644229" y="670420"/>
                  </a:lnTo>
                  <a:lnTo>
                    <a:pt x="2644229" y="34531"/>
                  </a:lnTo>
                  <a:close/>
                </a:path>
              </a:pathLst>
            </a:custGeom>
            <a:solidFill>
              <a:srgbClr val="DB1630"/>
            </a:solidFill>
          </p:spPr>
          <p:txBody>
            <a:bodyPr wrap="square" lIns="0" tIns="0" rIns="0" bIns="0" rtlCol="0"/>
            <a:lstStyle/>
            <a:p>
              <a:endParaRPr dirty="0"/>
            </a:p>
          </p:txBody>
        </p:sp>
        <p:sp>
          <p:nvSpPr>
            <p:cNvPr id="29" name="object 29"/>
            <p:cNvSpPr/>
            <p:nvPr/>
          </p:nvSpPr>
          <p:spPr>
            <a:xfrm>
              <a:off x="6914134" y="3289604"/>
              <a:ext cx="1609090" cy="916940"/>
            </a:xfrm>
            <a:custGeom>
              <a:avLst/>
              <a:gdLst/>
              <a:ahLst/>
              <a:cxnLst/>
              <a:rect l="l" t="t" r="r" b="b"/>
              <a:pathLst>
                <a:path w="1609090" h="916939">
                  <a:moveTo>
                    <a:pt x="662787" y="911313"/>
                  </a:moveTo>
                  <a:lnTo>
                    <a:pt x="531609" y="911313"/>
                  </a:lnTo>
                  <a:lnTo>
                    <a:pt x="531609" y="916495"/>
                  </a:lnTo>
                  <a:lnTo>
                    <a:pt x="662787" y="916495"/>
                  </a:lnTo>
                  <a:lnTo>
                    <a:pt x="662787" y="911313"/>
                  </a:lnTo>
                  <a:close/>
                </a:path>
                <a:path w="1609090" h="916939">
                  <a:moveTo>
                    <a:pt x="662787" y="607555"/>
                  </a:moveTo>
                  <a:lnTo>
                    <a:pt x="531609" y="607555"/>
                  </a:lnTo>
                  <a:lnTo>
                    <a:pt x="531609" y="612724"/>
                  </a:lnTo>
                  <a:lnTo>
                    <a:pt x="662787" y="612724"/>
                  </a:lnTo>
                  <a:lnTo>
                    <a:pt x="662787" y="607555"/>
                  </a:lnTo>
                  <a:close/>
                </a:path>
                <a:path w="1609090" h="916939">
                  <a:moveTo>
                    <a:pt x="662787" y="303771"/>
                  </a:moveTo>
                  <a:lnTo>
                    <a:pt x="531609" y="303771"/>
                  </a:lnTo>
                  <a:lnTo>
                    <a:pt x="531609" y="308952"/>
                  </a:lnTo>
                  <a:lnTo>
                    <a:pt x="662787" y="308952"/>
                  </a:lnTo>
                  <a:lnTo>
                    <a:pt x="662787" y="303771"/>
                  </a:lnTo>
                  <a:close/>
                </a:path>
                <a:path w="1609090" h="916939">
                  <a:moveTo>
                    <a:pt x="918235" y="911313"/>
                  </a:moveTo>
                  <a:lnTo>
                    <a:pt x="766343" y="911313"/>
                  </a:lnTo>
                  <a:lnTo>
                    <a:pt x="766343" y="916495"/>
                  </a:lnTo>
                  <a:lnTo>
                    <a:pt x="918235" y="916495"/>
                  </a:lnTo>
                  <a:lnTo>
                    <a:pt x="918235" y="911313"/>
                  </a:lnTo>
                  <a:close/>
                </a:path>
                <a:path w="1609090" h="916939">
                  <a:moveTo>
                    <a:pt x="918235" y="607555"/>
                  </a:moveTo>
                  <a:lnTo>
                    <a:pt x="766343" y="607555"/>
                  </a:lnTo>
                  <a:lnTo>
                    <a:pt x="766343" y="612724"/>
                  </a:lnTo>
                  <a:lnTo>
                    <a:pt x="918235" y="612724"/>
                  </a:lnTo>
                  <a:lnTo>
                    <a:pt x="918235" y="607555"/>
                  </a:lnTo>
                  <a:close/>
                </a:path>
                <a:path w="1609090" h="916939">
                  <a:moveTo>
                    <a:pt x="918235" y="303771"/>
                  </a:moveTo>
                  <a:lnTo>
                    <a:pt x="766343" y="303771"/>
                  </a:lnTo>
                  <a:lnTo>
                    <a:pt x="766343" y="308952"/>
                  </a:lnTo>
                  <a:lnTo>
                    <a:pt x="918235" y="308952"/>
                  </a:lnTo>
                  <a:lnTo>
                    <a:pt x="918235" y="303771"/>
                  </a:lnTo>
                  <a:close/>
                </a:path>
                <a:path w="1609090" h="916939">
                  <a:moveTo>
                    <a:pt x="1608645" y="0"/>
                  </a:moveTo>
                  <a:lnTo>
                    <a:pt x="0" y="0"/>
                  </a:lnTo>
                  <a:lnTo>
                    <a:pt x="0" y="2578"/>
                  </a:lnTo>
                  <a:lnTo>
                    <a:pt x="0" y="5168"/>
                  </a:lnTo>
                  <a:lnTo>
                    <a:pt x="1608645" y="5168"/>
                  </a:lnTo>
                  <a:lnTo>
                    <a:pt x="1608645" y="2578"/>
                  </a:lnTo>
                  <a:lnTo>
                    <a:pt x="1608645" y="0"/>
                  </a:lnTo>
                  <a:close/>
                </a:path>
              </a:pathLst>
            </a:custGeom>
            <a:solidFill>
              <a:srgbClr val="FFFFFF"/>
            </a:solidFill>
          </p:spPr>
          <p:txBody>
            <a:bodyPr wrap="square" lIns="0" tIns="0" rIns="0" bIns="0" rtlCol="0"/>
            <a:lstStyle/>
            <a:p>
              <a:endParaRPr dirty="0"/>
            </a:p>
          </p:txBody>
        </p:sp>
        <p:sp>
          <p:nvSpPr>
            <p:cNvPr id="30" name="object 30"/>
            <p:cNvSpPr/>
            <p:nvPr/>
          </p:nvSpPr>
          <p:spPr>
            <a:xfrm>
              <a:off x="7576921" y="3326701"/>
              <a:ext cx="104139" cy="1181735"/>
            </a:xfrm>
            <a:custGeom>
              <a:avLst/>
              <a:gdLst/>
              <a:ahLst/>
              <a:cxnLst/>
              <a:rect l="l" t="t" r="r" b="b"/>
              <a:pathLst>
                <a:path w="104140" h="1181735">
                  <a:moveTo>
                    <a:pt x="103555" y="0"/>
                  </a:moveTo>
                  <a:lnTo>
                    <a:pt x="0" y="0"/>
                  </a:lnTo>
                  <a:lnTo>
                    <a:pt x="0" y="1181315"/>
                  </a:lnTo>
                  <a:lnTo>
                    <a:pt x="103555" y="1181315"/>
                  </a:lnTo>
                  <a:lnTo>
                    <a:pt x="103555" y="0"/>
                  </a:lnTo>
                  <a:close/>
                </a:path>
              </a:pathLst>
            </a:custGeom>
            <a:solidFill>
              <a:srgbClr val="DB1630"/>
            </a:solidFill>
          </p:spPr>
          <p:txBody>
            <a:bodyPr wrap="square" lIns="0" tIns="0" rIns="0" bIns="0" rtlCol="0"/>
            <a:lstStyle/>
            <a:p>
              <a:endParaRPr dirty="0"/>
            </a:p>
          </p:txBody>
        </p:sp>
        <p:sp>
          <p:nvSpPr>
            <p:cNvPr id="31" name="object 31"/>
            <p:cNvSpPr/>
            <p:nvPr/>
          </p:nvSpPr>
          <p:spPr>
            <a:xfrm>
              <a:off x="7169582" y="3593376"/>
              <a:ext cx="172720" cy="612775"/>
            </a:xfrm>
            <a:custGeom>
              <a:avLst/>
              <a:gdLst/>
              <a:ahLst/>
              <a:cxnLst/>
              <a:rect l="l" t="t" r="r" b="b"/>
              <a:pathLst>
                <a:path w="172720" h="612775">
                  <a:moveTo>
                    <a:pt x="172605" y="607542"/>
                  </a:moveTo>
                  <a:lnTo>
                    <a:pt x="0" y="607542"/>
                  </a:lnTo>
                  <a:lnTo>
                    <a:pt x="0" y="612724"/>
                  </a:lnTo>
                  <a:lnTo>
                    <a:pt x="172605" y="612724"/>
                  </a:lnTo>
                  <a:lnTo>
                    <a:pt x="172605" y="607542"/>
                  </a:lnTo>
                  <a:close/>
                </a:path>
                <a:path w="172720" h="612775">
                  <a:moveTo>
                    <a:pt x="172605" y="303784"/>
                  </a:moveTo>
                  <a:lnTo>
                    <a:pt x="0" y="303784"/>
                  </a:lnTo>
                  <a:lnTo>
                    <a:pt x="0" y="308952"/>
                  </a:lnTo>
                  <a:lnTo>
                    <a:pt x="172605" y="308952"/>
                  </a:lnTo>
                  <a:lnTo>
                    <a:pt x="172605" y="303784"/>
                  </a:lnTo>
                  <a:close/>
                </a:path>
                <a:path w="172720" h="612775">
                  <a:moveTo>
                    <a:pt x="172605" y="0"/>
                  </a:moveTo>
                  <a:lnTo>
                    <a:pt x="0" y="0"/>
                  </a:lnTo>
                  <a:lnTo>
                    <a:pt x="0" y="5181"/>
                  </a:lnTo>
                  <a:lnTo>
                    <a:pt x="172605" y="5181"/>
                  </a:lnTo>
                  <a:lnTo>
                    <a:pt x="172605" y="0"/>
                  </a:lnTo>
                  <a:close/>
                </a:path>
              </a:pathLst>
            </a:custGeom>
            <a:solidFill>
              <a:srgbClr val="FFFFFF"/>
            </a:solidFill>
          </p:spPr>
          <p:txBody>
            <a:bodyPr wrap="square" lIns="0" tIns="0" rIns="0" bIns="0" rtlCol="0"/>
            <a:lstStyle/>
            <a:p>
              <a:endParaRPr dirty="0"/>
            </a:p>
          </p:txBody>
        </p:sp>
        <p:sp>
          <p:nvSpPr>
            <p:cNvPr id="32" name="object 32"/>
            <p:cNvSpPr/>
            <p:nvPr/>
          </p:nvSpPr>
          <p:spPr>
            <a:xfrm>
              <a:off x="7342187" y="3326701"/>
              <a:ext cx="104139" cy="1181735"/>
            </a:xfrm>
            <a:custGeom>
              <a:avLst/>
              <a:gdLst/>
              <a:ahLst/>
              <a:cxnLst/>
              <a:rect l="l" t="t" r="r" b="b"/>
              <a:pathLst>
                <a:path w="104140" h="1181735">
                  <a:moveTo>
                    <a:pt x="103555" y="0"/>
                  </a:moveTo>
                  <a:lnTo>
                    <a:pt x="0" y="0"/>
                  </a:lnTo>
                  <a:lnTo>
                    <a:pt x="0" y="1181315"/>
                  </a:lnTo>
                  <a:lnTo>
                    <a:pt x="103555" y="1181315"/>
                  </a:lnTo>
                  <a:lnTo>
                    <a:pt x="103555" y="0"/>
                  </a:lnTo>
                  <a:close/>
                </a:path>
              </a:pathLst>
            </a:custGeom>
            <a:solidFill>
              <a:srgbClr val="DB1630"/>
            </a:solidFill>
          </p:spPr>
          <p:txBody>
            <a:bodyPr wrap="square" lIns="0" tIns="0" rIns="0" bIns="0" rtlCol="0"/>
            <a:lstStyle/>
            <a:p>
              <a:endParaRPr dirty="0"/>
            </a:p>
          </p:txBody>
        </p:sp>
        <p:sp>
          <p:nvSpPr>
            <p:cNvPr id="33" name="object 33"/>
            <p:cNvSpPr/>
            <p:nvPr/>
          </p:nvSpPr>
          <p:spPr>
            <a:xfrm>
              <a:off x="6914134" y="3593376"/>
              <a:ext cx="152400" cy="612775"/>
            </a:xfrm>
            <a:custGeom>
              <a:avLst/>
              <a:gdLst/>
              <a:ahLst/>
              <a:cxnLst/>
              <a:rect l="l" t="t" r="r" b="b"/>
              <a:pathLst>
                <a:path w="152400" h="612775">
                  <a:moveTo>
                    <a:pt x="151892" y="607542"/>
                  </a:moveTo>
                  <a:lnTo>
                    <a:pt x="0" y="607542"/>
                  </a:lnTo>
                  <a:lnTo>
                    <a:pt x="0" y="612724"/>
                  </a:lnTo>
                  <a:lnTo>
                    <a:pt x="151892" y="612724"/>
                  </a:lnTo>
                  <a:lnTo>
                    <a:pt x="151892" y="607542"/>
                  </a:lnTo>
                  <a:close/>
                </a:path>
                <a:path w="152400" h="612775">
                  <a:moveTo>
                    <a:pt x="151892" y="303784"/>
                  </a:moveTo>
                  <a:lnTo>
                    <a:pt x="0" y="303784"/>
                  </a:lnTo>
                  <a:lnTo>
                    <a:pt x="0" y="308952"/>
                  </a:lnTo>
                  <a:lnTo>
                    <a:pt x="151892" y="308952"/>
                  </a:lnTo>
                  <a:lnTo>
                    <a:pt x="151892" y="303784"/>
                  </a:lnTo>
                  <a:close/>
                </a:path>
                <a:path w="152400" h="612775">
                  <a:moveTo>
                    <a:pt x="151892" y="0"/>
                  </a:moveTo>
                  <a:lnTo>
                    <a:pt x="0" y="0"/>
                  </a:lnTo>
                  <a:lnTo>
                    <a:pt x="0" y="5181"/>
                  </a:lnTo>
                  <a:lnTo>
                    <a:pt x="151892" y="5181"/>
                  </a:lnTo>
                  <a:lnTo>
                    <a:pt x="151892" y="0"/>
                  </a:lnTo>
                  <a:close/>
                </a:path>
              </a:pathLst>
            </a:custGeom>
            <a:solidFill>
              <a:srgbClr val="FFFFFF"/>
            </a:solidFill>
          </p:spPr>
          <p:txBody>
            <a:bodyPr wrap="square" lIns="0" tIns="0" rIns="0" bIns="0" rtlCol="0"/>
            <a:lstStyle/>
            <a:p>
              <a:endParaRPr dirty="0"/>
            </a:p>
          </p:txBody>
        </p:sp>
        <p:sp>
          <p:nvSpPr>
            <p:cNvPr id="34" name="object 34"/>
            <p:cNvSpPr/>
            <p:nvPr/>
          </p:nvSpPr>
          <p:spPr>
            <a:xfrm>
              <a:off x="7066025" y="3292182"/>
              <a:ext cx="104139" cy="1216025"/>
            </a:xfrm>
            <a:custGeom>
              <a:avLst/>
              <a:gdLst/>
              <a:ahLst/>
              <a:cxnLst/>
              <a:rect l="l" t="t" r="r" b="b"/>
              <a:pathLst>
                <a:path w="104140" h="1216025">
                  <a:moveTo>
                    <a:pt x="103555" y="0"/>
                  </a:moveTo>
                  <a:lnTo>
                    <a:pt x="0" y="0"/>
                  </a:lnTo>
                  <a:lnTo>
                    <a:pt x="0" y="1215834"/>
                  </a:lnTo>
                  <a:lnTo>
                    <a:pt x="103555" y="1215834"/>
                  </a:lnTo>
                  <a:lnTo>
                    <a:pt x="103555" y="0"/>
                  </a:lnTo>
                  <a:close/>
                </a:path>
              </a:pathLst>
            </a:custGeom>
            <a:solidFill>
              <a:srgbClr val="DB1630"/>
            </a:solidFill>
          </p:spPr>
          <p:txBody>
            <a:bodyPr wrap="square" lIns="0" tIns="0" rIns="0" bIns="0" rtlCol="0"/>
            <a:lstStyle/>
            <a:p>
              <a:endParaRPr dirty="0"/>
            </a:p>
          </p:txBody>
        </p:sp>
        <p:sp>
          <p:nvSpPr>
            <p:cNvPr id="35" name="object 35"/>
            <p:cNvSpPr/>
            <p:nvPr/>
          </p:nvSpPr>
          <p:spPr>
            <a:xfrm>
              <a:off x="7929029" y="3593376"/>
              <a:ext cx="186690" cy="612775"/>
            </a:xfrm>
            <a:custGeom>
              <a:avLst/>
              <a:gdLst/>
              <a:ahLst/>
              <a:cxnLst/>
              <a:rect l="l" t="t" r="r" b="b"/>
              <a:pathLst>
                <a:path w="186690" h="612775">
                  <a:moveTo>
                    <a:pt x="186410" y="607542"/>
                  </a:moveTo>
                  <a:lnTo>
                    <a:pt x="0" y="607542"/>
                  </a:lnTo>
                  <a:lnTo>
                    <a:pt x="0" y="612724"/>
                  </a:lnTo>
                  <a:lnTo>
                    <a:pt x="186410" y="612724"/>
                  </a:lnTo>
                  <a:lnTo>
                    <a:pt x="186410" y="607542"/>
                  </a:lnTo>
                  <a:close/>
                </a:path>
                <a:path w="186690" h="612775">
                  <a:moveTo>
                    <a:pt x="186410" y="303784"/>
                  </a:moveTo>
                  <a:lnTo>
                    <a:pt x="0" y="303784"/>
                  </a:lnTo>
                  <a:lnTo>
                    <a:pt x="0" y="308952"/>
                  </a:lnTo>
                  <a:lnTo>
                    <a:pt x="186410" y="308952"/>
                  </a:lnTo>
                  <a:lnTo>
                    <a:pt x="186410" y="303784"/>
                  </a:lnTo>
                  <a:close/>
                </a:path>
                <a:path w="186690" h="612775">
                  <a:moveTo>
                    <a:pt x="186410" y="0"/>
                  </a:moveTo>
                  <a:lnTo>
                    <a:pt x="0" y="0"/>
                  </a:lnTo>
                  <a:lnTo>
                    <a:pt x="0" y="5181"/>
                  </a:lnTo>
                  <a:lnTo>
                    <a:pt x="186410" y="5181"/>
                  </a:lnTo>
                  <a:lnTo>
                    <a:pt x="186410" y="0"/>
                  </a:lnTo>
                  <a:close/>
                </a:path>
              </a:pathLst>
            </a:custGeom>
            <a:solidFill>
              <a:srgbClr val="FFFFFF"/>
            </a:solidFill>
          </p:spPr>
          <p:txBody>
            <a:bodyPr wrap="square" lIns="0" tIns="0" rIns="0" bIns="0" rtlCol="0"/>
            <a:lstStyle/>
            <a:p>
              <a:endParaRPr dirty="0"/>
            </a:p>
          </p:txBody>
        </p:sp>
        <p:sp>
          <p:nvSpPr>
            <p:cNvPr id="36" name="object 36"/>
            <p:cNvSpPr/>
            <p:nvPr/>
          </p:nvSpPr>
          <p:spPr>
            <a:xfrm>
              <a:off x="5284800" y="3395738"/>
              <a:ext cx="2644775" cy="1112520"/>
            </a:xfrm>
            <a:custGeom>
              <a:avLst/>
              <a:gdLst/>
              <a:ahLst/>
              <a:cxnLst/>
              <a:rect l="l" t="t" r="r" b="b"/>
              <a:pathLst>
                <a:path w="2644775" h="1112520">
                  <a:moveTo>
                    <a:pt x="103555" y="324510"/>
                  </a:moveTo>
                  <a:lnTo>
                    <a:pt x="0" y="324510"/>
                  </a:lnTo>
                  <a:lnTo>
                    <a:pt x="0" y="1112278"/>
                  </a:lnTo>
                  <a:lnTo>
                    <a:pt x="103555" y="1112278"/>
                  </a:lnTo>
                  <a:lnTo>
                    <a:pt x="103555" y="324510"/>
                  </a:lnTo>
                  <a:close/>
                </a:path>
                <a:path w="2644775" h="1112520">
                  <a:moveTo>
                    <a:pt x="2644229" y="0"/>
                  </a:moveTo>
                  <a:lnTo>
                    <a:pt x="2547569" y="0"/>
                  </a:lnTo>
                  <a:lnTo>
                    <a:pt x="2547569" y="1112278"/>
                  </a:lnTo>
                  <a:lnTo>
                    <a:pt x="2644229" y="1112278"/>
                  </a:lnTo>
                  <a:lnTo>
                    <a:pt x="2644229" y="0"/>
                  </a:lnTo>
                  <a:close/>
                </a:path>
              </a:pathLst>
            </a:custGeom>
            <a:solidFill>
              <a:srgbClr val="DB1630"/>
            </a:solidFill>
          </p:spPr>
          <p:txBody>
            <a:bodyPr wrap="square" lIns="0" tIns="0" rIns="0" bIns="0" rtlCol="0"/>
            <a:lstStyle/>
            <a:p>
              <a:endParaRPr dirty="0"/>
            </a:p>
          </p:txBody>
        </p:sp>
        <p:sp>
          <p:nvSpPr>
            <p:cNvPr id="37" name="object 37"/>
            <p:cNvSpPr/>
            <p:nvPr/>
          </p:nvSpPr>
          <p:spPr>
            <a:xfrm>
              <a:off x="8218995" y="3593376"/>
              <a:ext cx="124460" cy="612775"/>
            </a:xfrm>
            <a:custGeom>
              <a:avLst/>
              <a:gdLst/>
              <a:ahLst/>
              <a:cxnLst/>
              <a:rect l="l" t="t" r="r" b="b"/>
              <a:pathLst>
                <a:path w="124459" h="612775">
                  <a:moveTo>
                    <a:pt x="124282" y="607542"/>
                  </a:moveTo>
                  <a:lnTo>
                    <a:pt x="0" y="607542"/>
                  </a:lnTo>
                  <a:lnTo>
                    <a:pt x="0" y="612724"/>
                  </a:lnTo>
                  <a:lnTo>
                    <a:pt x="124282" y="612724"/>
                  </a:lnTo>
                  <a:lnTo>
                    <a:pt x="124282" y="607542"/>
                  </a:lnTo>
                  <a:close/>
                </a:path>
                <a:path w="124459" h="612775">
                  <a:moveTo>
                    <a:pt x="124282" y="303784"/>
                  </a:moveTo>
                  <a:lnTo>
                    <a:pt x="0" y="303784"/>
                  </a:lnTo>
                  <a:lnTo>
                    <a:pt x="0" y="308952"/>
                  </a:lnTo>
                  <a:lnTo>
                    <a:pt x="124282" y="308952"/>
                  </a:lnTo>
                  <a:lnTo>
                    <a:pt x="124282" y="303784"/>
                  </a:lnTo>
                  <a:close/>
                </a:path>
                <a:path w="124459" h="612775">
                  <a:moveTo>
                    <a:pt x="124282" y="0"/>
                  </a:moveTo>
                  <a:lnTo>
                    <a:pt x="0" y="0"/>
                  </a:lnTo>
                  <a:lnTo>
                    <a:pt x="0" y="5181"/>
                  </a:lnTo>
                  <a:lnTo>
                    <a:pt x="124282" y="5181"/>
                  </a:lnTo>
                  <a:lnTo>
                    <a:pt x="124282" y="0"/>
                  </a:lnTo>
                  <a:close/>
                </a:path>
              </a:pathLst>
            </a:custGeom>
            <a:solidFill>
              <a:srgbClr val="FFFFFF"/>
            </a:solidFill>
          </p:spPr>
          <p:txBody>
            <a:bodyPr wrap="square" lIns="0" tIns="0" rIns="0" bIns="0" rtlCol="0"/>
            <a:lstStyle/>
            <a:p>
              <a:endParaRPr dirty="0"/>
            </a:p>
          </p:txBody>
        </p:sp>
        <p:sp>
          <p:nvSpPr>
            <p:cNvPr id="38" name="object 38"/>
            <p:cNvSpPr/>
            <p:nvPr/>
          </p:nvSpPr>
          <p:spPr>
            <a:xfrm>
              <a:off x="8115439" y="3409556"/>
              <a:ext cx="104139" cy="1098550"/>
            </a:xfrm>
            <a:custGeom>
              <a:avLst/>
              <a:gdLst/>
              <a:ahLst/>
              <a:cxnLst/>
              <a:rect l="l" t="t" r="r" b="b"/>
              <a:pathLst>
                <a:path w="104140" h="1098550">
                  <a:moveTo>
                    <a:pt x="103555" y="0"/>
                  </a:moveTo>
                  <a:lnTo>
                    <a:pt x="0" y="0"/>
                  </a:lnTo>
                  <a:lnTo>
                    <a:pt x="0" y="1098461"/>
                  </a:lnTo>
                  <a:lnTo>
                    <a:pt x="103555" y="1098461"/>
                  </a:lnTo>
                  <a:lnTo>
                    <a:pt x="103555" y="0"/>
                  </a:lnTo>
                  <a:close/>
                </a:path>
              </a:pathLst>
            </a:custGeom>
            <a:solidFill>
              <a:srgbClr val="DB1630"/>
            </a:solidFill>
          </p:spPr>
          <p:txBody>
            <a:bodyPr wrap="square" lIns="0" tIns="0" rIns="0" bIns="0" rtlCol="0"/>
            <a:lstStyle/>
            <a:p>
              <a:endParaRPr dirty="0"/>
            </a:p>
          </p:txBody>
        </p:sp>
        <p:sp>
          <p:nvSpPr>
            <p:cNvPr id="39" name="object 39"/>
            <p:cNvSpPr/>
            <p:nvPr/>
          </p:nvSpPr>
          <p:spPr>
            <a:xfrm>
              <a:off x="8343659" y="4395444"/>
              <a:ext cx="107950" cy="61594"/>
            </a:xfrm>
            <a:custGeom>
              <a:avLst/>
              <a:gdLst/>
              <a:ahLst/>
              <a:cxnLst/>
              <a:rect l="l" t="t" r="r" b="b"/>
              <a:pathLst>
                <a:path w="107950" h="61595">
                  <a:moveTo>
                    <a:pt x="38595" y="35598"/>
                  </a:moveTo>
                  <a:lnTo>
                    <a:pt x="37058" y="31242"/>
                  </a:lnTo>
                  <a:lnTo>
                    <a:pt x="34455" y="28511"/>
                  </a:lnTo>
                  <a:lnTo>
                    <a:pt x="31953" y="25895"/>
                  </a:lnTo>
                  <a:lnTo>
                    <a:pt x="31953" y="37185"/>
                  </a:lnTo>
                  <a:lnTo>
                    <a:pt x="31953" y="45656"/>
                  </a:lnTo>
                  <a:lnTo>
                    <a:pt x="30899" y="49136"/>
                  </a:lnTo>
                  <a:lnTo>
                    <a:pt x="26670" y="53962"/>
                  </a:lnTo>
                  <a:lnTo>
                    <a:pt x="23685" y="55168"/>
                  </a:lnTo>
                  <a:lnTo>
                    <a:pt x="17322" y="55168"/>
                  </a:lnTo>
                  <a:lnTo>
                    <a:pt x="6883" y="37706"/>
                  </a:lnTo>
                  <a:lnTo>
                    <a:pt x="7480" y="35890"/>
                  </a:lnTo>
                  <a:lnTo>
                    <a:pt x="9880" y="32385"/>
                  </a:lnTo>
                  <a:lnTo>
                    <a:pt x="11493" y="31013"/>
                  </a:lnTo>
                  <a:lnTo>
                    <a:pt x="13195" y="30175"/>
                  </a:lnTo>
                  <a:lnTo>
                    <a:pt x="15532" y="29019"/>
                  </a:lnTo>
                  <a:lnTo>
                    <a:pt x="17754" y="28511"/>
                  </a:lnTo>
                  <a:lnTo>
                    <a:pt x="24091" y="28511"/>
                  </a:lnTo>
                  <a:lnTo>
                    <a:pt x="27038" y="29629"/>
                  </a:lnTo>
                  <a:lnTo>
                    <a:pt x="30975" y="34112"/>
                  </a:lnTo>
                  <a:lnTo>
                    <a:pt x="31953" y="37185"/>
                  </a:lnTo>
                  <a:lnTo>
                    <a:pt x="31953" y="25895"/>
                  </a:lnTo>
                  <a:lnTo>
                    <a:pt x="30937" y="24815"/>
                  </a:lnTo>
                  <a:lnTo>
                    <a:pt x="26758" y="23215"/>
                  </a:lnTo>
                  <a:lnTo>
                    <a:pt x="15024" y="23215"/>
                  </a:lnTo>
                  <a:lnTo>
                    <a:pt x="10325" y="25539"/>
                  </a:lnTo>
                  <a:lnTo>
                    <a:pt x="7366" y="30175"/>
                  </a:lnTo>
                  <a:lnTo>
                    <a:pt x="6883" y="30175"/>
                  </a:lnTo>
                  <a:lnTo>
                    <a:pt x="7200" y="21704"/>
                  </a:lnTo>
                  <a:lnTo>
                    <a:pt x="9029" y="15494"/>
                  </a:lnTo>
                  <a:lnTo>
                    <a:pt x="15722" y="7594"/>
                  </a:lnTo>
                  <a:lnTo>
                    <a:pt x="20561" y="5613"/>
                  </a:lnTo>
                  <a:lnTo>
                    <a:pt x="29565" y="5613"/>
                  </a:lnTo>
                  <a:lnTo>
                    <a:pt x="31940" y="5956"/>
                  </a:lnTo>
                  <a:lnTo>
                    <a:pt x="34023" y="6629"/>
                  </a:lnTo>
                  <a:lnTo>
                    <a:pt x="34023" y="5613"/>
                  </a:lnTo>
                  <a:lnTo>
                    <a:pt x="34023" y="850"/>
                  </a:lnTo>
                  <a:lnTo>
                    <a:pt x="32270" y="330"/>
                  </a:lnTo>
                  <a:lnTo>
                    <a:pt x="29870" y="76"/>
                  </a:lnTo>
                  <a:lnTo>
                    <a:pt x="17970" y="76"/>
                  </a:lnTo>
                  <a:lnTo>
                    <a:pt x="0" y="42989"/>
                  </a:lnTo>
                  <a:lnTo>
                    <a:pt x="1790" y="49377"/>
                  </a:lnTo>
                  <a:lnTo>
                    <a:pt x="8966" y="58572"/>
                  </a:lnTo>
                  <a:lnTo>
                    <a:pt x="13817" y="60883"/>
                  </a:lnTo>
                  <a:lnTo>
                    <a:pt x="25666" y="60883"/>
                  </a:lnTo>
                  <a:lnTo>
                    <a:pt x="30200" y="59118"/>
                  </a:lnTo>
                  <a:lnTo>
                    <a:pt x="33972" y="55168"/>
                  </a:lnTo>
                  <a:lnTo>
                    <a:pt x="36918" y="52082"/>
                  </a:lnTo>
                  <a:lnTo>
                    <a:pt x="38595" y="47244"/>
                  </a:lnTo>
                  <a:lnTo>
                    <a:pt x="38595" y="35598"/>
                  </a:lnTo>
                  <a:close/>
                </a:path>
                <a:path w="107950" h="61595">
                  <a:moveTo>
                    <a:pt x="58445" y="53975"/>
                  </a:moveTo>
                  <a:lnTo>
                    <a:pt x="58000" y="52603"/>
                  </a:lnTo>
                  <a:lnTo>
                    <a:pt x="56248" y="50736"/>
                  </a:lnTo>
                  <a:lnTo>
                    <a:pt x="55029" y="50279"/>
                  </a:lnTo>
                  <a:lnTo>
                    <a:pt x="51930" y="50279"/>
                  </a:lnTo>
                  <a:lnTo>
                    <a:pt x="50749" y="50736"/>
                  </a:lnTo>
                  <a:lnTo>
                    <a:pt x="49098" y="52603"/>
                  </a:lnTo>
                  <a:lnTo>
                    <a:pt x="48691" y="53975"/>
                  </a:lnTo>
                  <a:lnTo>
                    <a:pt x="48691" y="55778"/>
                  </a:lnTo>
                  <a:lnTo>
                    <a:pt x="48691" y="57721"/>
                  </a:lnTo>
                  <a:lnTo>
                    <a:pt x="49149" y="59118"/>
                  </a:lnTo>
                  <a:lnTo>
                    <a:pt x="50952" y="60820"/>
                  </a:lnTo>
                  <a:lnTo>
                    <a:pt x="52095" y="61239"/>
                  </a:lnTo>
                  <a:lnTo>
                    <a:pt x="55003" y="61239"/>
                  </a:lnTo>
                  <a:lnTo>
                    <a:pt x="56210" y="60769"/>
                  </a:lnTo>
                  <a:lnTo>
                    <a:pt x="58000" y="58877"/>
                  </a:lnTo>
                  <a:lnTo>
                    <a:pt x="58445" y="57531"/>
                  </a:lnTo>
                  <a:lnTo>
                    <a:pt x="58445" y="53975"/>
                  </a:lnTo>
                  <a:close/>
                </a:path>
                <a:path w="107950" h="61595">
                  <a:moveTo>
                    <a:pt x="107835" y="40640"/>
                  </a:moveTo>
                  <a:lnTo>
                    <a:pt x="107746" y="20116"/>
                  </a:lnTo>
                  <a:lnTo>
                    <a:pt x="106172" y="13004"/>
                  </a:lnTo>
                  <a:lnTo>
                    <a:pt x="101561" y="5816"/>
                  </a:lnTo>
                  <a:lnTo>
                    <a:pt x="100952" y="4876"/>
                  </a:lnTo>
                  <a:lnTo>
                    <a:pt x="100952" y="21818"/>
                  </a:lnTo>
                  <a:lnTo>
                    <a:pt x="100952" y="39014"/>
                  </a:lnTo>
                  <a:lnTo>
                    <a:pt x="99949" y="45148"/>
                  </a:lnTo>
                  <a:lnTo>
                    <a:pt x="95935" y="53098"/>
                  </a:lnTo>
                  <a:lnTo>
                    <a:pt x="92697" y="55092"/>
                  </a:lnTo>
                  <a:lnTo>
                    <a:pt x="83794" y="55092"/>
                  </a:lnTo>
                  <a:lnTo>
                    <a:pt x="80568" y="53136"/>
                  </a:lnTo>
                  <a:lnTo>
                    <a:pt x="76530" y="45288"/>
                  </a:lnTo>
                  <a:lnTo>
                    <a:pt x="75514" y="39014"/>
                  </a:lnTo>
                  <a:lnTo>
                    <a:pt x="75514" y="21818"/>
                  </a:lnTo>
                  <a:lnTo>
                    <a:pt x="76530" y="15570"/>
                  </a:lnTo>
                  <a:lnTo>
                    <a:pt x="80568" y="7772"/>
                  </a:lnTo>
                  <a:lnTo>
                    <a:pt x="83794" y="5816"/>
                  </a:lnTo>
                  <a:lnTo>
                    <a:pt x="92697" y="5816"/>
                  </a:lnTo>
                  <a:lnTo>
                    <a:pt x="95935" y="7797"/>
                  </a:lnTo>
                  <a:lnTo>
                    <a:pt x="99949" y="15697"/>
                  </a:lnTo>
                  <a:lnTo>
                    <a:pt x="100952" y="21818"/>
                  </a:lnTo>
                  <a:lnTo>
                    <a:pt x="100952" y="4876"/>
                  </a:lnTo>
                  <a:lnTo>
                    <a:pt x="99504" y="2603"/>
                  </a:lnTo>
                  <a:lnTo>
                    <a:pt x="94640" y="0"/>
                  </a:lnTo>
                  <a:lnTo>
                    <a:pt x="81635" y="0"/>
                  </a:lnTo>
                  <a:lnTo>
                    <a:pt x="76746" y="2489"/>
                  </a:lnTo>
                  <a:lnTo>
                    <a:pt x="70319" y="12471"/>
                  </a:lnTo>
                  <a:lnTo>
                    <a:pt x="68719" y="20116"/>
                  </a:lnTo>
                  <a:lnTo>
                    <a:pt x="68770" y="40640"/>
                  </a:lnTo>
                  <a:lnTo>
                    <a:pt x="70370" y="47967"/>
                  </a:lnTo>
                  <a:lnTo>
                    <a:pt x="77012" y="58293"/>
                  </a:lnTo>
                  <a:lnTo>
                    <a:pt x="81851" y="60871"/>
                  </a:lnTo>
                  <a:lnTo>
                    <a:pt x="94856" y="60871"/>
                  </a:lnTo>
                  <a:lnTo>
                    <a:pt x="99783" y="58356"/>
                  </a:lnTo>
                  <a:lnTo>
                    <a:pt x="101866" y="55092"/>
                  </a:lnTo>
                  <a:lnTo>
                    <a:pt x="106222" y="48272"/>
                  </a:lnTo>
                  <a:lnTo>
                    <a:pt x="107835" y="40640"/>
                  </a:lnTo>
                  <a:close/>
                </a:path>
              </a:pathLst>
            </a:custGeom>
            <a:solidFill>
              <a:srgbClr val="002156"/>
            </a:solidFill>
          </p:spPr>
          <p:txBody>
            <a:bodyPr wrap="square" lIns="0" tIns="0" rIns="0" bIns="0" rtlCol="0"/>
            <a:lstStyle/>
            <a:p>
              <a:endParaRPr dirty="0"/>
            </a:p>
          </p:txBody>
        </p:sp>
        <p:sp>
          <p:nvSpPr>
            <p:cNvPr id="40" name="object 40"/>
            <p:cNvSpPr/>
            <p:nvPr/>
          </p:nvSpPr>
          <p:spPr>
            <a:xfrm>
              <a:off x="8446833" y="3593376"/>
              <a:ext cx="76200" cy="612775"/>
            </a:xfrm>
            <a:custGeom>
              <a:avLst/>
              <a:gdLst/>
              <a:ahLst/>
              <a:cxnLst/>
              <a:rect l="l" t="t" r="r" b="b"/>
              <a:pathLst>
                <a:path w="76200" h="612775">
                  <a:moveTo>
                    <a:pt x="75946" y="607542"/>
                  </a:moveTo>
                  <a:lnTo>
                    <a:pt x="0" y="607542"/>
                  </a:lnTo>
                  <a:lnTo>
                    <a:pt x="0" y="612724"/>
                  </a:lnTo>
                  <a:lnTo>
                    <a:pt x="75946" y="612724"/>
                  </a:lnTo>
                  <a:lnTo>
                    <a:pt x="75946" y="607542"/>
                  </a:lnTo>
                  <a:close/>
                </a:path>
                <a:path w="76200" h="612775">
                  <a:moveTo>
                    <a:pt x="75946" y="303784"/>
                  </a:moveTo>
                  <a:lnTo>
                    <a:pt x="0" y="303784"/>
                  </a:lnTo>
                  <a:lnTo>
                    <a:pt x="0" y="308952"/>
                  </a:lnTo>
                  <a:lnTo>
                    <a:pt x="75946" y="308952"/>
                  </a:lnTo>
                  <a:lnTo>
                    <a:pt x="75946" y="303784"/>
                  </a:lnTo>
                  <a:close/>
                </a:path>
                <a:path w="76200" h="612775">
                  <a:moveTo>
                    <a:pt x="75946" y="0"/>
                  </a:moveTo>
                  <a:lnTo>
                    <a:pt x="0" y="0"/>
                  </a:lnTo>
                  <a:lnTo>
                    <a:pt x="0" y="5181"/>
                  </a:lnTo>
                  <a:lnTo>
                    <a:pt x="75946" y="5181"/>
                  </a:lnTo>
                  <a:lnTo>
                    <a:pt x="75946" y="0"/>
                  </a:lnTo>
                  <a:close/>
                </a:path>
              </a:pathLst>
            </a:custGeom>
            <a:solidFill>
              <a:srgbClr val="FFFFFF"/>
            </a:solidFill>
          </p:spPr>
          <p:txBody>
            <a:bodyPr wrap="square" lIns="0" tIns="0" rIns="0" bIns="0" rtlCol="0"/>
            <a:lstStyle/>
            <a:p>
              <a:endParaRPr dirty="0"/>
            </a:p>
          </p:txBody>
        </p:sp>
        <p:sp>
          <p:nvSpPr>
            <p:cNvPr id="41" name="object 41"/>
            <p:cNvSpPr/>
            <p:nvPr/>
          </p:nvSpPr>
          <p:spPr>
            <a:xfrm>
              <a:off x="8343277" y="3444074"/>
              <a:ext cx="104139" cy="1064260"/>
            </a:xfrm>
            <a:custGeom>
              <a:avLst/>
              <a:gdLst/>
              <a:ahLst/>
              <a:cxnLst/>
              <a:rect l="l" t="t" r="r" b="b"/>
              <a:pathLst>
                <a:path w="104140" h="1064260">
                  <a:moveTo>
                    <a:pt x="103555" y="0"/>
                  </a:moveTo>
                  <a:lnTo>
                    <a:pt x="0" y="0"/>
                  </a:lnTo>
                  <a:lnTo>
                    <a:pt x="0" y="1063942"/>
                  </a:lnTo>
                  <a:lnTo>
                    <a:pt x="103555" y="1063942"/>
                  </a:lnTo>
                  <a:lnTo>
                    <a:pt x="103555" y="0"/>
                  </a:lnTo>
                  <a:close/>
                </a:path>
              </a:pathLst>
            </a:custGeom>
            <a:solidFill>
              <a:srgbClr val="DB1630"/>
            </a:solidFill>
          </p:spPr>
          <p:txBody>
            <a:bodyPr wrap="square" lIns="0" tIns="0" rIns="0" bIns="0" rtlCol="0"/>
            <a:lstStyle/>
            <a:p>
              <a:endParaRPr dirty="0"/>
            </a:p>
          </p:txBody>
        </p:sp>
        <p:sp>
          <p:nvSpPr>
            <p:cNvPr id="42" name="object 42"/>
            <p:cNvSpPr/>
            <p:nvPr/>
          </p:nvSpPr>
          <p:spPr>
            <a:xfrm>
              <a:off x="5871616" y="2688945"/>
              <a:ext cx="2651760" cy="1517650"/>
            </a:xfrm>
            <a:custGeom>
              <a:avLst/>
              <a:gdLst/>
              <a:ahLst/>
              <a:cxnLst/>
              <a:rect l="l" t="t" r="r" b="b"/>
              <a:pathLst>
                <a:path w="2651759" h="1517650">
                  <a:moveTo>
                    <a:pt x="179527" y="1511973"/>
                  </a:moveTo>
                  <a:lnTo>
                    <a:pt x="0" y="1511973"/>
                  </a:lnTo>
                  <a:lnTo>
                    <a:pt x="0" y="1517154"/>
                  </a:lnTo>
                  <a:lnTo>
                    <a:pt x="179527" y="1517154"/>
                  </a:lnTo>
                  <a:lnTo>
                    <a:pt x="179527" y="1511973"/>
                  </a:lnTo>
                  <a:close/>
                </a:path>
                <a:path w="2651759" h="1517650">
                  <a:moveTo>
                    <a:pt x="179527" y="1208214"/>
                  </a:moveTo>
                  <a:lnTo>
                    <a:pt x="0" y="1208214"/>
                  </a:lnTo>
                  <a:lnTo>
                    <a:pt x="0" y="1213383"/>
                  </a:lnTo>
                  <a:lnTo>
                    <a:pt x="179527" y="1213383"/>
                  </a:lnTo>
                  <a:lnTo>
                    <a:pt x="179527" y="1208214"/>
                  </a:lnTo>
                  <a:close/>
                </a:path>
                <a:path w="2651759" h="1517650">
                  <a:moveTo>
                    <a:pt x="179527" y="904430"/>
                  </a:moveTo>
                  <a:lnTo>
                    <a:pt x="0" y="904430"/>
                  </a:lnTo>
                  <a:lnTo>
                    <a:pt x="0" y="909612"/>
                  </a:lnTo>
                  <a:lnTo>
                    <a:pt x="179527" y="909612"/>
                  </a:lnTo>
                  <a:lnTo>
                    <a:pt x="179527" y="904430"/>
                  </a:lnTo>
                  <a:close/>
                </a:path>
                <a:path w="2651759" h="1517650">
                  <a:moveTo>
                    <a:pt x="179527" y="600659"/>
                  </a:moveTo>
                  <a:lnTo>
                    <a:pt x="0" y="600659"/>
                  </a:lnTo>
                  <a:lnTo>
                    <a:pt x="0" y="603237"/>
                  </a:lnTo>
                  <a:lnTo>
                    <a:pt x="0" y="605828"/>
                  </a:lnTo>
                  <a:lnTo>
                    <a:pt x="179527" y="605828"/>
                  </a:lnTo>
                  <a:lnTo>
                    <a:pt x="179527" y="603237"/>
                  </a:lnTo>
                  <a:lnTo>
                    <a:pt x="179527" y="600659"/>
                  </a:lnTo>
                  <a:close/>
                </a:path>
                <a:path w="2651759" h="1517650">
                  <a:moveTo>
                    <a:pt x="179527" y="303796"/>
                  </a:moveTo>
                  <a:lnTo>
                    <a:pt x="0" y="303796"/>
                  </a:lnTo>
                  <a:lnTo>
                    <a:pt x="0" y="308965"/>
                  </a:lnTo>
                  <a:lnTo>
                    <a:pt x="179527" y="308965"/>
                  </a:lnTo>
                  <a:lnTo>
                    <a:pt x="179527" y="303796"/>
                  </a:lnTo>
                  <a:close/>
                </a:path>
                <a:path w="2651759" h="1517650">
                  <a:moveTo>
                    <a:pt x="179527" y="0"/>
                  </a:moveTo>
                  <a:lnTo>
                    <a:pt x="0" y="0"/>
                  </a:lnTo>
                  <a:lnTo>
                    <a:pt x="0" y="5168"/>
                  </a:lnTo>
                  <a:lnTo>
                    <a:pt x="179527" y="5168"/>
                  </a:lnTo>
                  <a:lnTo>
                    <a:pt x="179527" y="0"/>
                  </a:lnTo>
                  <a:close/>
                </a:path>
                <a:path w="2651759" h="1517650">
                  <a:moveTo>
                    <a:pt x="421170" y="1511973"/>
                  </a:moveTo>
                  <a:lnTo>
                    <a:pt x="276186" y="1511973"/>
                  </a:lnTo>
                  <a:lnTo>
                    <a:pt x="276186" y="1517154"/>
                  </a:lnTo>
                  <a:lnTo>
                    <a:pt x="421170" y="1517154"/>
                  </a:lnTo>
                  <a:lnTo>
                    <a:pt x="421170" y="1511973"/>
                  </a:lnTo>
                  <a:close/>
                </a:path>
                <a:path w="2651759" h="1517650">
                  <a:moveTo>
                    <a:pt x="421170" y="1208214"/>
                  </a:moveTo>
                  <a:lnTo>
                    <a:pt x="276186" y="1208214"/>
                  </a:lnTo>
                  <a:lnTo>
                    <a:pt x="276186" y="1213383"/>
                  </a:lnTo>
                  <a:lnTo>
                    <a:pt x="421170" y="1213383"/>
                  </a:lnTo>
                  <a:lnTo>
                    <a:pt x="421170" y="1208214"/>
                  </a:lnTo>
                  <a:close/>
                </a:path>
                <a:path w="2651759" h="1517650">
                  <a:moveTo>
                    <a:pt x="421170" y="904430"/>
                  </a:moveTo>
                  <a:lnTo>
                    <a:pt x="276186" y="904430"/>
                  </a:lnTo>
                  <a:lnTo>
                    <a:pt x="276186" y="909612"/>
                  </a:lnTo>
                  <a:lnTo>
                    <a:pt x="421170" y="909612"/>
                  </a:lnTo>
                  <a:lnTo>
                    <a:pt x="421170" y="904430"/>
                  </a:lnTo>
                  <a:close/>
                </a:path>
                <a:path w="2651759" h="1517650">
                  <a:moveTo>
                    <a:pt x="421170" y="600659"/>
                  </a:moveTo>
                  <a:lnTo>
                    <a:pt x="276186" y="600659"/>
                  </a:lnTo>
                  <a:lnTo>
                    <a:pt x="276186" y="603237"/>
                  </a:lnTo>
                  <a:lnTo>
                    <a:pt x="276186" y="605828"/>
                  </a:lnTo>
                  <a:lnTo>
                    <a:pt x="421170" y="605828"/>
                  </a:lnTo>
                  <a:lnTo>
                    <a:pt x="421170" y="603237"/>
                  </a:lnTo>
                  <a:lnTo>
                    <a:pt x="421170" y="600659"/>
                  </a:lnTo>
                  <a:close/>
                </a:path>
                <a:path w="2651759" h="1517650">
                  <a:moveTo>
                    <a:pt x="421170" y="303796"/>
                  </a:moveTo>
                  <a:lnTo>
                    <a:pt x="276186" y="303796"/>
                  </a:lnTo>
                  <a:lnTo>
                    <a:pt x="276186" y="308965"/>
                  </a:lnTo>
                  <a:lnTo>
                    <a:pt x="421170" y="308965"/>
                  </a:lnTo>
                  <a:lnTo>
                    <a:pt x="421170" y="303796"/>
                  </a:lnTo>
                  <a:close/>
                </a:path>
                <a:path w="2651759" h="1517650">
                  <a:moveTo>
                    <a:pt x="2651163" y="0"/>
                  </a:moveTo>
                  <a:lnTo>
                    <a:pt x="276186" y="0"/>
                  </a:lnTo>
                  <a:lnTo>
                    <a:pt x="276186" y="5168"/>
                  </a:lnTo>
                  <a:lnTo>
                    <a:pt x="2651163" y="5168"/>
                  </a:lnTo>
                  <a:lnTo>
                    <a:pt x="2651163" y="0"/>
                  </a:lnTo>
                  <a:close/>
                </a:path>
              </a:pathLst>
            </a:custGeom>
            <a:solidFill>
              <a:srgbClr val="FFFFFF"/>
            </a:solidFill>
          </p:spPr>
          <p:txBody>
            <a:bodyPr wrap="square" lIns="0" tIns="0" rIns="0" bIns="0" rtlCol="0"/>
            <a:lstStyle/>
            <a:p>
              <a:endParaRPr dirty="0"/>
            </a:p>
          </p:txBody>
        </p:sp>
        <p:sp>
          <p:nvSpPr>
            <p:cNvPr id="43" name="object 43"/>
            <p:cNvSpPr/>
            <p:nvPr/>
          </p:nvSpPr>
          <p:spPr>
            <a:xfrm>
              <a:off x="6051143" y="2581071"/>
              <a:ext cx="97155" cy="1927225"/>
            </a:xfrm>
            <a:custGeom>
              <a:avLst/>
              <a:gdLst/>
              <a:ahLst/>
              <a:cxnLst/>
              <a:rect l="l" t="t" r="r" b="b"/>
              <a:pathLst>
                <a:path w="97154" h="1927225">
                  <a:moveTo>
                    <a:pt x="96659" y="0"/>
                  </a:moveTo>
                  <a:lnTo>
                    <a:pt x="0" y="0"/>
                  </a:lnTo>
                  <a:lnTo>
                    <a:pt x="0" y="1926945"/>
                  </a:lnTo>
                  <a:lnTo>
                    <a:pt x="96659" y="1926945"/>
                  </a:lnTo>
                  <a:lnTo>
                    <a:pt x="96659" y="0"/>
                  </a:lnTo>
                  <a:close/>
                </a:path>
              </a:pathLst>
            </a:custGeom>
            <a:solidFill>
              <a:srgbClr val="DB1630"/>
            </a:solidFill>
          </p:spPr>
          <p:txBody>
            <a:bodyPr wrap="square" lIns="0" tIns="0" rIns="0" bIns="0" rtlCol="0"/>
            <a:lstStyle/>
            <a:p>
              <a:endParaRPr dirty="0"/>
            </a:p>
          </p:txBody>
        </p:sp>
        <p:sp>
          <p:nvSpPr>
            <p:cNvPr id="44" name="object 44"/>
            <p:cNvSpPr/>
            <p:nvPr/>
          </p:nvSpPr>
          <p:spPr>
            <a:xfrm>
              <a:off x="6637960" y="3289604"/>
              <a:ext cx="172720" cy="916940"/>
            </a:xfrm>
            <a:custGeom>
              <a:avLst/>
              <a:gdLst/>
              <a:ahLst/>
              <a:cxnLst/>
              <a:rect l="l" t="t" r="r" b="b"/>
              <a:pathLst>
                <a:path w="172720" h="916939">
                  <a:moveTo>
                    <a:pt x="172618" y="911313"/>
                  </a:moveTo>
                  <a:lnTo>
                    <a:pt x="0" y="911313"/>
                  </a:lnTo>
                  <a:lnTo>
                    <a:pt x="0" y="916495"/>
                  </a:lnTo>
                  <a:lnTo>
                    <a:pt x="172618" y="916495"/>
                  </a:lnTo>
                  <a:lnTo>
                    <a:pt x="172618" y="911313"/>
                  </a:lnTo>
                  <a:close/>
                </a:path>
                <a:path w="172720" h="916939">
                  <a:moveTo>
                    <a:pt x="172618" y="607555"/>
                  </a:moveTo>
                  <a:lnTo>
                    <a:pt x="0" y="607555"/>
                  </a:lnTo>
                  <a:lnTo>
                    <a:pt x="0" y="612724"/>
                  </a:lnTo>
                  <a:lnTo>
                    <a:pt x="172618" y="612724"/>
                  </a:lnTo>
                  <a:lnTo>
                    <a:pt x="172618" y="607555"/>
                  </a:lnTo>
                  <a:close/>
                </a:path>
                <a:path w="172720" h="916939">
                  <a:moveTo>
                    <a:pt x="172618" y="303771"/>
                  </a:moveTo>
                  <a:lnTo>
                    <a:pt x="0" y="303771"/>
                  </a:lnTo>
                  <a:lnTo>
                    <a:pt x="0" y="308952"/>
                  </a:lnTo>
                  <a:lnTo>
                    <a:pt x="172618" y="308952"/>
                  </a:lnTo>
                  <a:lnTo>
                    <a:pt x="172618" y="303771"/>
                  </a:lnTo>
                  <a:close/>
                </a:path>
                <a:path w="172720" h="916939">
                  <a:moveTo>
                    <a:pt x="172618" y="0"/>
                  </a:moveTo>
                  <a:lnTo>
                    <a:pt x="0" y="0"/>
                  </a:lnTo>
                  <a:lnTo>
                    <a:pt x="0" y="2578"/>
                  </a:lnTo>
                  <a:lnTo>
                    <a:pt x="0" y="5168"/>
                  </a:lnTo>
                  <a:lnTo>
                    <a:pt x="172618" y="5168"/>
                  </a:lnTo>
                  <a:lnTo>
                    <a:pt x="172618" y="2578"/>
                  </a:lnTo>
                  <a:lnTo>
                    <a:pt x="172618" y="0"/>
                  </a:lnTo>
                  <a:close/>
                </a:path>
              </a:pathLst>
            </a:custGeom>
            <a:solidFill>
              <a:srgbClr val="FFFFFF"/>
            </a:solidFill>
          </p:spPr>
          <p:txBody>
            <a:bodyPr wrap="square" lIns="0" tIns="0" rIns="0" bIns="0" rtlCol="0"/>
            <a:lstStyle/>
            <a:p>
              <a:endParaRPr dirty="0"/>
            </a:p>
          </p:txBody>
        </p:sp>
        <p:sp>
          <p:nvSpPr>
            <p:cNvPr id="45" name="object 45"/>
            <p:cNvSpPr/>
            <p:nvPr/>
          </p:nvSpPr>
          <p:spPr>
            <a:xfrm>
              <a:off x="6810577" y="3140290"/>
              <a:ext cx="104139" cy="1367790"/>
            </a:xfrm>
            <a:custGeom>
              <a:avLst/>
              <a:gdLst/>
              <a:ahLst/>
              <a:cxnLst/>
              <a:rect l="l" t="t" r="r" b="b"/>
              <a:pathLst>
                <a:path w="104140" h="1367789">
                  <a:moveTo>
                    <a:pt x="103555" y="0"/>
                  </a:moveTo>
                  <a:lnTo>
                    <a:pt x="0" y="0"/>
                  </a:lnTo>
                  <a:lnTo>
                    <a:pt x="0" y="1367726"/>
                  </a:lnTo>
                  <a:lnTo>
                    <a:pt x="103555" y="1367726"/>
                  </a:lnTo>
                  <a:lnTo>
                    <a:pt x="103555" y="0"/>
                  </a:lnTo>
                  <a:close/>
                </a:path>
              </a:pathLst>
            </a:custGeom>
            <a:solidFill>
              <a:srgbClr val="DB1630"/>
            </a:solidFill>
          </p:spPr>
          <p:txBody>
            <a:bodyPr wrap="square" lIns="0" tIns="0" rIns="0" bIns="0" rtlCol="0"/>
            <a:lstStyle/>
            <a:p>
              <a:endParaRPr dirty="0"/>
            </a:p>
          </p:txBody>
        </p:sp>
        <p:sp>
          <p:nvSpPr>
            <p:cNvPr id="46" name="object 46"/>
            <p:cNvSpPr/>
            <p:nvPr/>
          </p:nvSpPr>
          <p:spPr>
            <a:xfrm>
              <a:off x="5871629" y="2385161"/>
              <a:ext cx="2651760" cy="5715"/>
            </a:xfrm>
            <a:custGeom>
              <a:avLst/>
              <a:gdLst/>
              <a:ahLst/>
              <a:cxnLst/>
              <a:rect l="l" t="t" r="r" b="b"/>
              <a:pathLst>
                <a:path w="2651759" h="5714">
                  <a:moveTo>
                    <a:pt x="0" y="5194"/>
                  </a:moveTo>
                  <a:lnTo>
                    <a:pt x="2651150" y="5194"/>
                  </a:lnTo>
                  <a:lnTo>
                    <a:pt x="2651150" y="0"/>
                  </a:lnTo>
                  <a:lnTo>
                    <a:pt x="0" y="0"/>
                  </a:lnTo>
                  <a:lnTo>
                    <a:pt x="0" y="5194"/>
                  </a:lnTo>
                  <a:close/>
                </a:path>
              </a:pathLst>
            </a:custGeom>
            <a:solidFill>
              <a:srgbClr val="FFFFFF"/>
            </a:solidFill>
          </p:spPr>
          <p:txBody>
            <a:bodyPr wrap="square" lIns="0" tIns="0" rIns="0" bIns="0" rtlCol="0"/>
            <a:lstStyle/>
            <a:p>
              <a:endParaRPr dirty="0"/>
            </a:p>
          </p:txBody>
        </p:sp>
        <p:sp>
          <p:nvSpPr>
            <p:cNvPr id="47" name="object 47"/>
            <p:cNvSpPr/>
            <p:nvPr/>
          </p:nvSpPr>
          <p:spPr>
            <a:xfrm>
              <a:off x="5768073" y="2208250"/>
              <a:ext cx="104139" cy="2299970"/>
            </a:xfrm>
            <a:custGeom>
              <a:avLst/>
              <a:gdLst/>
              <a:ahLst/>
              <a:cxnLst/>
              <a:rect l="l" t="t" r="r" b="b"/>
              <a:pathLst>
                <a:path w="104139" h="2299970">
                  <a:moveTo>
                    <a:pt x="103555" y="0"/>
                  </a:moveTo>
                  <a:lnTo>
                    <a:pt x="0" y="0"/>
                  </a:lnTo>
                  <a:lnTo>
                    <a:pt x="0" y="2299766"/>
                  </a:lnTo>
                  <a:lnTo>
                    <a:pt x="103555" y="2299766"/>
                  </a:lnTo>
                  <a:lnTo>
                    <a:pt x="103555" y="0"/>
                  </a:lnTo>
                  <a:close/>
                </a:path>
              </a:pathLst>
            </a:custGeom>
            <a:solidFill>
              <a:srgbClr val="DB1630"/>
            </a:solidFill>
          </p:spPr>
          <p:txBody>
            <a:bodyPr wrap="square" lIns="0" tIns="0" rIns="0" bIns="0" rtlCol="0"/>
            <a:lstStyle/>
            <a:p>
              <a:endParaRPr dirty="0"/>
            </a:p>
          </p:txBody>
        </p:sp>
        <p:sp>
          <p:nvSpPr>
            <p:cNvPr id="48" name="object 48"/>
            <p:cNvSpPr/>
            <p:nvPr/>
          </p:nvSpPr>
          <p:spPr>
            <a:xfrm>
              <a:off x="6396342" y="2992742"/>
              <a:ext cx="2126615" cy="1213485"/>
            </a:xfrm>
            <a:custGeom>
              <a:avLst/>
              <a:gdLst/>
              <a:ahLst/>
              <a:cxnLst/>
              <a:rect l="l" t="t" r="r" b="b"/>
              <a:pathLst>
                <a:path w="2126615" h="1213485">
                  <a:moveTo>
                    <a:pt x="138061" y="1208176"/>
                  </a:moveTo>
                  <a:lnTo>
                    <a:pt x="0" y="1208176"/>
                  </a:lnTo>
                  <a:lnTo>
                    <a:pt x="0" y="1213358"/>
                  </a:lnTo>
                  <a:lnTo>
                    <a:pt x="138061" y="1213358"/>
                  </a:lnTo>
                  <a:lnTo>
                    <a:pt x="138061" y="1208176"/>
                  </a:lnTo>
                  <a:close/>
                </a:path>
                <a:path w="2126615" h="1213485">
                  <a:moveTo>
                    <a:pt x="138061" y="904417"/>
                  </a:moveTo>
                  <a:lnTo>
                    <a:pt x="0" y="904417"/>
                  </a:lnTo>
                  <a:lnTo>
                    <a:pt x="0" y="909586"/>
                  </a:lnTo>
                  <a:lnTo>
                    <a:pt x="138061" y="909586"/>
                  </a:lnTo>
                  <a:lnTo>
                    <a:pt x="138061" y="904417"/>
                  </a:lnTo>
                  <a:close/>
                </a:path>
                <a:path w="2126615" h="1213485">
                  <a:moveTo>
                    <a:pt x="138061" y="600633"/>
                  </a:moveTo>
                  <a:lnTo>
                    <a:pt x="0" y="600633"/>
                  </a:lnTo>
                  <a:lnTo>
                    <a:pt x="0" y="605815"/>
                  </a:lnTo>
                  <a:lnTo>
                    <a:pt x="138061" y="605815"/>
                  </a:lnTo>
                  <a:lnTo>
                    <a:pt x="138061" y="600633"/>
                  </a:lnTo>
                  <a:close/>
                </a:path>
                <a:path w="2126615" h="1213485">
                  <a:moveTo>
                    <a:pt x="138061" y="296862"/>
                  </a:moveTo>
                  <a:lnTo>
                    <a:pt x="0" y="296862"/>
                  </a:lnTo>
                  <a:lnTo>
                    <a:pt x="0" y="299440"/>
                  </a:lnTo>
                  <a:lnTo>
                    <a:pt x="0" y="302031"/>
                  </a:lnTo>
                  <a:lnTo>
                    <a:pt x="138061" y="302031"/>
                  </a:lnTo>
                  <a:lnTo>
                    <a:pt x="138061" y="299440"/>
                  </a:lnTo>
                  <a:lnTo>
                    <a:pt x="138061" y="296862"/>
                  </a:lnTo>
                  <a:close/>
                </a:path>
                <a:path w="2126615" h="1213485">
                  <a:moveTo>
                    <a:pt x="2126437" y="0"/>
                  </a:moveTo>
                  <a:lnTo>
                    <a:pt x="0" y="0"/>
                  </a:lnTo>
                  <a:lnTo>
                    <a:pt x="0" y="5168"/>
                  </a:lnTo>
                  <a:lnTo>
                    <a:pt x="2126437" y="5168"/>
                  </a:lnTo>
                  <a:lnTo>
                    <a:pt x="2126437" y="0"/>
                  </a:lnTo>
                  <a:close/>
                </a:path>
              </a:pathLst>
            </a:custGeom>
            <a:solidFill>
              <a:srgbClr val="FFFFFF"/>
            </a:solidFill>
          </p:spPr>
          <p:txBody>
            <a:bodyPr wrap="square" lIns="0" tIns="0" rIns="0" bIns="0" rtlCol="0"/>
            <a:lstStyle/>
            <a:p>
              <a:endParaRPr dirty="0"/>
            </a:p>
          </p:txBody>
        </p:sp>
        <p:sp>
          <p:nvSpPr>
            <p:cNvPr id="50" name="object 50"/>
            <p:cNvSpPr/>
            <p:nvPr/>
          </p:nvSpPr>
          <p:spPr>
            <a:xfrm>
              <a:off x="1508810" y="2090115"/>
              <a:ext cx="7178040" cy="2442210"/>
            </a:xfrm>
            <a:custGeom>
              <a:avLst/>
              <a:gdLst/>
              <a:ahLst/>
              <a:cxnLst/>
              <a:rect l="l" t="t" r="r" b="b"/>
              <a:pathLst>
                <a:path w="7178040" h="2442210">
                  <a:moveTo>
                    <a:pt x="39116" y="2421915"/>
                  </a:moveTo>
                  <a:lnTo>
                    <a:pt x="39014" y="2401392"/>
                  </a:lnTo>
                  <a:lnTo>
                    <a:pt x="37452" y="2394280"/>
                  </a:lnTo>
                  <a:lnTo>
                    <a:pt x="32842" y="2387092"/>
                  </a:lnTo>
                  <a:lnTo>
                    <a:pt x="32207" y="2386101"/>
                  </a:lnTo>
                  <a:lnTo>
                    <a:pt x="32207" y="2403094"/>
                  </a:lnTo>
                  <a:lnTo>
                    <a:pt x="32207" y="2420289"/>
                  </a:lnTo>
                  <a:lnTo>
                    <a:pt x="31229" y="2426411"/>
                  </a:lnTo>
                  <a:lnTo>
                    <a:pt x="27216" y="2434374"/>
                  </a:lnTo>
                  <a:lnTo>
                    <a:pt x="23977" y="2436368"/>
                  </a:lnTo>
                  <a:lnTo>
                    <a:pt x="15074" y="2436368"/>
                  </a:lnTo>
                  <a:lnTo>
                    <a:pt x="11849" y="2434399"/>
                  </a:lnTo>
                  <a:lnTo>
                    <a:pt x="7810" y="2426551"/>
                  </a:lnTo>
                  <a:lnTo>
                    <a:pt x="6794" y="2420289"/>
                  </a:lnTo>
                  <a:lnTo>
                    <a:pt x="6794" y="2403094"/>
                  </a:lnTo>
                  <a:lnTo>
                    <a:pt x="7810" y="2396833"/>
                  </a:lnTo>
                  <a:lnTo>
                    <a:pt x="11849" y="2389035"/>
                  </a:lnTo>
                  <a:lnTo>
                    <a:pt x="15074" y="2387092"/>
                  </a:lnTo>
                  <a:lnTo>
                    <a:pt x="23977" y="2387092"/>
                  </a:lnTo>
                  <a:lnTo>
                    <a:pt x="27216" y="2389060"/>
                  </a:lnTo>
                  <a:lnTo>
                    <a:pt x="31229" y="2396972"/>
                  </a:lnTo>
                  <a:lnTo>
                    <a:pt x="32207" y="2403094"/>
                  </a:lnTo>
                  <a:lnTo>
                    <a:pt x="32207" y="2386101"/>
                  </a:lnTo>
                  <a:lnTo>
                    <a:pt x="30784" y="2383879"/>
                  </a:lnTo>
                  <a:lnTo>
                    <a:pt x="25920" y="2381275"/>
                  </a:lnTo>
                  <a:lnTo>
                    <a:pt x="12915" y="2381275"/>
                  </a:lnTo>
                  <a:lnTo>
                    <a:pt x="8026" y="2383764"/>
                  </a:lnTo>
                  <a:lnTo>
                    <a:pt x="1600" y="2393746"/>
                  </a:lnTo>
                  <a:lnTo>
                    <a:pt x="0" y="2401392"/>
                  </a:lnTo>
                  <a:lnTo>
                    <a:pt x="50" y="2421915"/>
                  </a:lnTo>
                  <a:lnTo>
                    <a:pt x="1651" y="2429230"/>
                  </a:lnTo>
                  <a:lnTo>
                    <a:pt x="8293" y="2439568"/>
                  </a:lnTo>
                  <a:lnTo>
                    <a:pt x="13131" y="2442146"/>
                  </a:lnTo>
                  <a:lnTo>
                    <a:pt x="26136" y="2442146"/>
                  </a:lnTo>
                  <a:lnTo>
                    <a:pt x="31064" y="2439632"/>
                  </a:lnTo>
                  <a:lnTo>
                    <a:pt x="33147" y="2436368"/>
                  </a:lnTo>
                  <a:lnTo>
                    <a:pt x="37503" y="2429548"/>
                  </a:lnTo>
                  <a:lnTo>
                    <a:pt x="39116" y="2421915"/>
                  </a:lnTo>
                  <a:close/>
                </a:path>
                <a:path w="7178040" h="2442210">
                  <a:moveTo>
                    <a:pt x="7117054" y="683818"/>
                  </a:moveTo>
                  <a:lnTo>
                    <a:pt x="7111390" y="683818"/>
                  </a:lnTo>
                  <a:lnTo>
                    <a:pt x="7095731" y="695909"/>
                  </a:lnTo>
                  <a:lnTo>
                    <a:pt x="7099300" y="700532"/>
                  </a:lnTo>
                  <a:lnTo>
                    <a:pt x="7108228" y="693254"/>
                  </a:lnTo>
                  <a:lnTo>
                    <a:pt x="7110819" y="690854"/>
                  </a:lnTo>
                  <a:lnTo>
                    <a:pt x="7110603" y="693991"/>
                  </a:lnTo>
                  <a:lnTo>
                    <a:pt x="7110501" y="697306"/>
                  </a:lnTo>
                  <a:lnTo>
                    <a:pt x="7110501" y="742962"/>
                  </a:lnTo>
                  <a:lnTo>
                    <a:pt x="7117054" y="742962"/>
                  </a:lnTo>
                  <a:lnTo>
                    <a:pt x="7117054" y="683818"/>
                  </a:lnTo>
                  <a:close/>
                </a:path>
                <a:path w="7178040" h="2442210">
                  <a:moveTo>
                    <a:pt x="7117054" y="338620"/>
                  </a:moveTo>
                  <a:lnTo>
                    <a:pt x="7111390" y="338620"/>
                  </a:lnTo>
                  <a:lnTo>
                    <a:pt x="7095731" y="350710"/>
                  </a:lnTo>
                  <a:lnTo>
                    <a:pt x="7099300" y="355333"/>
                  </a:lnTo>
                  <a:lnTo>
                    <a:pt x="7108228" y="348056"/>
                  </a:lnTo>
                  <a:lnTo>
                    <a:pt x="7110819" y="345655"/>
                  </a:lnTo>
                  <a:lnTo>
                    <a:pt x="7110603" y="348792"/>
                  </a:lnTo>
                  <a:lnTo>
                    <a:pt x="7110501" y="352107"/>
                  </a:lnTo>
                  <a:lnTo>
                    <a:pt x="7110501" y="397764"/>
                  </a:lnTo>
                  <a:lnTo>
                    <a:pt x="7117054" y="397764"/>
                  </a:lnTo>
                  <a:lnTo>
                    <a:pt x="7117054" y="338620"/>
                  </a:lnTo>
                  <a:close/>
                </a:path>
                <a:path w="7178040" h="2442210">
                  <a:moveTo>
                    <a:pt x="7117054" y="317"/>
                  </a:moveTo>
                  <a:lnTo>
                    <a:pt x="7111390" y="317"/>
                  </a:lnTo>
                  <a:lnTo>
                    <a:pt x="7095731" y="12407"/>
                  </a:lnTo>
                  <a:lnTo>
                    <a:pt x="7099300" y="17030"/>
                  </a:lnTo>
                  <a:lnTo>
                    <a:pt x="7108228" y="9753"/>
                  </a:lnTo>
                  <a:lnTo>
                    <a:pt x="7110819" y="7353"/>
                  </a:lnTo>
                  <a:lnTo>
                    <a:pt x="7110603" y="10490"/>
                  </a:lnTo>
                  <a:lnTo>
                    <a:pt x="7110501" y="13804"/>
                  </a:lnTo>
                  <a:lnTo>
                    <a:pt x="7110501" y="59461"/>
                  </a:lnTo>
                  <a:lnTo>
                    <a:pt x="7117054" y="59461"/>
                  </a:lnTo>
                  <a:lnTo>
                    <a:pt x="7117054" y="317"/>
                  </a:lnTo>
                  <a:close/>
                </a:path>
                <a:path w="7178040" h="2442210">
                  <a:moveTo>
                    <a:pt x="7131050" y="2096808"/>
                  </a:moveTo>
                  <a:lnTo>
                    <a:pt x="7100633" y="2096808"/>
                  </a:lnTo>
                  <a:lnTo>
                    <a:pt x="7100633" y="2096490"/>
                  </a:lnTo>
                  <a:lnTo>
                    <a:pt x="7119340" y="2078215"/>
                  </a:lnTo>
                  <a:lnTo>
                    <a:pt x="7123277" y="2073579"/>
                  </a:lnTo>
                  <a:lnTo>
                    <a:pt x="7127494" y="2066239"/>
                  </a:lnTo>
                  <a:lnTo>
                    <a:pt x="7128548" y="2062530"/>
                  </a:lnTo>
                  <a:lnTo>
                    <a:pt x="7128548" y="2053983"/>
                  </a:lnTo>
                  <a:lnTo>
                    <a:pt x="7126960" y="2050161"/>
                  </a:lnTo>
                  <a:lnTo>
                    <a:pt x="7120649" y="2044471"/>
                  </a:lnTo>
                  <a:lnTo>
                    <a:pt x="7116292" y="2043049"/>
                  </a:lnTo>
                  <a:lnTo>
                    <a:pt x="7104329" y="2043049"/>
                  </a:lnTo>
                  <a:lnTo>
                    <a:pt x="7098385" y="2045322"/>
                  </a:lnTo>
                  <a:lnTo>
                    <a:pt x="7092937" y="2049843"/>
                  </a:lnTo>
                  <a:lnTo>
                    <a:pt x="7096506" y="2054415"/>
                  </a:lnTo>
                  <a:lnTo>
                    <a:pt x="7099198" y="2052294"/>
                  </a:lnTo>
                  <a:lnTo>
                    <a:pt x="7101649" y="2050821"/>
                  </a:lnTo>
                  <a:lnTo>
                    <a:pt x="7106044" y="2049195"/>
                  </a:lnTo>
                  <a:lnTo>
                    <a:pt x="7108368" y="2048789"/>
                  </a:lnTo>
                  <a:lnTo>
                    <a:pt x="7114222" y="2048789"/>
                  </a:lnTo>
                  <a:lnTo>
                    <a:pt x="7116877" y="2049716"/>
                  </a:lnTo>
                  <a:lnTo>
                    <a:pt x="7120712" y="2053412"/>
                  </a:lnTo>
                  <a:lnTo>
                    <a:pt x="7121665" y="2055914"/>
                  </a:lnTo>
                  <a:lnTo>
                    <a:pt x="7121665" y="2061311"/>
                  </a:lnTo>
                  <a:lnTo>
                    <a:pt x="7092175" y="2097265"/>
                  </a:lnTo>
                  <a:lnTo>
                    <a:pt x="7092175" y="2103043"/>
                  </a:lnTo>
                  <a:lnTo>
                    <a:pt x="7131050" y="2103043"/>
                  </a:lnTo>
                  <a:lnTo>
                    <a:pt x="7131050" y="2096808"/>
                  </a:lnTo>
                  <a:close/>
                </a:path>
                <a:path w="7178040" h="2442210">
                  <a:moveTo>
                    <a:pt x="7131215" y="1062609"/>
                  </a:moveTo>
                  <a:lnTo>
                    <a:pt x="7130199" y="1059688"/>
                  </a:lnTo>
                  <a:lnTo>
                    <a:pt x="7126160" y="1054646"/>
                  </a:lnTo>
                  <a:lnTo>
                    <a:pt x="7124586" y="1053553"/>
                  </a:lnTo>
                  <a:lnTo>
                    <a:pt x="7124586" y="1063396"/>
                  </a:lnTo>
                  <a:lnTo>
                    <a:pt x="7124471" y="1069568"/>
                  </a:lnTo>
                  <a:lnTo>
                    <a:pt x="7123468" y="1071892"/>
                  </a:lnTo>
                  <a:lnTo>
                    <a:pt x="7118985" y="1075664"/>
                  </a:lnTo>
                  <a:lnTo>
                    <a:pt x="7115861" y="1076604"/>
                  </a:lnTo>
                  <a:lnTo>
                    <a:pt x="7107771" y="1076604"/>
                  </a:lnTo>
                  <a:lnTo>
                    <a:pt x="7104608" y="1075702"/>
                  </a:lnTo>
                  <a:lnTo>
                    <a:pt x="7100100" y="1072095"/>
                  </a:lnTo>
                  <a:lnTo>
                    <a:pt x="7098970" y="1069568"/>
                  </a:lnTo>
                  <a:lnTo>
                    <a:pt x="7098970" y="1063396"/>
                  </a:lnTo>
                  <a:lnTo>
                    <a:pt x="7099884" y="1060919"/>
                  </a:lnTo>
                  <a:lnTo>
                    <a:pt x="7103491" y="1056728"/>
                  </a:lnTo>
                  <a:lnTo>
                    <a:pt x="7106399" y="1054836"/>
                  </a:lnTo>
                  <a:lnTo>
                    <a:pt x="7110425" y="1053109"/>
                  </a:lnTo>
                  <a:lnTo>
                    <a:pt x="7115657" y="1055027"/>
                  </a:lnTo>
                  <a:lnTo>
                    <a:pt x="7119328" y="1056995"/>
                  </a:lnTo>
                  <a:lnTo>
                    <a:pt x="7123531" y="1061059"/>
                  </a:lnTo>
                  <a:lnTo>
                    <a:pt x="7124586" y="1063396"/>
                  </a:lnTo>
                  <a:lnTo>
                    <a:pt x="7124586" y="1053553"/>
                  </a:lnTo>
                  <a:lnTo>
                    <a:pt x="7123963" y="1053109"/>
                  </a:lnTo>
                  <a:lnTo>
                    <a:pt x="7122744" y="1052245"/>
                  </a:lnTo>
                  <a:lnTo>
                    <a:pt x="7117943" y="1049947"/>
                  </a:lnTo>
                  <a:lnTo>
                    <a:pt x="7121906" y="1047978"/>
                  </a:lnTo>
                  <a:lnTo>
                    <a:pt x="7122706" y="1047369"/>
                  </a:lnTo>
                  <a:lnTo>
                    <a:pt x="7124801" y="1045794"/>
                  </a:lnTo>
                  <a:lnTo>
                    <a:pt x="7128408" y="1040993"/>
                  </a:lnTo>
                  <a:lnTo>
                    <a:pt x="7129297" y="1038364"/>
                  </a:lnTo>
                  <a:lnTo>
                    <a:pt x="7129183" y="1030732"/>
                  </a:lnTo>
                  <a:lnTo>
                    <a:pt x="7127710" y="1027531"/>
                  </a:lnTo>
                  <a:lnTo>
                    <a:pt x="7126706" y="1026731"/>
                  </a:lnTo>
                  <a:lnTo>
                    <a:pt x="7122681" y="1023531"/>
                  </a:lnTo>
                  <a:lnTo>
                    <a:pt x="7122681" y="1032903"/>
                  </a:lnTo>
                  <a:lnTo>
                    <a:pt x="7122579" y="1038364"/>
                  </a:lnTo>
                  <a:lnTo>
                    <a:pt x="7121880" y="1040282"/>
                  </a:lnTo>
                  <a:lnTo>
                    <a:pt x="7118667" y="1044003"/>
                  </a:lnTo>
                  <a:lnTo>
                    <a:pt x="7115937" y="1045743"/>
                  </a:lnTo>
                  <a:lnTo>
                    <a:pt x="7112076" y="1047369"/>
                  </a:lnTo>
                  <a:lnTo>
                    <a:pt x="7107796" y="1045578"/>
                  </a:lnTo>
                  <a:lnTo>
                    <a:pt x="7104850" y="1043800"/>
                  </a:lnTo>
                  <a:lnTo>
                    <a:pt x="7101675" y="1040244"/>
                  </a:lnTo>
                  <a:lnTo>
                    <a:pt x="7100964" y="1038364"/>
                  </a:lnTo>
                  <a:lnTo>
                    <a:pt x="7100887" y="1032903"/>
                  </a:lnTo>
                  <a:lnTo>
                    <a:pt x="7101840" y="1030782"/>
                  </a:lnTo>
                  <a:lnTo>
                    <a:pt x="7105663" y="1027544"/>
                  </a:lnTo>
                  <a:lnTo>
                    <a:pt x="7108304" y="1026731"/>
                  </a:lnTo>
                  <a:lnTo>
                    <a:pt x="7115099" y="1026731"/>
                  </a:lnTo>
                  <a:lnTo>
                    <a:pt x="7117791" y="1027531"/>
                  </a:lnTo>
                  <a:lnTo>
                    <a:pt x="7121703" y="1030732"/>
                  </a:lnTo>
                  <a:lnTo>
                    <a:pt x="7122681" y="1032903"/>
                  </a:lnTo>
                  <a:lnTo>
                    <a:pt x="7122681" y="1023531"/>
                  </a:lnTo>
                  <a:lnTo>
                    <a:pt x="7121423" y="1022527"/>
                  </a:lnTo>
                  <a:lnTo>
                    <a:pt x="7117156" y="1021270"/>
                  </a:lnTo>
                  <a:lnTo>
                    <a:pt x="7106450" y="1021270"/>
                  </a:lnTo>
                  <a:lnTo>
                    <a:pt x="7102208" y="1022540"/>
                  </a:lnTo>
                  <a:lnTo>
                    <a:pt x="7095871" y="1027633"/>
                  </a:lnTo>
                  <a:lnTo>
                    <a:pt x="7094309" y="1031011"/>
                  </a:lnTo>
                  <a:lnTo>
                    <a:pt x="7094283" y="1038364"/>
                  </a:lnTo>
                  <a:lnTo>
                    <a:pt x="7095096" y="1041095"/>
                  </a:lnTo>
                  <a:lnTo>
                    <a:pt x="7098322" y="1045972"/>
                  </a:lnTo>
                  <a:lnTo>
                    <a:pt x="7101002" y="1048258"/>
                  </a:lnTo>
                  <a:lnTo>
                    <a:pt x="7104723" y="1050353"/>
                  </a:lnTo>
                  <a:lnTo>
                    <a:pt x="7096468" y="1054138"/>
                  </a:lnTo>
                  <a:lnTo>
                    <a:pt x="7092340" y="1059408"/>
                  </a:lnTo>
                  <a:lnTo>
                    <a:pt x="7092340" y="1071245"/>
                  </a:lnTo>
                  <a:lnTo>
                    <a:pt x="7094042" y="1075156"/>
                  </a:lnTo>
                  <a:lnTo>
                    <a:pt x="7100837" y="1080681"/>
                  </a:lnTo>
                  <a:lnTo>
                    <a:pt x="7105688" y="1082065"/>
                  </a:lnTo>
                  <a:lnTo>
                    <a:pt x="7117956" y="1082065"/>
                  </a:lnTo>
                  <a:lnTo>
                    <a:pt x="7122655" y="1080604"/>
                  </a:lnTo>
                  <a:lnTo>
                    <a:pt x="7127329" y="1076604"/>
                  </a:lnTo>
                  <a:lnTo>
                    <a:pt x="7129500" y="1074750"/>
                  </a:lnTo>
                  <a:lnTo>
                    <a:pt x="7131215" y="1070838"/>
                  </a:lnTo>
                  <a:lnTo>
                    <a:pt x="7131215" y="1062609"/>
                  </a:lnTo>
                  <a:close/>
                </a:path>
                <a:path w="7178040" h="2442210">
                  <a:moveTo>
                    <a:pt x="7131456" y="1395082"/>
                  </a:moveTo>
                  <a:lnTo>
                    <a:pt x="7129920" y="1390726"/>
                  </a:lnTo>
                  <a:lnTo>
                    <a:pt x="7127316" y="1387995"/>
                  </a:lnTo>
                  <a:lnTo>
                    <a:pt x="7124814" y="1385379"/>
                  </a:lnTo>
                  <a:lnTo>
                    <a:pt x="7124814" y="1396669"/>
                  </a:lnTo>
                  <a:lnTo>
                    <a:pt x="7124814" y="1405140"/>
                  </a:lnTo>
                  <a:lnTo>
                    <a:pt x="7123760" y="1408620"/>
                  </a:lnTo>
                  <a:lnTo>
                    <a:pt x="7119531" y="1413446"/>
                  </a:lnTo>
                  <a:lnTo>
                    <a:pt x="7116559" y="1414653"/>
                  </a:lnTo>
                  <a:lnTo>
                    <a:pt x="7110184" y="1414653"/>
                  </a:lnTo>
                  <a:lnTo>
                    <a:pt x="7099744" y="1397190"/>
                  </a:lnTo>
                  <a:lnTo>
                    <a:pt x="7100341" y="1395374"/>
                  </a:lnTo>
                  <a:lnTo>
                    <a:pt x="7102742" y="1391869"/>
                  </a:lnTo>
                  <a:lnTo>
                    <a:pt x="7104354" y="1390497"/>
                  </a:lnTo>
                  <a:lnTo>
                    <a:pt x="7106056" y="1389659"/>
                  </a:lnTo>
                  <a:lnTo>
                    <a:pt x="7108393" y="1388503"/>
                  </a:lnTo>
                  <a:lnTo>
                    <a:pt x="7110616" y="1387995"/>
                  </a:lnTo>
                  <a:lnTo>
                    <a:pt x="7116953" y="1387995"/>
                  </a:lnTo>
                  <a:lnTo>
                    <a:pt x="7119899" y="1389113"/>
                  </a:lnTo>
                  <a:lnTo>
                    <a:pt x="7123836" y="1393596"/>
                  </a:lnTo>
                  <a:lnTo>
                    <a:pt x="7124814" y="1396669"/>
                  </a:lnTo>
                  <a:lnTo>
                    <a:pt x="7124814" y="1385379"/>
                  </a:lnTo>
                  <a:lnTo>
                    <a:pt x="7123798" y="1384300"/>
                  </a:lnTo>
                  <a:lnTo>
                    <a:pt x="7119620" y="1382699"/>
                  </a:lnTo>
                  <a:lnTo>
                    <a:pt x="7107885" y="1382699"/>
                  </a:lnTo>
                  <a:lnTo>
                    <a:pt x="7103186" y="1385023"/>
                  </a:lnTo>
                  <a:lnTo>
                    <a:pt x="7100227" y="1389659"/>
                  </a:lnTo>
                  <a:lnTo>
                    <a:pt x="7099744" y="1389659"/>
                  </a:lnTo>
                  <a:lnTo>
                    <a:pt x="7100062" y="1381188"/>
                  </a:lnTo>
                  <a:lnTo>
                    <a:pt x="7101891" y="1374978"/>
                  </a:lnTo>
                  <a:lnTo>
                    <a:pt x="7108584" y="1367066"/>
                  </a:lnTo>
                  <a:lnTo>
                    <a:pt x="7113422" y="1365097"/>
                  </a:lnTo>
                  <a:lnTo>
                    <a:pt x="7122427" y="1365097"/>
                  </a:lnTo>
                  <a:lnTo>
                    <a:pt x="7124801" y="1365440"/>
                  </a:lnTo>
                  <a:lnTo>
                    <a:pt x="7126884" y="1366113"/>
                  </a:lnTo>
                  <a:lnTo>
                    <a:pt x="7126884" y="1365097"/>
                  </a:lnTo>
                  <a:lnTo>
                    <a:pt x="7126884" y="1360335"/>
                  </a:lnTo>
                  <a:lnTo>
                    <a:pt x="7125132" y="1359814"/>
                  </a:lnTo>
                  <a:lnTo>
                    <a:pt x="7122731" y="1359560"/>
                  </a:lnTo>
                  <a:lnTo>
                    <a:pt x="7110831" y="1359560"/>
                  </a:lnTo>
                  <a:lnTo>
                    <a:pt x="7092861" y="1402473"/>
                  </a:lnTo>
                  <a:lnTo>
                    <a:pt x="7094652" y="1408861"/>
                  </a:lnTo>
                  <a:lnTo>
                    <a:pt x="7101827" y="1418056"/>
                  </a:lnTo>
                  <a:lnTo>
                    <a:pt x="7106679" y="1420368"/>
                  </a:lnTo>
                  <a:lnTo>
                    <a:pt x="7118528" y="1420368"/>
                  </a:lnTo>
                  <a:lnTo>
                    <a:pt x="7123062" y="1418590"/>
                  </a:lnTo>
                  <a:lnTo>
                    <a:pt x="7126821" y="1414653"/>
                  </a:lnTo>
                  <a:lnTo>
                    <a:pt x="7129780" y="1411554"/>
                  </a:lnTo>
                  <a:lnTo>
                    <a:pt x="7131456" y="1406728"/>
                  </a:lnTo>
                  <a:lnTo>
                    <a:pt x="7131456" y="1395082"/>
                  </a:lnTo>
                  <a:close/>
                </a:path>
                <a:path w="7178040" h="2442210">
                  <a:moveTo>
                    <a:pt x="7133844" y="1738147"/>
                  </a:moveTo>
                  <a:lnTo>
                    <a:pt x="7125068" y="1738147"/>
                  </a:lnTo>
                  <a:lnTo>
                    <a:pt x="7125068" y="1705419"/>
                  </a:lnTo>
                  <a:lnTo>
                    <a:pt x="7125068" y="1698383"/>
                  </a:lnTo>
                  <a:lnTo>
                    <a:pt x="7119036" y="1698383"/>
                  </a:lnTo>
                  <a:lnTo>
                    <a:pt x="7119036" y="1705419"/>
                  </a:lnTo>
                  <a:lnTo>
                    <a:pt x="7118769" y="1710156"/>
                  </a:lnTo>
                  <a:lnTo>
                    <a:pt x="7118718" y="1711858"/>
                  </a:lnTo>
                  <a:lnTo>
                    <a:pt x="7118629" y="1738147"/>
                  </a:lnTo>
                  <a:lnTo>
                    <a:pt x="7096582" y="1738147"/>
                  </a:lnTo>
                  <a:lnTo>
                    <a:pt x="7115073" y="1711858"/>
                  </a:lnTo>
                  <a:lnTo>
                    <a:pt x="7116204" y="1710156"/>
                  </a:lnTo>
                  <a:lnTo>
                    <a:pt x="7117423" y="1708010"/>
                  </a:lnTo>
                  <a:lnTo>
                    <a:pt x="7118718" y="1705419"/>
                  </a:lnTo>
                  <a:lnTo>
                    <a:pt x="7119036" y="1705419"/>
                  </a:lnTo>
                  <a:lnTo>
                    <a:pt x="7119036" y="1698383"/>
                  </a:lnTo>
                  <a:lnTo>
                    <a:pt x="7117943" y="1698383"/>
                  </a:lnTo>
                  <a:lnTo>
                    <a:pt x="7089876" y="1738388"/>
                  </a:lnTo>
                  <a:lnTo>
                    <a:pt x="7089876" y="1744256"/>
                  </a:lnTo>
                  <a:lnTo>
                    <a:pt x="7118629" y="1744256"/>
                  </a:lnTo>
                  <a:lnTo>
                    <a:pt x="7118629" y="1757845"/>
                  </a:lnTo>
                  <a:lnTo>
                    <a:pt x="7125068" y="1757845"/>
                  </a:lnTo>
                  <a:lnTo>
                    <a:pt x="7125068" y="1744256"/>
                  </a:lnTo>
                  <a:lnTo>
                    <a:pt x="7133844" y="1744256"/>
                  </a:lnTo>
                  <a:lnTo>
                    <a:pt x="7133844" y="1738147"/>
                  </a:lnTo>
                  <a:close/>
                </a:path>
                <a:path w="7178040" h="2442210">
                  <a:moveTo>
                    <a:pt x="7175195" y="391528"/>
                  </a:moveTo>
                  <a:lnTo>
                    <a:pt x="7144779" y="391528"/>
                  </a:lnTo>
                  <a:lnTo>
                    <a:pt x="7144779" y="391210"/>
                  </a:lnTo>
                  <a:lnTo>
                    <a:pt x="7163486" y="372935"/>
                  </a:lnTo>
                  <a:lnTo>
                    <a:pt x="7167423" y="368300"/>
                  </a:lnTo>
                  <a:lnTo>
                    <a:pt x="7171639" y="360959"/>
                  </a:lnTo>
                  <a:lnTo>
                    <a:pt x="7172680" y="357251"/>
                  </a:lnTo>
                  <a:lnTo>
                    <a:pt x="7172680" y="348703"/>
                  </a:lnTo>
                  <a:lnTo>
                    <a:pt x="7171106" y="344881"/>
                  </a:lnTo>
                  <a:lnTo>
                    <a:pt x="7164794" y="339191"/>
                  </a:lnTo>
                  <a:lnTo>
                    <a:pt x="7160438" y="337769"/>
                  </a:lnTo>
                  <a:lnTo>
                    <a:pt x="7148474" y="337769"/>
                  </a:lnTo>
                  <a:lnTo>
                    <a:pt x="7142531" y="340042"/>
                  </a:lnTo>
                  <a:lnTo>
                    <a:pt x="7137082" y="344563"/>
                  </a:lnTo>
                  <a:lnTo>
                    <a:pt x="7140651" y="349135"/>
                  </a:lnTo>
                  <a:lnTo>
                    <a:pt x="7143343" y="347014"/>
                  </a:lnTo>
                  <a:lnTo>
                    <a:pt x="7145795" y="345541"/>
                  </a:lnTo>
                  <a:lnTo>
                    <a:pt x="7150189" y="343916"/>
                  </a:lnTo>
                  <a:lnTo>
                    <a:pt x="7152513" y="343509"/>
                  </a:lnTo>
                  <a:lnTo>
                    <a:pt x="7158368" y="343509"/>
                  </a:lnTo>
                  <a:lnTo>
                    <a:pt x="7161022" y="344436"/>
                  </a:lnTo>
                  <a:lnTo>
                    <a:pt x="7164857" y="348132"/>
                  </a:lnTo>
                  <a:lnTo>
                    <a:pt x="7165810" y="350634"/>
                  </a:lnTo>
                  <a:lnTo>
                    <a:pt x="7165810" y="356031"/>
                  </a:lnTo>
                  <a:lnTo>
                    <a:pt x="7136320" y="391972"/>
                  </a:lnTo>
                  <a:lnTo>
                    <a:pt x="7136320" y="397764"/>
                  </a:lnTo>
                  <a:lnTo>
                    <a:pt x="7175195" y="397764"/>
                  </a:lnTo>
                  <a:lnTo>
                    <a:pt x="7175195" y="391528"/>
                  </a:lnTo>
                  <a:close/>
                </a:path>
                <a:path w="7178040" h="2442210">
                  <a:moveTo>
                    <a:pt x="7175513" y="723531"/>
                  </a:moveTo>
                  <a:lnTo>
                    <a:pt x="7175424" y="703008"/>
                  </a:lnTo>
                  <a:lnTo>
                    <a:pt x="7173849" y="695896"/>
                  </a:lnTo>
                  <a:lnTo>
                    <a:pt x="7169239" y="688708"/>
                  </a:lnTo>
                  <a:lnTo>
                    <a:pt x="7168616" y="687743"/>
                  </a:lnTo>
                  <a:lnTo>
                    <a:pt x="7168616" y="704710"/>
                  </a:lnTo>
                  <a:lnTo>
                    <a:pt x="7168616" y="721906"/>
                  </a:lnTo>
                  <a:lnTo>
                    <a:pt x="7167626" y="728027"/>
                  </a:lnTo>
                  <a:lnTo>
                    <a:pt x="7163613" y="735990"/>
                  </a:lnTo>
                  <a:lnTo>
                    <a:pt x="7160374" y="737984"/>
                  </a:lnTo>
                  <a:lnTo>
                    <a:pt x="7151471" y="737984"/>
                  </a:lnTo>
                  <a:lnTo>
                    <a:pt x="7148246" y="736015"/>
                  </a:lnTo>
                  <a:lnTo>
                    <a:pt x="7144207" y="728167"/>
                  </a:lnTo>
                  <a:lnTo>
                    <a:pt x="7143191" y="721906"/>
                  </a:lnTo>
                  <a:lnTo>
                    <a:pt x="7143191" y="704710"/>
                  </a:lnTo>
                  <a:lnTo>
                    <a:pt x="7144207" y="698449"/>
                  </a:lnTo>
                  <a:lnTo>
                    <a:pt x="7148246" y="690651"/>
                  </a:lnTo>
                  <a:lnTo>
                    <a:pt x="7151471" y="688708"/>
                  </a:lnTo>
                  <a:lnTo>
                    <a:pt x="7160374" y="688708"/>
                  </a:lnTo>
                  <a:lnTo>
                    <a:pt x="7163613" y="690676"/>
                  </a:lnTo>
                  <a:lnTo>
                    <a:pt x="7167626" y="698588"/>
                  </a:lnTo>
                  <a:lnTo>
                    <a:pt x="7168616" y="704710"/>
                  </a:lnTo>
                  <a:lnTo>
                    <a:pt x="7168616" y="687743"/>
                  </a:lnTo>
                  <a:lnTo>
                    <a:pt x="7167181" y="685495"/>
                  </a:lnTo>
                  <a:lnTo>
                    <a:pt x="7162317" y="682891"/>
                  </a:lnTo>
                  <a:lnTo>
                    <a:pt x="7149312" y="682891"/>
                  </a:lnTo>
                  <a:lnTo>
                    <a:pt x="7144423" y="685380"/>
                  </a:lnTo>
                  <a:lnTo>
                    <a:pt x="7137997" y="695363"/>
                  </a:lnTo>
                  <a:lnTo>
                    <a:pt x="7136397" y="703008"/>
                  </a:lnTo>
                  <a:lnTo>
                    <a:pt x="7136447" y="723531"/>
                  </a:lnTo>
                  <a:lnTo>
                    <a:pt x="7138048" y="730846"/>
                  </a:lnTo>
                  <a:lnTo>
                    <a:pt x="7144690" y="741184"/>
                  </a:lnTo>
                  <a:lnTo>
                    <a:pt x="7149528" y="743775"/>
                  </a:lnTo>
                  <a:lnTo>
                    <a:pt x="7162533" y="743775"/>
                  </a:lnTo>
                  <a:lnTo>
                    <a:pt x="7167461" y="741248"/>
                  </a:lnTo>
                  <a:lnTo>
                    <a:pt x="7169544" y="737984"/>
                  </a:lnTo>
                  <a:lnTo>
                    <a:pt x="7173900" y="731164"/>
                  </a:lnTo>
                  <a:lnTo>
                    <a:pt x="7175513" y="723531"/>
                  </a:lnTo>
                  <a:close/>
                </a:path>
                <a:path w="7178040" h="2442210">
                  <a:moveTo>
                    <a:pt x="7177989" y="39763"/>
                  </a:moveTo>
                  <a:lnTo>
                    <a:pt x="7169213" y="39763"/>
                  </a:lnTo>
                  <a:lnTo>
                    <a:pt x="7169213" y="7035"/>
                  </a:lnTo>
                  <a:lnTo>
                    <a:pt x="7169213" y="0"/>
                  </a:lnTo>
                  <a:lnTo>
                    <a:pt x="7163181" y="0"/>
                  </a:lnTo>
                  <a:lnTo>
                    <a:pt x="7163181" y="7035"/>
                  </a:lnTo>
                  <a:lnTo>
                    <a:pt x="7162914" y="11772"/>
                  </a:lnTo>
                  <a:lnTo>
                    <a:pt x="7162863" y="13474"/>
                  </a:lnTo>
                  <a:lnTo>
                    <a:pt x="7162774" y="39763"/>
                  </a:lnTo>
                  <a:lnTo>
                    <a:pt x="7140727" y="39763"/>
                  </a:lnTo>
                  <a:lnTo>
                    <a:pt x="7159218" y="13474"/>
                  </a:lnTo>
                  <a:lnTo>
                    <a:pt x="7160349" y="11772"/>
                  </a:lnTo>
                  <a:lnTo>
                    <a:pt x="7161568" y="9626"/>
                  </a:lnTo>
                  <a:lnTo>
                    <a:pt x="7162863" y="7035"/>
                  </a:lnTo>
                  <a:lnTo>
                    <a:pt x="7163181" y="7035"/>
                  </a:lnTo>
                  <a:lnTo>
                    <a:pt x="7163181" y="0"/>
                  </a:lnTo>
                  <a:lnTo>
                    <a:pt x="7162089" y="0"/>
                  </a:lnTo>
                  <a:lnTo>
                    <a:pt x="7134022" y="40005"/>
                  </a:lnTo>
                  <a:lnTo>
                    <a:pt x="7134022" y="45872"/>
                  </a:lnTo>
                  <a:lnTo>
                    <a:pt x="7162774" y="45872"/>
                  </a:lnTo>
                  <a:lnTo>
                    <a:pt x="7162774" y="59461"/>
                  </a:lnTo>
                  <a:lnTo>
                    <a:pt x="7169213" y="59461"/>
                  </a:lnTo>
                  <a:lnTo>
                    <a:pt x="7169213" y="45872"/>
                  </a:lnTo>
                  <a:lnTo>
                    <a:pt x="7177989" y="45872"/>
                  </a:lnTo>
                  <a:lnTo>
                    <a:pt x="7177989" y="39763"/>
                  </a:lnTo>
                  <a:close/>
                </a:path>
              </a:pathLst>
            </a:custGeom>
            <a:solidFill>
              <a:srgbClr val="002156"/>
            </a:solidFill>
          </p:spPr>
          <p:txBody>
            <a:bodyPr wrap="square" lIns="0" tIns="0" rIns="0" bIns="0" rtlCol="0"/>
            <a:lstStyle/>
            <a:p>
              <a:endParaRPr dirty="0"/>
            </a:p>
          </p:txBody>
        </p:sp>
        <p:sp>
          <p:nvSpPr>
            <p:cNvPr id="49" name="object 49"/>
            <p:cNvSpPr/>
            <p:nvPr/>
          </p:nvSpPr>
          <p:spPr>
            <a:xfrm>
              <a:off x="1393342" y="2002626"/>
              <a:ext cx="7282485" cy="2560622"/>
            </a:xfrm>
            <a:prstGeom prst="rect">
              <a:avLst/>
            </a:prstGeom>
            <a:blipFill>
              <a:blip r:embed="rId3" cstate="print"/>
              <a:stretch>
                <a:fillRect/>
              </a:stretch>
            </a:blipFill>
          </p:spPr>
          <p:txBody>
            <a:bodyPr wrap="square" lIns="0" tIns="0" rIns="0" bIns="0" rtlCol="0"/>
            <a:lstStyle/>
            <a:p>
              <a:endParaRPr dirty="0"/>
            </a:p>
          </p:txBody>
        </p:sp>
      </p:grpSp>
      <p:sp>
        <p:nvSpPr>
          <p:cNvPr id="2" name="object 2"/>
          <p:cNvSpPr txBox="1"/>
          <p:nvPr/>
        </p:nvSpPr>
        <p:spPr>
          <a:xfrm>
            <a:off x="444500" y="5161104"/>
            <a:ext cx="90805" cy="162560"/>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414042"/>
                </a:solidFill>
                <a:latin typeface="OpenSans-Light"/>
                <a:cs typeface="OpenSans-Light"/>
              </a:rPr>
              <a:t>3</a:t>
            </a:r>
            <a:endParaRPr sz="900" dirty="0">
              <a:latin typeface="OpenSans-Light"/>
              <a:cs typeface="OpenSans-Light"/>
            </a:endParaRPr>
          </a:p>
        </p:txBody>
      </p:sp>
      <p:sp>
        <p:nvSpPr>
          <p:cNvPr id="3" name="object 3"/>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grpSp>
        <p:nvGrpSpPr>
          <p:cNvPr id="51" name="object 51"/>
          <p:cNvGrpSpPr/>
          <p:nvPr/>
        </p:nvGrpSpPr>
        <p:grpSpPr>
          <a:xfrm>
            <a:off x="1395884" y="1751206"/>
            <a:ext cx="7127240" cy="60960"/>
            <a:chOff x="1395884" y="1751206"/>
            <a:chExt cx="7127240" cy="60960"/>
          </a:xfrm>
        </p:grpSpPr>
        <p:sp>
          <p:nvSpPr>
            <p:cNvPr id="52" name="object 52"/>
            <p:cNvSpPr/>
            <p:nvPr/>
          </p:nvSpPr>
          <p:spPr>
            <a:xfrm>
              <a:off x="1611871" y="1784515"/>
              <a:ext cx="6911340" cy="5715"/>
            </a:xfrm>
            <a:custGeom>
              <a:avLst/>
              <a:gdLst/>
              <a:ahLst/>
              <a:cxnLst/>
              <a:rect l="l" t="t" r="r" b="b"/>
              <a:pathLst>
                <a:path w="6911340" h="5714">
                  <a:moveTo>
                    <a:pt x="6910908" y="0"/>
                  </a:moveTo>
                  <a:lnTo>
                    <a:pt x="0" y="0"/>
                  </a:lnTo>
                  <a:lnTo>
                    <a:pt x="0" y="5181"/>
                  </a:lnTo>
                  <a:lnTo>
                    <a:pt x="6910908" y="5181"/>
                  </a:lnTo>
                  <a:lnTo>
                    <a:pt x="6910908" y="0"/>
                  </a:lnTo>
                  <a:close/>
                </a:path>
              </a:pathLst>
            </a:custGeom>
            <a:solidFill>
              <a:srgbClr val="FFFFFF"/>
            </a:solidFill>
          </p:spPr>
          <p:txBody>
            <a:bodyPr wrap="square" lIns="0" tIns="0" rIns="0" bIns="0" rtlCol="0"/>
            <a:lstStyle/>
            <a:p>
              <a:endParaRPr dirty="0"/>
            </a:p>
          </p:txBody>
        </p:sp>
        <p:sp>
          <p:nvSpPr>
            <p:cNvPr id="53" name="object 53"/>
            <p:cNvSpPr/>
            <p:nvPr/>
          </p:nvSpPr>
          <p:spPr>
            <a:xfrm>
              <a:off x="1395882" y="1751215"/>
              <a:ext cx="178435" cy="60960"/>
            </a:xfrm>
            <a:custGeom>
              <a:avLst/>
              <a:gdLst/>
              <a:ahLst/>
              <a:cxnLst/>
              <a:rect l="l" t="t" r="r" b="b"/>
              <a:pathLst>
                <a:path w="178434" h="60960">
                  <a:moveTo>
                    <a:pt x="38633" y="20789"/>
                  </a:moveTo>
                  <a:lnTo>
                    <a:pt x="37820" y="16129"/>
                  </a:lnTo>
                  <a:lnTo>
                    <a:pt x="34594" y="8229"/>
                  </a:lnTo>
                  <a:lnTo>
                    <a:pt x="32727" y="5816"/>
                  </a:lnTo>
                  <a:lnTo>
                    <a:pt x="32270" y="5219"/>
                  </a:lnTo>
                  <a:lnTo>
                    <a:pt x="31838" y="4927"/>
                  </a:lnTo>
                  <a:lnTo>
                    <a:pt x="31838" y="18554"/>
                  </a:lnTo>
                  <a:lnTo>
                    <a:pt x="31838" y="23279"/>
                  </a:lnTo>
                  <a:lnTo>
                    <a:pt x="20866" y="32385"/>
                  </a:lnTo>
                  <a:lnTo>
                    <a:pt x="14439" y="32385"/>
                  </a:lnTo>
                  <a:lnTo>
                    <a:pt x="11493" y="31267"/>
                  </a:lnTo>
                  <a:lnTo>
                    <a:pt x="7607" y="26822"/>
                  </a:lnTo>
                  <a:lnTo>
                    <a:pt x="6629" y="23774"/>
                  </a:lnTo>
                  <a:lnTo>
                    <a:pt x="6629" y="15468"/>
                  </a:lnTo>
                  <a:lnTo>
                    <a:pt x="7683" y="12014"/>
                  </a:lnTo>
                  <a:lnTo>
                    <a:pt x="11899" y="7048"/>
                  </a:lnTo>
                  <a:lnTo>
                    <a:pt x="14871" y="5816"/>
                  </a:lnTo>
                  <a:lnTo>
                    <a:pt x="21297" y="5816"/>
                  </a:lnTo>
                  <a:lnTo>
                    <a:pt x="31838" y="18554"/>
                  </a:lnTo>
                  <a:lnTo>
                    <a:pt x="31838" y="4927"/>
                  </a:lnTo>
                  <a:lnTo>
                    <a:pt x="26263" y="1092"/>
                  </a:lnTo>
                  <a:lnTo>
                    <a:pt x="22745" y="63"/>
                  </a:lnTo>
                  <a:lnTo>
                    <a:pt x="13119" y="63"/>
                  </a:lnTo>
                  <a:lnTo>
                    <a:pt x="8597" y="1854"/>
                  </a:lnTo>
                  <a:lnTo>
                    <a:pt x="1714" y="8966"/>
                  </a:lnTo>
                  <a:lnTo>
                    <a:pt x="0" y="13817"/>
                  </a:lnTo>
                  <a:lnTo>
                    <a:pt x="0" y="25577"/>
                  </a:lnTo>
                  <a:lnTo>
                    <a:pt x="1536" y="29946"/>
                  </a:lnTo>
                  <a:lnTo>
                    <a:pt x="7683" y="36207"/>
                  </a:lnTo>
                  <a:lnTo>
                    <a:pt x="11836" y="37769"/>
                  </a:lnTo>
                  <a:lnTo>
                    <a:pt x="20142" y="37769"/>
                  </a:lnTo>
                  <a:lnTo>
                    <a:pt x="22910" y="37172"/>
                  </a:lnTo>
                  <a:lnTo>
                    <a:pt x="27813" y="34836"/>
                  </a:lnTo>
                  <a:lnTo>
                    <a:pt x="29781" y="33134"/>
                  </a:lnTo>
                  <a:lnTo>
                    <a:pt x="30276" y="32385"/>
                  </a:lnTo>
                  <a:lnTo>
                    <a:pt x="31267" y="30899"/>
                  </a:lnTo>
                  <a:lnTo>
                    <a:pt x="31750" y="30899"/>
                  </a:lnTo>
                  <a:lnTo>
                    <a:pt x="31457" y="39179"/>
                  </a:lnTo>
                  <a:lnTo>
                    <a:pt x="29654" y="45313"/>
                  </a:lnTo>
                  <a:lnTo>
                    <a:pt x="23050" y="53314"/>
                  </a:lnTo>
                  <a:lnTo>
                    <a:pt x="18161" y="55333"/>
                  </a:lnTo>
                  <a:lnTo>
                    <a:pt x="8940" y="55333"/>
                  </a:lnTo>
                  <a:lnTo>
                    <a:pt x="6489" y="54978"/>
                  </a:lnTo>
                  <a:lnTo>
                    <a:pt x="4330" y="54279"/>
                  </a:lnTo>
                  <a:lnTo>
                    <a:pt x="4330" y="60058"/>
                  </a:lnTo>
                  <a:lnTo>
                    <a:pt x="6159" y="60604"/>
                  </a:lnTo>
                  <a:lnTo>
                    <a:pt x="8648" y="60871"/>
                  </a:lnTo>
                  <a:lnTo>
                    <a:pt x="11772" y="60871"/>
                  </a:lnTo>
                  <a:lnTo>
                    <a:pt x="23520" y="58712"/>
                  </a:lnTo>
                  <a:lnTo>
                    <a:pt x="27863" y="55333"/>
                  </a:lnTo>
                  <a:lnTo>
                    <a:pt x="31915" y="52197"/>
                  </a:lnTo>
                  <a:lnTo>
                    <a:pt x="36957" y="41351"/>
                  </a:lnTo>
                  <a:lnTo>
                    <a:pt x="38100" y="30899"/>
                  </a:lnTo>
                  <a:lnTo>
                    <a:pt x="38557" y="26822"/>
                  </a:lnTo>
                  <a:lnTo>
                    <a:pt x="38633" y="20789"/>
                  </a:lnTo>
                  <a:close/>
                </a:path>
                <a:path w="178434" h="60960">
                  <a:moveTo>
                    <a:pt x="83096" y="40640"/>
                  </a:moveTo>
                  <a:lnTo>
                    <a:pt x="82994" y="20116"/>
                  </a:lnTo>
                  <a:lnTo>
                    <a:pt x="81432" y="13004"/>
                  </a:lnTo>
                  <a:lnTo>
                    <a:pt x="76822" y="5816"/>
                  </a:lnTo>
                  <a:lnTo>
                    <a:pt x="76200" y="4851"/>
                  </a:lnTo>
                  <a:lnTo>
                    <a:pt x="76200" y="21818"/>
                  </a:lnTo>
                  <a:lnTo>
                    <a:pt x="76200" y="39014"/>
                  </a:lnTo>
                  <a:lnTo>
                    <a:pt x="75209" y="45135"/>
                  </a:lnTo>
                  <a:lnTo>
                    <a:pt x="71196" y="53098"/>
                  </a:lnTo>
                  <a:lnTo>
                    <a:pt x="67957" y="55092"/>
                  </a:lnTo>
                  <a:lnTo>
                    <a:pt x="59055" y="55092"/>
                  </a:lnTo>
                  <a:lnTo>
                    <a:pt x="55829" y="53124"/>
                  </a:lnTo>
                  <a:lnTo>
                    <a:pt x="51790" y="45275"/>
                  </a:lnTo>
                  <a:lnTo>
                    <a:pt x="50774" y="39014"/>
                  </a:lnTo>
                  <a:lnTo>
                    <a:pt x="50774" y="21818"/>
                  </a:lnTo>
                  <a:lnTo>
                    <a:pt x="51790" y="15557"/>
                  </a:lnTo>
                  <a:lnTo>
                    <a:pt x="55829" y="7759"/>
                  </a:lnTo>
                  <a:lnTo>
                    <a:pt x="59055" y="5816"/>
                  </a:lnTo>
                  <a:lnTo>
                    <a:pt x="67957" y="5816"/>
                  </a:lnTo>
                  <a:lnTo>
                    <a:pt x="71196" y="7785"/>
                  </a:lnTo>
                  <a:lnTo>
                    <a:pt x="75209" y="15697"/>
                  </a:lnTo>
                  <a:lnTo>
                    <a:pt x="76200" y="21818"/>
                  </a:lnTo>
                  <a:lnTo>
                    <a:pt x="76200" y="4851"/>
                  </a:lnTo>
                  <a:lnTo>
                    <a:pt x="74764" y="2603"/>
                  </a:lnTo>
                  <a:lnTo>
                    <a:pt x="69888" y="0"/>
                  </a:lnTo>
                  <a:lnTo>
                    <a:pt x="56896" y="0"/>
                  </a:lnTo>
                  <a:lnTo>
                    <a:pt x="52006" y="2489"/>
                  </a:lnTo>
                  <a:lnTo>
                    <a:pt x="45580" y="12471"/>
                  </a:lnTo>
                  <a:lnTo>
                    <a:pt x="43980" y="20116"/>
                  </a:lnTo>
                  <a:lnTo>
                    <a:pt x="44030" y="40640"/>
                  </a:lnTo>
                  <a:lnTo>
                    <a:pt x="45631" y="47955"/>
                  </a:lnTo>
                  <a:lnTo>
                    <a:pt x="52273" y="58293"/>
                  </a:lnTo>
                  <a:lnTo>
                    <a:pt x="57111" y="60871"/>
                  </a:lnTo>
                  <a:lnTo>
                    <a:pt x="70104" y="60871"/>
                  </a:lnTo>
                  <a:lnTo>
                    <a:pt x="75044" y="58356"/>
                  </a:lnTo>
                  <a:lnTo>
                    <a:pt x="77127" y="55092"/>
                  </a:lnTo>
                  <a:lnTo>
                    <a:pt x="81483" y="48272"/>
                  </a:lnTo>
                  <a:lnTo>
                    <a:pt x="83096" y="40640"/>
                  </a:lnTo>
                  <a:close/>
                </a:path>
                <a:path w="178434" h="60960">
                  <a:moveTo>
                    <a:pt x="134023" y="40640"/>
                  </a:moveTo>
                  <a:lnTo>
                    <a:pt x="133934" y="20116"/>
                  </a:lnTo>
                  <a:lnTo>
                    <a:pt x="132359" y="13004"/>
                  </a:lnTo>
                  <a:lnTo>
                    <a:pt x="127749" y="5816"/>
                  </a:lnTo>
                  <a:lnTo>
                    <a:pt x="127127" y="4851"/>
                  </a:lnTo>
                  <a:lnTo>
                    <a:pt x="127127" y="21818"/>
                  </a:lnTo>
                  <a:lnTo>
                    <a:pt x="127127" y="39014"/>
                  </a:lnTo>
                  <a:lnTo>
                    <a:pt x="126136" y="45135"/>
                  </a:lnTo>
                  <a:lnTo>
                    <a:pt x="122123" y="53098"/>
                  </a:lnTo>
                  <a:lnTo>
                    <a:pt x="118884" y="55092"/>
                  </a:lnTo>
                  <a:lnTo>
                    <a:pt x="109982" y="55092"/>
                  </a:lnTo>
                  <a:lnTo>
                    <a:pt x="106756" y="53124"/>
                  </a:lnTo>
                  <a:lnTo>
                    <a:pt x="102717" y="45275"/>
                  </a:lnTo>
                  <a:lnTo>
                    <a:pt x="101701" y="39014"/>
                  </a:lnTo>
                  <a:lnTo>
                    <a:pt x="101701" y="21818"/>
                  </a:lnTo>
                  <a:lnTo>
                    <a:pt x="102717" y="15557"/>
                  </a:lnTo>
                  <a:lnTo>
                    <a:pt x="106756" y="7759"/>
                  </a:lnTo>
                  <a:lnTo>
                    <a:pt x="109982" y="5816"/>
                  </a:lnTo>
                  <a:lnTo>
                    <a:pt x="118884" y="5816"/>
                  </a:lnTo>
                  <a:lnTo>
                    <a:pt x="122123" y="7785"/>
                  </a:lnTo>
                  <a:lnTo>
                    <a:pt x="126136" y="15697"/>
                  </a:lnTo>
                  <a:lnTo>
                    <a:pt x="127127" y="21818"/>
                  </a:lnTo>
                  <a:lnTo>
                    <a:pt x="127127" y="4851"/>
                  </a:lnTo>
                  <a:lnTo>
                    <a:pt x="125691" y="2603"/>
                  </a:lnTo>
                  <a:lnTo>
                    <a:pt x="120815" y="0"/>
                  </a:lnTo>
                  <a:lnTo>
                    <a:pt x="107823" y="0"/>
                  </a:lnTo>
                  <a:lnTo>
                    <a:pt x="102933" y="2489"/>
                  </a:lnTo>
                  <a:lnTo>
                    <a:pt x="96507" y="12471"/>
                  </a:lnTo>
                  <a:lnTo>
                    <a:pt x="94907" y="20116"/>
                  </a:lnTo>
                  <a:lnTo>
                    <a:pt x="94957" y="40640"/>
                  </a:lnTo>
                  <a:lnTo>
                    <a:pt x="96558" y="47955"/>
                  </a:lnTo>
                  <a:lnTo>
                    <a:pt x="103200" y="58293"/>
                  </a:lnTo>
                  <a:lnTo>
                    <a:pt x="108038" y="60871"/>
                  </a:lnTo>
                  <a:lnTo>
                    <a:pt x="121043" y="60871"/>
                  </a:lnTo>
                  <a:lnTo>
                    <a:pt x="125971" y="58356"/>
                  </a:lnTo>
                  <a:lnTo>
                    <a:pt x="128054" y="55092"/>
                  </a:lnTo>
                  <a:lnTo>
                    <a:pt x="132410" y="48272"/>
                  </a:lnTo>
                  <a:lnTo>
                    <a:pt x="134023" y="40640"/>
                  </a:lnTo>
                  <a:close/>
                </a:path>
                <a:path w="178434" h="60960">
                  <a:moveTo>
                    <a:pt x="178168" y="40640"/>
                  </a:moveTo>
                  <a:lnTo>
                    <a:pt x="178066" y="20116"/>
                  </a:lnTo>
                  <a:lnTo>
                    <a:pt x="176504" y="13004"/>
                  </a:lnTo>
                  <a:lnTo>
                    <a:pt x="171894" y="5816"/>
                  </a:lnTo>
                  <a:lnTo>
                    <a:pt x="171272" y="4851"/>
                  </a:lnTo>
                  <a:lnTo>
                    <a:pt x="171272" y="21818"/>
                  </a:lnTo>
                  <a:lnTo>
                    <a:pt x="171272" y="39014"/>
                  </a:lnTo>
                  <a:lnTo>
                    <a:pt x="170281" y="45135"/>
                  </a:lnTo>
                  <a:lnTo>
                    <a:pt x="166268" y="53098"/>
                  </a:lnTo>
                  <a:lnTo>
                    <a:pt x="163029" y="55092"/>
                  </a:lnTo>
                  <a:lnTo>
                    <a:pt x="154127" y="55092"/>
                  </a:lnTo>
                  <a:lnTo>
                    <a:pt x="150901" y="53124"/>
                  </a:lnTo>
                  <a:lnTo>
                    <a:pt x="146862" y="45275"/>
                  </a:lnTo>
                  <a:lnTo>
                    <a:pt x="145846" y="39014"/>
                  </a:lnTo>
                  <a:lnTo>
                    <a:pt x="145846" y="21818"/>
                  </a:lnTo>
                  <a:lnTo>
                    <a:pt x="146862" y="15557"/>
                  </a:lnTo>
                  <a:lnTo>
                    <a:pt x="150901" y="7759"/>
                  </a:lnTo>
                  <a:lnTo>
                    <a:pt x="154127" y="5816"/>
                  </a:lnTo>
                  <a:lnTo>
                    <a:pt x="163029" y="5816"/>
                  </a:lnTo>
                  <a:lnTo>
                    <a:pt x="166268" y="7785"/>
                  </a:lnTo>
                  <a:lnTo>
                    <a:pt x="170281" y="15697"/>
                  </a:lnTo>
                  <a:lnTo>
                    <a:pt x="171272" y="21818"/>
                  </a:lnTo>
                  <a:lnTo>
                    <a:pt x="171272" y="4851"/>
                  </a:lnTo>
                  <a:lnTo>
                    <a:pt x="169837" y="2603"/>
                  </a:lnTo>
                  <a:lnTo>
                    <a:pt x="164960" y="0"/>
                  </a:lnTo>
                  <a:lnTo>
                    <a:pt x="151968" y="0"/>
                  </a:lnTo>
                  <a:lnTo>
                    <a:pt x="147078" y="2489"/>
                  </a:lnTo>
                  <a:lnTo>
                    <a:pt x="140652" y="12471"/>
                  </a:lnTo>
                  <a:lnTo>
                    <a:pt x="139052" y="20116"/>
                  </a:lnTo>
                  <a:lnTo>
                    <a:pt x="139103" y="40640"/>
                  </a:lnTo>
                  <a:lnTo>
                    <a:pt x="140703" y="47955"/>
                  </a:lnTo>
                  <a:lnTo>
                    <a:pt x="147345" y="58293"/>
                  </a:lnTo>
                  <a:lnTo>
                    <a:pt x="152184" y="60871"/>
                  </a:lnTo>
                  <a:lnTo>
                    <a:pt x="165176" y="60871"/>
                  </a:lnTo>
                  <a:lnTo>
                    <a:pt x="170103" y="58356"/>
                  </a:lnTo>
                  <a:lnTo>
                    <a:pt x="172186" y="55092"/>
                  </a:lnTo>
                  <a:lnTo>
                    <a:pt x="176555" y="48272"/>
                  </a:lnTo>
                  <a:lnTo>
                    <a:pt x="178168" y="40640"/>
                  </a:lnTo>
                  <a:close/>
                </a:path>
              </a:pathLst>
            </a:custGeom>
            <a:solidFill>
              <a:srgbClr val="002156"/>
            </a:solidFill>
          </p:spPr>
          <p:txBody>
            <a:bodyPr wrap="square" lIns="0" tIns="0" rIns="0" bIns="0" rtlCol="0"/>
            <a:lstStyle/>
            <a:p>
              <a:endParaRPr dirty="0"/>
            </a:p>
          </p:txBody>
        </p:sp>
      </p:grpSp>
      <p:sp>
        <p:nvSpPr>
          <p:cNvPr id="54" name="object 54"/>
          <p:cNvSpPr txBox="1">
            <a:spLocks noGrp="1"/>
          </p:cNvSpPr>
          <p:nvPr>
            <p:ph type="ctrTitle"/>
          </p:nvPr>
        </p:nvSpPr>
        <p:spPr>
          <a:xfrm>
            <a:off x="1556749" y="419708"/>
            <a:ext cx="7358651" cy="736600"/>
          </a:xfrm>
          <a:prstGeom prst="rect">
            <a:avLst/>
          </a:prstGeom>
        </p:spPr>
        <p:txBody>
          <a:bodyPr vert="horz" wrap="square" lIns="0" tIns="12065" rIns="0" bIns="0" rtlCol="0">
            <a:spAutoFit/>
          </a:bodyPr>
          <a:lstStyle/>
          <a:p>
            <a:pPr marL="1080770" marR="5080" indent="-1068705" algn="l">
              <a:lnSpc>
                <a:spcPct val="106100"/>
              </a:lnSpc>
              <a:spcBef>
                <a:spcPts val="95"/>
              </a:spcBef>
            </a:pPr>
            <a:r>
              <a:rPr dirty="0"/>
              <a:t>Uncertainty surround</a:t>
            </a:r>
            <a:r>
              <a:rPr lang="en-US" dirty="0"/>
              <a:t>s</a:t>
            </a:r>
            <a:r>
              <a:rPr dirty="0"/>
              <a:t> the impact of the</a:t>
            </a:r>
            <a:r>
              <a:rPr spc="-100" dirty="0"/>
              <a:t> </a:t>
            </a:r>
            <a:r>
              <a:rPr dirty="0"/>
              <a:t>pandemic  and election cycle on the</a:t>
            </a:r>
            <a:r>
              <a:rPr spc="-25" dirty="0"/>
              <a:t> </a:t>
            </a:r>
            <a:r>
              <a:rPr dirty="0"/>
              <a:t>economy</a:t>
            </a:r>
          </a:p>
        </p:txBody>
      </p:sp>
      <p:sp>
        <p:nvSpPr>
          <p:cNvPr id="64" name="object 64"/>
          <p:cNvSpPr txBox="1"/>
          <p:nvPr/>
        </p:nvSpPr>
        <p:spPr>
          <a:xfrm>
            <a:off x="928116" y="5235063"/>
            <a:ext cx="2385060" cy="159018"/>
          </a:xfrm>
          <a:prstGeom prst="rect">
            <a:avLst/>
          </a:prstGeom>
        </p:spPr>
        <p:txBody>
          <a:bodyPr vert="horz" wrap="square" lIns="0" tIns="20320" rIns="0" bIns="0" rtlCol="0">
            <a:spAutoFit/>
          </a:bodyPr>
          <a:lstStyle/>
          <a:p>
            <a:pPr marL="12700">
              <a:lnSpc>
                <a:spcPct val="100000"/>
              </a:lnSpc>
              <a:spcBef>
                <a:spcPts val="160"/>
              </a:spcBef>
            </a:pPr>
            <a:r>
              <a:rPr sz="900" spc="35" dirty="0">
                <a:solidFill>
                  <a:srgbClr val="FFFFFF"/>
                </a:solidFill>
                <a:latin typeface="OpenSans-Light"/>
                <a:cs typeface="OpenSans-Light"/>
              </a:rPr>
              <a:t>FOR </a:t>
            </a:r>
            <a:r>
              <a:rPr sz="900" spc="45" dirty="0">
                <a:solidFill>
                  <a:srgbClr val="FFFFFF"/>
                </a:solidFill>
                <a:latin typeface="OpenSans-Light"/>
                <a:cs typeface="OpenSans-Light"/>
              </a:rPr>
              <a:t>FINANCIAL </a:t>
            </a:r>
            <a:r>
              <a:rPr sz="900" spc="40" dirty="0">
                <a:solidFill>
                  <a:srgbClr val="FFFFFF"/>
                </a:solidFill>
                <a:latin typeface="OpenSans-Light"/>
                <a:cs typeface="OpenSans-Light"/>
              </a:rPr>
              <a:t>PROFESSIONAL </a:t>
            </a:r>
            <a:r>
              <a:rPr sz="900" spc="20" dirty="0">
                <a:solidFill>
                  <a:srgbClr val="FFFFFF"/>
                </a:solidFill>
                <a:latin typeface="OpenSans-Light"/>
                <a:cs typeface="OpenSans-Light"/>
              </a:rPr>
              <a:t>USE</a:t>
            </a:r>
            <a:r>
              <a:rPr sz="900" spc="114" dirty="0">
                <a:solidFill>
                  <a:srgbClr val="FFFFFF"/>
                </a:solidFill>
                <a:latin typeface="OpenSans-Light"/>
                <a:cs typeface="OpenSans-Light"/>
              </a:rPr>
              <a:t> </a:t>
            </a:r>
            <a:r>
              <a:rPr sz="900" spc="15" dirty="0">
                <a:solidFill>
                  <a:srgbClr val="FFFFFF"/>
                </a:solidFill>
                <a:latin typeface="OpenSans-Light"/>
                <a:cs typeface="OpenSans-Light"/>
              </a:rPr>
              <a:t>ONLY</a:t>
            </a:r>
            <a:r>
              <a:rPr lang="en-US" sz="900" spc="15" dirty="0">
                <a:solidFill>
                  <a:srgbClr val="FFFFFF"/>
                </a:solidFill>
                <a:latin typeface="OpenSans-Light"/>
                <a:cs typeface="OpenSans-Light"/>
              </a:rPr>
              <a:t>.</a:t>
            </a:r>
            <a:endParaRPr sz="900" dirty="0">
              <a:latin typeface="OpenSans-Light"/>
              <a:cs typeface="OpenSans-Light"/>
            </a:endParaRPr>
          </a:p>
        </p:txBody>
      </p:sp>
      <p:sp>
        <p:nvSpPr>
          <p:cNvPr id="55" name="object 55"/>
          <p:cNvSpPr txBox="1"/>
          <p:nvPr/>
        </p:nvSpPr>
        <p:spPr>
          <a:xfrm>
            <a:off x="2302023" y="1281303"/>
            <a:ext cx="5455920" cy="269240"/>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559DB5"/>
                </a:solidFill>
                <a:latin typeface="OpenSans-Extrabold"/>
                <a:cs typeface="OpenSans-Extrabold"/>
              </a:rPr>
              <a:t>S&amp;P </a:t>
            </a:r>
            <a:r>
              <a:rPr sz="1600" b="1" dirty="0">
                <a:solidFill>
                  <a:srgbClr val="559DB5"/>
                </a:solidFill>
                <a:latin typeface="OpenSans-Extrabold"/>
                <a:cs typeface="OpenSans-Extrabold"/>
              </a:rPr>
              <a:t>500</a:t>
            </a:r>
            <a:r>
              <a:rPr lang="en-US" sz="1600" b="1" dirty="0">
                <a:solidFill>
                  <a:srgbClr val="559DB5"/>
                </a:solidFill>
                <a:latin typeface="OpenSans-Extrabold"/>
                <a:cs typeface="OpenSans-Extrabold"/>
              </a:rPr>
              <a:t>®</a:t>
            </a:r>
            <a:r>
              <a:rPr sz="1600" b="1" dirty="0">
                <a:solidFill>
                  <a:srgbClr val="559DB5"/>
                </a:solidFill>
                <a:latin typeface="OpenSans-Extrabold"/>
                <a:cs typeface="OpenSans-Extrabold"/>
              </a:rPr>
              <a:t> Total Return </a:t>
            </a:r>
            <a:r>
              <a:rPr sz="1600" b="1" spc="-5" dirty="0">
                <a:solidFill>
                  <a:srgbClr val="559DB5"/>
                </a:solidFill>
                <a:latin typeface="OpenSans-Extrabold"/>
                <a:cs typeface="OpenSans-Extrabold"/>
              </a:rPr>
              <a:t>Index and </a:t>
            </a:r>
            <a:r>
              <a:rPr sz="1600" b="1" dirty="0">
                <a:solidFill>
                  <a:srgbClr val="559DB5"/>
                </a:solidFill>
                <a:latin typeface="OpenSans-Extrabold"/>
                <a:cs typeface="OpenSans-Extrabold"/>
              </a:rPr>
              <a:t>unemployment</a:t>
            </a:r>
            <a:r>
              <a:rPr sz="1600" b="1" spc="-75" dirty="0">
                <a:solidFill>
                  <a:srgbClr val="559DB5"/>
                </a:solidFill>
                <a:latin typeface="OpenSans-Extrabold"/>
                <a:cs typeface="OpenSans-Extrabold"/>
              </a:rPr>
              <a:t> </a:t>
            </a:r>
            <a:r>
              <a:rPr sz="1600" b="1" spc="-5" dirty="0">
                <a:solidFill>
                  <a:srgbClr val="559DB5"/>
                </a:solidFill>
                <a:latin typeface="OpenSans-Extrabold"/>
                <a:cs typeface="OpenSans-Extrabold"/>
              </a:rPr>
              <a:t>rate</a:t>
            </a:r>
            <a:endParaRPr sz="1600" dirty="0">
              <a:latin typeface="OpenSans-Extrabold"/>
              <a:cs typeface="OpenSans-Extrabold"/>
            </a:endParaRPr>
          </a:p>
        </p:txBody>
      </p:sp>
      <p:sp>
        <p:nvSpPr>
          <p:cNvPr id="56" name="object 56"/>
          <p:cNvSpPr txBox="1"/>
          <p:nvPr/>
        </p:nvSpPr>
        <p:spPr>
          <a:xfrm>
            <a:off x="928116" y="5079277"/>
            <a:ext cx="7812405" cy="151323"/>
          </a:xfrm>
          <a:prstGeom prst="rect">
            <a:avLst/>
          </a:prstGeom>
        </p:spPr>
        <p:txBody>
          <a:bodyPr vert="horz" wrap="square" lIns="0" tIns="12700" rIns="0" bIns="0" rtlCol="0">
            <a:spAutoFit/>
          </a:bodyPr>
          <a:lstStyle/>
          <a:p>
            <a:pPr marL="12700">
              <a:lnSpc>
                <a:spcPct val="100000"/>
              </a:lnSpc>
              <a:spcBef>
                <a:spcPts val="100"/>
              </a:spcBef>
              <a:tabLst>
                <a:tab pos="3205480" algn="l"/>
              </a:tabLst>
            </a:pPr>
            <a:r>
              <a:rPr sz="900" spc="45" dirty="0">
                <a:solidFill>
                  <a:srgbClr val="414042"/>
                </a:solidFill>
                <a:latin typeface="OpenSans-Light"/>
                <a:cs typeface="OpenSans-Light"/>
              </a:rPr>
              <a:t>LEVERAGING </a:t>
            </a:r>
            <a:r>
              <a:rPr sz="900" spc="35" dirty="0">
                <a:solidFill>
                  <a:srgbClr val="414042"/>
                </a:solidFill>
                <a:latin typeface="OpenSans-Light"/>
                <a:cs typeface="OpenSans-Light"/>
              </a:rPr>
              <a:t>ADVICE </a:t>
            </a:r>
            <a:r>
              <a:rPr sz="900" spc="10" dirty="0">
                <a:solidFill>
                  <a:srgbClr val="414042"/>
                </a:solidFill>
                <a:latin typeface="OpenSans-Light"/>
                <a:cs typeface="OpenSans-Light"/>
              </a:rPr>
              <a:t>TO </a:t>
            </a:r>
            <a:r>
              <a:rPr sz="900" spc="35" dirty="0">
                <a:solidFill>
                  <a:srgbClr val="414042"/>
                </a:solidFill>
                <a:latin typeface="OpenSans-Light"/>
                <a:cs typeface="OpenSans-Light"/>
              </a:rPr>
              <a:t>BUILD </a:t>
            </a:r>
            <a:r>
              <a:rPr sz="900" dirty="0">
                <a:solidFill>
                  <a:srgbClr val="414042"/>
                </a:solidFill>
                <a:latin typeface="OpenSans-Light"/>
                <a:cs typeface="OpenSans-Light"/>
              </a:rPr>
              <a:t>A </a:t>
            </a:r>
            <a:r>
              <a:rPr sz="900" spc="30" dirty="0">
                <a:solidFill>
                  <a:srgbClr val="414042"/>
                </a:solidFill>
                <a:latin typeface="OpenSans-Light"/>
                <a:cs typeface="OpenSans-Light"/>
              </a:rPr>
              <a:t> </a:t>
            </a:r>
            <a:r>
              <a:rPr sz="900" spc="35" dirty="0">
                <a:solidFill>
                  <a:srgbClr val="414042"/>
                </a:solidFill>
                <a:latin typeface="OpenSans-Light"/>
                <a:cs typeface="OpenSans-Light"/>
              </a:rPr>
              <a:t>BRIGHTER</a:t>
            </a:r>
            <a:r>
              <a:rPr sz="900" spc="80" dirty="0">
                <a:solidFill>
                  <a:srgbClr val="414042"/>
                </a:solidFill>
                <a:latin typeface="OpenSans-Light"/>
                <a:cs typeface="OpenSans-Light"/>
              </a:rPr>
              <a:t> </a:t>
            </a:r>
            <a:r>
              <a:rPr sz="900" spc="40" dirty="0">
                <a:solidFill>
                  <a:srgbClr val="414042"/>
                </a:solidFill>
                <a:latin typeface="OpenSans-Light"/>
                <a:cs typeface="OpenSans-Light"/>
              </a:rPr>
              <a:t>FUTURE	</a:t>
            </a:r>
            <a:r>
              <a:rPr sz="1350" i="1" spc="-7" baseline="3086" dirty="0">
                <a:solidFill>
                  <a:srgbClr val="414042"/>
                </a:solidFill>
                <a:latin typeface="Open Sans"/>
                <a:cs typeface="Open Sans"/>
              </a:rPr>
              <a:t>Sources: Investment Company </a:t>
            </a:r>
            <a:r>
              <a:rPr sz="1350" i="1" baseline="3086" dirty="0">
                <a:solidFill>
                  <a:srgbClr val="414042"/>
                </a:solidFill>
                <a:latin typeface="Open Sans"/>
                <a:cs typeface="Open Sans"/>
              </a:rPr>
              <a:t>Institute, S&amp;P </a:t>
            </a:r>
            <a:r>
              <a:rPr sz="1350" i="1" spc="7" baseline="3086" dirty="0">
                <a:solidFill>
                  <a:srgbClr val="414042"/>
                </a:solidFill>
                <a:latin typeface="Open Sans"/>
                <a:cs typeface="Open Sans"/>
              </a:rPr>
              <a:t>500, </a:t>
            </a:r>
            <a:r>
              <a:rPr sz="1350" i="1" baseline="3086" dirty="0">
                <a:solidFill>
                  <a:srgbClr val="414042"/>
                </a:solidFill>
                <a:latin typeface="Open Sans"/>
                <a:cs typeface="Open Sans"/>
              </a:rPr>
              <a:t>Bloomberg, </a:t>
            </a:r>
            <a:r>
              <a:rPr sz="1350" i="1" spc="-7" baseline="3086" dirty="0">
                <a:solidFill>
                  <a:srgbClr val="414042"/>
                </a:solidFill>
                <a:latin typeface="Open Sans"/>
                <a:cs typeface="Open Sans"/>
              </a:rPr>
              <a:t>Bureau of Labor</a:t>
            </a:r>
            <a:r>
              <a:rPr sz="1350" i="1" spc="-225" baseline="3086" dirty="0">
                <a:solidFill>
                  <a:srgbClr val="414042"/>
                </a:solidFill>
                <a:latin typeface="Open Sans"/>
                <a:cs typeface="Open Sans"/>
              </a:rPr>
              <a:t> </a:t>
            </a:r>
            <a:r>
              <a:rPr sz="1350" i="1" baseline="3086" dirty="0">
                <a:solidFill>
                  <a:srgbClr val="414042"/>
                </a:solidFill>
                <a:latin typeface="Open Sans"/>
                <a:cs typeface="Open Sans"/>
              </a:rPr>
              <a:t>Statistics</a:t>
            </a:r>
            <a:r>
              <a:rPr lang="en-US" sz="1350" i="1" baseline="3086" dirty="0">
                <a:solidFill>
                  <a:srgbClr val="414042"/>
                </a:solidFill>
                <a:latin typeface="Open Sans"/>
                <a:cs typeface="Open Sans"/>
              </a:rPr>
              <a:t>.</a:t>
            </a:r>
            <a:endParaRPr sz="1350" baseline="3086" dirty="0">
              <a:latin typeface="Open Sans"/>
              <a:cs typeface="Open Sans"/>
            </a:endParaRPr>
          </a:p>
        </p:txBody>
      </p:sp>
      <p:sp>
        <p:nvSpPr>
          <p:cNvPr id="57" name="object 57"/>
          <p:cNvSpPr txBox="1"/>
          <p:nvPr/>
        </p:nvSpPr>
        <p:spPr>
          <a:xfrm rot="18900000">
            <a:off x="1371658" y="4665973"/>
            <a:ext cx="354236" cy="88900"/>
          </a:xfrm>
          <a:prstGeom prst="rect">
            <a:avLst/>
          </a:prstGeom>
        </p:spPr>
        <p:txBody>
          <a:bodyPr vert="horz" wrap="square" lIns="0" tIns="0" rIns="0" bIns="0" rtlCol="0">
            <a:spAutoFit/>
          </a:bodyPr>
          <a:lstStyle/>
          <a:p>
            <a:pPr>
              <a:lnSpc>
                <a:spcPts val="700"/>
              </a:lnSpc>
            </a:pPr>
            <a:r>
              <a:rPr sz="700" b="1" spc="-30" dirty="0">
                <a:solidFill>
                  <a:srgbClr val="172249"/>
                </a:solidFill>
                <a:latin typeface="OpenSans-SemiBold"/>
                <a:cs typeface="OpenSans-SemiBold"/>
              </a:rPr>
              <a:t>1</a:t>
            </a:r>
            <a:r>
              <a:rPr sz="700" b="1" spc="30" dirty="0">
                <a:solidFill>
                  <a:srgbClr val="172249"/>
                </a:solidFill>
                <a:latin typeface="OpenSans-SemiBold"/>
                <a:cs typeface="OpenSans-SemiBold"/>
              </a:rPr>
              <a:t>2</a:t>
            </a:r>
            <a:r>
              <a:rPr sz="700" b="1" spc="15" dirty="0">
                <a:solidFill>
                  <a:srgbClr val="172249"/>
                </a:solidFill>
                <a:latin typeface="OpenSans-SemiBold"/>
                <a:cs typeface="OpenSans-SemiBold"/>
              </a:rPr>
              <a:t>/</a:t>
            </a:r>
            <a:r>
              <a:rPr sz="700" b="1" spc="10" dirty="0">
                <a:solidFill>
                  <a:srgbClr val="172249"/>
                </a:solidFill>
                <a:latin typeface="OpenSans-SemiBold"/>
                <a:cs typeface="OpenSans-SemiBold"/>
              </a:rPr>
              <a:t>2</a:t>
            </a:r>
            <a:r>
              <a:rPr sz="700" b="1" dirty="0">
                <a:solidFill>
                  <a:srgbClr val="172249"/>
                </a:solidFill>
                <a:latin typeface="OpenSans-SemiBold"/>
                <a:cs typeface="OpenSans-SemiBold"/>
              </a:rPr>
              <a:t>0</a:t>
            </a:r>
            <a:r>
              <a:rPr sz="700" b="1" spc="-20" dirty="0">
                <a:solidFill>
                  <a:srgbClr val="172249"/>
                </a:solidFill>
                <a:latin typeface="OpenSans-SemiBold"/>
                <a:cs typeface="OpenSans-SemiBold"/>
              </a:rPr>
              <a:t>1</a:t>
            </a:r>
            <a:r>
              <a:rPr sz="700" b="1" dirty="0">
                <a:solidFill>
                  <a:srgbClr val="172249"/>
                </a:solidFill>
                <a:latin typeface="OpenSans-SemiBold"/>
                <a:cs typeface="OpenSans-SemiBold"/>
              </a:rPr>
              <a:t>8</a:t>
            </a:r>
            <a:endParaRPr sz="700" dirty="0">
              <a:latin typeface="OpenSans-SemiBold"/>
              <a:cs typeface="OpenSans-SemiBold"/>
            </a:endParaRPr>
          </a:p>
        </p:txBody>
      </p:sp>
      <p:sp>
        <p:nvSpPr>
          <p:cNvPr id="58" name="object 58"/>
          <p:cNvSpPr txBox="1"/>
          <p:nvPr/>
        </p:nvSpPr>
        <p:spPr>
          <a:xfrm rot="18960000">
            <a:off x="4463512" y="4737901"/>
            <a:ext cx="131690" cy="88900"/>
          </a:xfrm>
          <a:prstGeom prst="rect">
            <a:avLst/>
          </a:prstGeom>
        </p:spPr>
        <p:txBody>
          <a:bodyPr vert="horz" wrap="square" lIns="0" tIns="0" rIns="0" bIns="0" rtlCol="0">
            <a:spAutoFit/>
          </a:bodyPr>
          <a:lstStyle/>
          <a:p>
            <a:pPr>
              <a:lnSpc>
                <a:spcPts val="700"/>
              </a:lnSpc>
            </a:pPr>
            <a:r>
              <a:rPr sz="700" b="1" spc="-30" dirty="0">
                <a:solidFill>
                  <a:srgbClr val="172249"/>
                </a:solidFill>
                <a:latin typeface="OpenSans-SemiBold"/>
                <a:cs typeface="OpenSans-SemiBold"/>
              </a:rPr>
              <a:t>12</a:t>
            </a:r>
            <a:endParaRPr sz="700" dirty="0">
              <a:latin typeface="OpenSans-SemiBold"/>
              <a:cs typeface="OpenSans-SemiBold"/>
            </a:endParaRPr>
          </a:p>
        </p:txBody>
      </p:sp>
      <p:sp>
        <p:nvSpPr>
          <p:cNvPr id="59" name="object 59"/>
          <p:cNvSpPr txBox="1"/>
          <p:nvPr/>
        </p:nvSpPr>
        <p:spPr>
          <a:xfrm rot="18900000">
            <a:off x="4506770" y="4629692"/>
            <a:ext cx="256559" cy="88900"/>
          </a:xfrm>
          <a:prstGeom prst="rect">
            <a:avLst/>
          </a:prstGeom>
        </p:spPr>
        <p:txBody>
          <a:bodyPr vert="horz" wrap="square" lIns="0" tIns="0" rIns="0" bIns="0" rtlCol="0">
            <a:spAutoFit/>
          </a:bodyPr>
          <a:lstStyle/>
          <a:p>
            <a:pPr>
              <a:lnSpc>
                <a:spcPts val="700"/>
              </a:lnSpc>
            </a:pPr>
            <a:r>
              <a:rPr sz="700" b="1" spc="15" dirty="0">
                <a:solidFill>
                  <a:srgbClr val="172249"/>
                </a:solidFill>
                <a:latin typeface="OpenSans-SemiBold"/>
                <a:cs typeface="OpenSans-SemiBold"/>
              </a:rPr>
              <a:t>/</a:t>
            </a:r>
            <a:r>
              <a:rPr sz="700" b="1" spc="10" dirty="0">
                <a:solidFill>
                  <a:srgbClr val="172249"/>
                </a:solidFill>
                <a:latin typeface="OpenSans-SemiBold"/>
                <a:cs typeface="OpenSans-SemiBold"/>
              </a:rPr>
              <a:t>2</a:t>
            </a:r>
            <a:r>
              <a:rPr sz="700" b="1" dirty="0">
                <a:solidFill>
                  <a:srgbClr val="172249"/>
                </a:solidFill>
                <a:latin typeface="OpenSans-SemiBold"/>
                <a:cs typeface="OpenSans-SemiBold"/>
              </a:rPr>
              <a:t>0</a:t>
            </a:r>
            <a:r>
              <a:rPr sz="700" b="1" spc="-25" dirty="0">
                <a:solidFill>
                  <a:srgbClr val="172249"/>
                </a:solidFill>
                <a:latin typeface="OpenSans-SemiBold"/>
                <a:cs typeface="OpenSans-SemiBold"/>
              </a:rPr>
              <a:t>1</a:t>
            </a:r>
            <a:r>
              <a:rPr sz="700" b="1" dirty="0">
                <a:solidFill>
                  <a:srgbClr val="172249"/>
                </a:solidFill>
                <a:latin typeface="OpenSans-SemiBold"/>
                <a:cs typeface="OpenSans-SemiBold"/>
              </a:rPr>
              <a:t>9</a:t>
            </a:r>
            <a:endParaRPr sz="700" dirty="0">
              <a:latin typeface="OpenSans-SemiBold"/>
              <a:cs typeface="OpenSans-SemiBold"/>
            </a:endParaRPr>
          </a:p>
        </p:txBody>
      </p:sp>
      <p:sp>
        <p:nvSpPr>
          <p:cNvPr id="60" name="object 60"/>
          <p:cNvSpPr txBox="1"/>
          <p:nvPr/>
        </p:nvSpPr>
        <p:spPr>
          <a:xfrm rot="18900000">
            <a:off x="7477431" y="4666759"/>
            <a:ext cx="359156" cy="88900"/>
          </a:xfrm>
          <a:prstGeom prst="rect">
            <a:avLst/>
          </a:prstGeom>
        </p:spPr>
        <p:txBody>
          <a:bodyPr vert="horz" wrap="square" lIns="0" tIns="0" rIns="0" bIns="0" rtlCol="0">
            <a:spAutoFit/>
          </a:bodyPr>
          <a:lstStyle/>
          <a:p>
            <a:pPr>
              <a:lnSpc>
                <a:spcPts val="700"/>
              </a:lnSpc>
            </a:pPr>
            <a:r>
              <a:rPr sz="700" b="1" spc="-30" dirty="0">
                <a:solidFill>
                  <a:srgbClr val="172249"/>
                </a:solidFill>
                <a:latin typeface="OpenSans-SemiBold"/>
                <a:cs typeface="OpenSans-SemiBold"/>
              </a:rPr>
              <a:t>1</a:t>
            </a:r>
            <a:r>
              <a:rPr sz="700" b="1" spc="30" dirty="0">
                <a:solidFill>
                  <a:srgbClr val="172249"/>
                </a:solidFill>
                <a:latin typeface="OpenSans-SemiBold"/>
                <a:cs typeface="OpenSans-SemiBold"/>
              </a:rPr>
              <a:t>2</a:t>
            </a:r>
            <a:r>
              <a:rPr sz="700" b="1" spc="15" dirty="0">
                <a:solidFill>
                  <a:srgbClr val="172249"/>
                </a:solidFill>
                <a:latin typeface="OpenSans-SemiBold"/>
                <a:cs typeface="OpenSans-SemiBold"/>
              </a:rPr>
              <a:t>/</a:t>
            </a:r>
            <a:r>
              <a:rPr sz="700" b="1" spc="10" dirty="0">
                <a:solidFill>
                  <a:srgbClr val="172249"/>
                </a:solidFill>
                <a:latin typeface="OpenSans-SemiBold"/>
                <a:cs typeface="OpenSans-SemiBold"/>
              </a:rPr>
              <a:t>2</a:t>
            </a:r>
            <a:r>
              <a:rPr sz="700" b="1" spc="5" dirty="0">
                <a:solidFill>
                  <a:srgbClr val="172249"/>
                </a:solidFill>
                <a:latin typeface="OpenSans-SemiBold"/>
                <a:cs typeface="OpenSans-SemiBold"/>
              </a:rPr>
              <a:t>0</a:t>
            </a:r>
            <a:r>
              <a:rPr sz="700" b="1" spc="10" dirty="0">
                <a:solidFill>
                  <a:srgbClr val="172249"/>
                </a:solidFill>
                <a:latin typeface="OpenSans-SemiBold"/>
                <a:cs typeface="OpenSans-SemiBold"/>
              </a:rPr>
              <a:t>20</a:t>
            </a:r>
            <a:endParaRPr sz="700" dirty="0">
              <a:latin typeface="OpenSans-SemiBold"/>
              <a:cs typeface="OpenSans-SemiBold"/>
            </a:endParaRPr>
          </a:p>
        </p:txBody>
      </p:sp>
      <p:sp>
        <p:nvSpPr>
          <p:cNvPr id="61" name="object 61"/>
          <p:cNvSpPr txBox="1"/>
          <p:nvPr/>
        </p:nvSpPr>
        <p:spPr>
          <a:xfrm rot="18900000">
            <a:off x="2850765" y="4668245"/>
            <a:ext cx="355466" cy="88900"/>
          </a:xfrm>
          <a:prstGeom prst="rect">
            <a:avLst/>
          </a:prstGeom>
        </p:spPr>
        <p:txBody>
          <a:bodyPr vert="horz" wrap="square" lIns="0" tIns="0" rIns="0" bIns="0" rtlCol="0">
            <a:spAutoFit/>
          </a:bodyPr>
          <a:lstStyle/>
          <a:p>
            <a:pPr>
              <a:lnSpc>
                <a:spcPts val="700"/>
              </a:lnSpc>
            </a:pPr>
            <a:r>
              <a:rPr sz="700" b="1" spc="20" dirty="0">
                <a:solidFill>
                  <a:srgbClr val="172249"/>
                </a:solidFill>
                <a:latin typeface="OpenSans-SemiBold"/>
                <a:cs typeface="OpenSans-SemiBold"/>
              </a:rPr>
              <a:t>0</a:t>
            </a:r>
            <a:r>
              <a:rPr sz="700" b="1" spc="10" dirty="0">
                <a:solidFill>
                  <a:srgbClr val="172249"/>
                </a:solidFill>
                <a:latin typeface="OpenSans-SemiBold"/>
                <a:cs typeface="OpenSans-SemiBold"/>
              </a:rPr>
              <a:t>6</a:t>
            </a:r>
            <a:r>
              <a:rPr sz="700" b="1" spc="15" dirty="0">
                <a:solidFill>
                  <a:srgbClr val="172249"/>
                </a:solidFill>
                <a:latin typeface="OpenSans-SemiBold"/>
                <a:cs typeface="OpenSans-SemiBold"/>
              </a:rPr>
              <a:t>/</a:t>
            </a:r>
            <a:r>
              <a:rPr sz="700" b="1" spc="10" dirty="0">
                <a:solidFill>
                  <a:srgbClr val="172249"/>
                </a:solidFill>
                <a:latin typeface="OpenSans-SemiBold"/>
                <a:cs typeface="OpenSans-SemiBold"/>
              </a:rPr>
              <a:t>2</a:t>
            </a:r>
            <a:r>
              <a:rPr sz="700" b="1" dirty="0">
                <a:solidFill>
                  <a:srgbClr val="172249"/>
                </a:solidFill>
                <a:latin typeface="OpenSans-SemiBold"/>
                <a:cs typeface="OpenSans-SemiBold"/>
              </a:rPr>
              <a:t>0</a:t>
            </a:r>
            <a:r>
              <a:rPr sz="700" b="1" spc="-25" dirty="0">
                <a:solidFill>
                  <a:srgbClr val="172249"/>
                </a:solidFill>
                <a:latin typeface="OpenSans-SemiBold"/>
                <a:cs typeface="OpenSans-SemiBold"/>
              </a:rPr>
              <a:t>19</a:t>
            </a:r>
            <a:endParaRPr sz="700" dirty="0">
              <a:latin typeface="OpenSans-SemiBold"/>
              <a:cs typeface="OpenSans-SemiBold"/>
            </a:endParaRPr>
          </a:p>
        </p:txBody>
      </p:sp>
      <p:sp>
        <p:nvSpPr>
          <p:cNvPr id="62" name="object 62"/>
          <p:cNvSpPr txBox="1"/>
          <p:nvPr/>
        </p:nvSpPr>
        <p:spPr>
          <a:xfrm rot="18900000">
            <a:off x="5938397" y="4668273"/>
            <a:ext cx="363464" cy="88900"/>
          </a:xfrm>
          <a:prstGeom prst="rect">
            <a:avLst/>
          </a:prstGeom>
        </p:spPr>
        <p:txBody>
          <a:bodyPr vert="horz" wrap="square" lIns="0" tIns="0" rIns="0" bIns="0" rtlCol="0">
            <a:spAutoFit/>
          </a:bodyPr>
          <a:lstStyle/>
          <a:p>
            <a:pPr>
              <a:lnSpc>
                <a:spcPts val="700"/>
              </a:lnSpc>
            </a:pPr>
            <a:r>
              <a:rPr sz="700" b="1" spc="20" dirty="0">
                <a:solidFill>
                  <a:srgbClr val="172249"/>
                </a:solidFill>
                <a:latin typeface="OpenSans-SemiBold"/>
                <a:cs typeface="OpenSans-SemiBold"/>
              </a:rPr>
              <a:t>0</a:t>
            </a:r>
            <a:r>
              <a:rPr sz="700" b="1" spc="10" dirty="0">
                <a:solidFill>
                  <a:srgbClr val="172249"/>
                </a:solidFill>
                <a:latin typeface="OpenSans-SemiBold"/>
                <a:cs typeface="OpenSans-SemiBold"/>
              </a:rPr>
              <a:t>6</a:t>
            </a:r>
            <a:r>
              <a:rPr sz="700" b="1" spc="15" dirty="0">
                <a:solidFill>
                  <a:srgbClr val="172249"/>
                </a:solidFill>
                <a:latin typeface="OpenSans-SemiBold"/>
                <a:cs typeface="OpenSans-SemiBold"/>
              </a:rPr>
              <a:t>/</a:t>
            </a:r>
            <a:r>
              <a:rPr sz="700" b="1" spc="10" dirty="0">
                <a:solidFill>
                  <a:srgbClr val="172249"/>
                </a:solidFill>
                <a:latin typeface="OpenSans-SemiBold"/>
                <a:cs typeface="OpenSans-SemiBold"/>
              </a:rPr>
              <a:t>2</a:t>
            </a:r>
            <a:r>
              <a:rPr sz="700" b="1" spc="5" dirty="0">
                <a:solidFill>
                  <a:srgbClr val="172249"/>
                </a:solidFill>
                <a:latin typeface="OpenSans-SemiBold"/>
                <a:cs typeface="OpenSans-SemiBold"/>
              </a:rPr>
              <a:t>0</a:t>
            </a:r>
            <a:r>
              <a:rPr sz="700" b="1" spc="10" dirty="0">
                <a:solidFill>
                  <a:srgbClr val="172249"/>
                </a:solidFill>
                <a:latin typeface="OpenSans-SemiBold"/>
                <a:cs typeface="OpenSans-SemiBold"/>
              </a:rPr>
              <a:t>20</a:t>
            </a:r>
            <a:endParaRPr sz="700" dirty="0">
              <a:latin typeface="OpenSans-SemiBold"/>
              <a:cs typeface="OpenSans-SemiBold"/>
            </a:endParaRPr>
          </a:p>
        </p:txBody>
      </p:sp>
      <p:sp>
        <p:nvSpPr>
          <p:cNvPr id="63" name="object 63"/>
          <p:cNvSpPr txBox="1"/>
          <p:nvPr/>
        </p:nvSpPr>
        <p:spPr>
          <a:xfrm rot="18900000">
            <a:off x="8227082" y="4666859"/>
            <a:ext cx="361955" cy="91051"/>
          </a:xfrm>
          <a:prstGeom prst="rect">
            <a:avLst/>
          </a:prstGeom>
        </p:spPr>
        <p:txBody>
          <a:bodyPr vert="horz" wrap="square" lIns="0" tIns="0" rIns="0" bIns="0" rtlCol="0">
            <a:spAutoFit/>
          </a:bodyPr>
          <a:lstStyle/>
          <a:p>
            <a:pPr>
              <a:lnSpc>
                <a:spcPts val="700"/>
              </a:lnSpc>
            </a:pPr>
            <a:r>
              <a:rPr sz="700" b="1" spc="10" dirty="0">
                <a:solidFill>
                  <a:srgbClr val="172249"/>
                </a:solidFill>
                <a:latin typeface="OpenSans-SemiBold"/>
                <a:cs typeface="OpenSans-SemiBold"/>
              </a:rPr>
              <a:t>03</a:t>
            </a:r>
            <a:r>
              <a:rPr sz="700" b="1" dirty="0">
                <a:solidFill>
                  <a:srgbClr val="172249"/>
                </a:solidFill>
                <a:latin typeface="OpenSans-SemiBold"/>
                <a:cs typeface="OpenSans-SemiBold"/>
              </a:rPr>
              <a:t>/</a:t>
            </a:r>
            <a:r>
              <a:rPr lang="en-US" sz="700" b="1" dirty="0">
                <a:solidFill>
                  <a:srgbClr val="172249"/>
                </a:solidFill>
                <a:latin typeface="OpenSans-SemiBold"/>
                <a:cs typeface="OpenSans-SemiBold"/>
              </a:rPr>
              <a:t>2</a:t>
            </a:r>
            <a:r>
              <a:rPr sz="700" b="1" spc="5" dirty="0">
                <a:solidFill>
                  <a:srgbClr val="172249"/>
                </a:solidFill>
                <a:latin typeface="OpenSans-SemiBold"/>
                <a:cs typeface="OpenSans-SemiBold"/>
              </a:rPr>
              <a:t>0</a:t>
            </a:r>
            <a:r>
              <a:rPr sz="700" b="1" dirty="0">
                <a:solidFill>
                  <a:srgbClr val="172249"/>
                </a:solidFill>
                <a:latin typeface="OpenSans-SemiBold"/>
                <a:cs typeface="OpenSans-SemiBold"/>
              </a:rPr>
              <a:t>21</a:t>
            </a:r>
            <a:endParaRPr sz="700" dirty="0">
              <a:latin typeface="OpenSans-SemiBold"/>
              <a:cs typeface="OpenSans-SemiBold"/>
            </a:endParaRPr>
          </a:p>
        </p:txBody>
      </p:sp>
      <p:sp>
        <p:nvSpPr>
          <p:cNvPr id="4" name="object 4"/>
          <p:cNvSpPr/>
          <p:nvPr/>
        </p:nvSpPr>
        <p:spPr>
          <a:xfrm>
            <a:off x="8604542" y="1751291"/>
            <a:ext cx="80010" cy="60960"/>
          </a:xfrm>
          <a:custGeom>
            <a:avLst/>
            <a:gdLst/>
            <a:ahLst/>
            <a:cxnLst/>
            <a:rect l="l" t="t" r="r" b="b"/>
            <a:pathLst>
              <a:path w="80009" h="60960">
                <a:moveTo>
                  <a:pt x="21323" y="850"/>
                </a:moveTo>
                <a:lnTo>
                  <a:pt x="15659" y="850"/>
                </a:lnTo>
                <a:lnTo>
                  <a:pt x="0" y="12954"/>
                </a:lnTo>
                <a:lnTo>
                  <a:pt x="3568" y="17564"/>
                </a:lnTo>
                <a:lnTo>
                  <a:pt x="12496" y="10287"/>
                </a:lnTo>
                <a:lnTo>
                  <a:pt x="15087" y="7886"/>
                </a:lnTo>
                <a:lnTo>
                  <a:pt x="14871" y="11023"/>
                </a:lnTo>
                <a:lnTo>
                  <a:pt x="14770" y="14338"/>
                </a:lnTo>
                <a:lnTo>
                  <a:pt x="14770" y="59994"/>
                </a:lnTo>
                <a:lnTo>
                  <a:pt x="21323" y="59994"/>
                </a:lnTo>
                <a:lnTo>
                  <a:pt x="21323" y="850"/>
                </a:lnTo>
                <a:close/>
              </a:path>
              <a:path w="80009" h="60960">
                <a:moveTo>
                  <a:pt x="79870" y="35521"/>
                </a:moveTo>
                <a:lnTo>
                  <a:pt x="78333" y="31165"/>
                </a:lnTo>
                <a:lnTo>
                  <a:pt x="75730" y="28435"/>
                </a:lnTo>
                <a:lnTo>
                  <a:pt x="73228" y="25819"/>
                </a:lnTo>
                <a:lnTo>
                  <a:pt x="73228" y="37109"/>
                </a:lnTo>
                <a:lnTo>
                  <a:pt x="73228" y="45580"/>
                </a:lnTo>
                <a:lnTo>
                  <a:pt x="72174" y="49060"/>
                </a:lnTo>
                <a:lnTo>
                  <a:pt x="67945" y="53886"/>
                </a:lnTo>
                <a:lnTo>
                  <a:pt x="64973" y="55092"/>
                </a:lnTo>
                <a:lnTo>
                  <a:pt x="58597" y="55092"/>
                </a:lnTo>
                <a:lnTo>
                  <a:pt x="48158" y="37630"/>
                </a:lnTo>
                <a:lnTo>
                  <a:pt x="48755" y="35814"/>
                </a:lnTo>
                <a:lnTo>
                  <a:pt x="59029" y="28435"/>
                </a:lnTo>
                <a:lnTo>
                  <a:pt x="65366" y="28435"/>
                </a:lnTo>
                <a:lnTo>
                  <a:pt x="68313" y="29552"/>
                </a:lnTo>
                <a:lnTo>
                  <a:pt x="72250" y="34036"/>
                </a:lnTo>
                <a:lnTo>
                  <a:pt x="73228" y="37109"/>
                </a:lnTo>
                <a:lnTo>
                  <a:pt x="73228" y="25819"/>
                </a:lnTo>
                <a:lnTo>
                  <a:pt x="72212" y="24739"/>
                </a:lnTo>
                <a:lnTo>
                  <a:pt x="68033" y="23139"/>
                </a:lnTo>
                <a:lnTo>
                  <a:pt x="56299" y="23139"/>
                </a:lnTo>
                <a:lnTo>
                  <a:pt x="51600" y="25463"/>
                </a:lnTo>
                <a:lnTo>
                  <a:pt x="48641" y="30099"/>
                </a:lnTo>
                <a:lnTo>
                  <a:pt x="48158" y="30099"/>
                </a:lnTo>
                <a:lnTo>
                  <a:pt x="48475" y="21628"/>
                </a:lnTo>
                <a:lnTo>
                  <a:pt x="50304" y="15417"/>
                </a:lnTo>
                <a:lnTo>
                  <a:pt x="56997" y="7505"/>
                </a:lnTo>
                <a:lnTo>
                  <a:pt x="61836" y="5537"/>
                </a:lnTo>
                <a:lnTo>
                  <a:pt x="70840" y="5537"/>
                </a:lnTo>
                <a:lnTo>
                  <a:pt x="73215" y="5880"/>
                </a:lnTo>
                <a:lnTo>
                  <a:pt x="75298" y="6553"/>
                </a:lnTo>
                <a:lnTo>
                  <a:pt x="75298" y="5537"/>
                </a:lnTo>
                <a:lnTo>
                  <a:pt x="75298" y="774"/>
                </a:lnTo>
                <a:lnTo>
                  <a:pt x="73545" y="254"/>
                </a:lnTo>
                <a:lnTo>
                  <a:pt x="71145" y="0"/>
                </a:lnTo>
                <a:lnTo>
                  <a:pt x="59245" y="0"/>
                </a:lnTo>
                <a:lnTo>
                  <a:pt x="41275" y="42913"/>
                </a:lnTo>
                <a:lnTo>
                  <a:pt x="43065" y="49301"/>
                </a:lnTo>
                <a:lnTo>
                  <a:pt x="50241" y="58496"/>
                </a:lnTo>
                <a:lnTo>
                  <a:pt x="55092" y="60807"/>
                </a:lnTo>
                <a:lnTo>
                  <a:pt x="66941" y="60807"/>
                </a:lnTo>
                <a:lnTo>
                  <a:pt x="71475" y="59029"/>
                </a:lnTo>
                <a:lnTo>
                  <a:pt x="75234" y="55092"/>
                </a:lnTo>
                <a:lnTo>
                  <a:pt x="78193" y="51993"/>
                </a:lnTo>
                <a:lnTo>
                  <a:pt x="79870" y="47167"/>
                </a:lnTo>
                <a:lnTo>
                  <a:pt x="79870" y="35521"/>
                </a:lnTo>
                <a:close/>
              </a:path>
            </a:pathLst>
          </a:custGeom>
          <a:solidFill>
            <a:srgbClr val="002156"/>
          </a:solidFill>
        </p:spPr>
        <p:txBody>
          <a:bodyPr wrap="square" lIns="0" tIns="0" rIns="0" bIns="0" rtlCol="0"/>
          <a:lstStyle/>
          <a:p>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3" name="object 3"/>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4" name="object 4"/>
          <p:cNvSpPr/>
          <p:nvPr/>
        </p:nvSpPr>
        <p:spPr>
          <a:xfrm>
            <a:off x="9312923" y="5368581"/>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sp>
        <p:nvSpPr>
          <p:cNvPr id="5" name="object 5"/>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6" name="object 6"/>
          <p:cNvSpPr/>
          <p:nvPr/>
        </p:nvSpPr>
        <p:spPr>
          <a:xfrm>
            <a:off x="457200" y="457200"/>
            <a:ext cx="9144000" cy="4371975"/>
          </a:xfrm>
          <a:custGeom>
            <a:avLst/>
            <a:gdLst/>
            <a:ahLst/>
            <a:cxnLst/>
            <a:rect l="l" t="t" r="r" b="b"/>
            <a:pathLst>
              <a:path w="9144000" h="4371975">
                <a:moveTo>
                  <a:pt x="9144000" y="0"/>
                </a:moveTo>
                <a:lnTo>
                  <a:pt x="0" y="0"/>
                </a:lnTo>
                <a:lnTo>
                  <a:pt x="0" y="4371467"/>
                </a:lnTo>
                <a:lnTo>
                  <a:pt x="9144000" y="4371467"/>
                </a:lnTo>
                <a:lnTo>
                  <a:pt x="9144000" y="0"/>
                </a:lnTo>
                <a:close/>
              </a:path>
            </a:pathLst>
          </a:custGeom>
          <a:solidFill>
            <a:srgbClr val="EAEFF2"/>
          </a:solidFill>
        </p:spPr>
        <p:txBody>
          <a:bodyPr wrap="square" lIns="0" tIns="0" rIns="0" bIns="0" rtlCol="0"/>
          <a:lstStyle/>
          <a:p>
            <a:endParaRPr dirty="0"/>
          </a:p>
        </p:txBody>
      </p:sp>
      <p:sp>
        <p:nvSpPr>
          <p:cNvPr id="7" name="object 7"/>
          <p:cNvSpPr txBox="1">
            <a:spLocks noGrp="1"/>
          </p:cNvSpPr>
          <p:nvPr>
            <p:ph type="title"/>
          </p:nvPr>
        </p:nvSpPr>
        <p:spPr>
          <a:xfrm>
            <a:off x="2129793" y="888711"/>
            <a:ext cx="6096000" cy="351378"/>
          </a:xfrm>
          <a:prstGeom prst="rect">
            <a:avLst/>
          </a:prstGeom>
        </p:spPr>
        <p:txBody>
          <a:bodyPr vert="horz" wrap="square" lIns="0" tIns="12700" rIns="0" bIns="0" rtlCol="0">
            <a:spAutoFit/>
          </a:bodyPr>
          <a:lstStyle/>
          <a:p>
            <a:pPr marL="12700">
              <a:lnSpc>
                <a:spcPct val="100000"/>
              </a:lnSpc>
              <a:spcBef>
                <a:spcPts val="100"/>
              </a:spcBef>
            </a:pPr>
            <a:r>
              <a:rPr dirty="0">
                <a:solidFill>
                  <a:srgbClr val="16214D"/>
                </a:solidFill>
              </a:rPr>
              <a:t>Confidence in economy </a:t>
            </a:r>
            <a:r>
              <a:rPr lang="en-US" dirty="0">
                <a:solidFill>
                  <a:srgbClr val="16214D"/>
                </a:solidFill>
              </a:rPr>
              <a:t>has taken</a:t>
            </a:r>
            <a:r>
              <a:rPr dirty="0">
                <a:solidFill>
                  <a:srgbClr val="16214D"/>
                </a:solidFill>
              </a:rPr>
              <a:t> a big</a:t>
            </a:r>
            <a:r>
              <a:rPr spc="-100" dirty="0">
                <a:solidFill>
                  <a:srgbClr val="16214D"/>
                </a:solidFill>
              </a:rPr>
              <a:t> </a:t>
            </a:r>
            <a:r>
              <a:rPr dirty="0">
                <a:solidFill>
                  <a:srgbClr val="16214D"/>
                </a:solidFill>
              </a:rPr>
              <a:t>hit</a:t>
            </a:r>
          </a:p>
        </p:txBody>
      </p:sp>
      <p:sp>
        <p:nvSpPr>
          <p:cNvPr id="8" name="object 8"/>
          <p:cNvSpPr txBox="1"/>
          <p:nvPr/>
        </p:nvSpPr>
        <p:spPr>
          <a:xfrm>
            <a:off x="1159953" y="1382883"/>
            <a:ext cx="3203575" cy="1161415"/>
          </a:xfrm>
          <a:prstGeom prst="rect">
            <a:avLst/>
          </a:prstGeom>
        </p:spPr>
        <p:txBody>
          <a:bodyPr vert="horz" wrap="square" lIns="0" tIns="2540" rIns="0" bIns="0" rtlCol="0">
            <a:spAutoFit/>
          </a:bodyPr>
          <a:lstStyle/>
          <a:p>
            <a:pPr marL="407670" marR="180340" indent="-1270" algn="ctr">
              <a:lnSpc>
                <a:spcPct val="104200"/>
              </a:lnSpc>
              <a:spcBef>
                <a:spcPts val="20"/>
              </a:spcBef>
            </a:pPr>
            <a:r>
              <a:rPr sz="1600" b="1" spc="-5" dirty="0">
                <a:solidFill>
                  <a:srgbClr val="569DB5"/>
                </a:solidFill>
                <a:latin typeface="OpenSans-Extrabold"/>
                <a:cs typeface="OpenSans-Extrabold"/>
              </a:rPr>
              <a:t>How confident are/were </a:t>
            </a:r>
            <a:r>
              <a:rPr sz="1600" b="1" dirty="0">
                <a:solidFill>
                  <a:srgbClr val="569DB5"/>
                </a:solidFill>
                <a:latin typeface="OpenSans-Extrabold"/>
                <a:cs typeface="OpenSans-Extrabold"/>
              </a:rPr>
              <a:t>you </a:t>
            </a:r>
            <a:r>
              <a:rPr sz="1600" b="1" spc="-5" dirty="0">
                <a:solidFill>
                  <a:srgbClr val="569DB5"/>
                </a:solidFill>
                <a:latin typeface="OpenSans-Extrabold"/>
                <a:cs typeface="OpenSans-Extrabold"/>
              </a:rPr>
              <a:t>in </a:t>
            </a:r>
            <a:r>
              <a:rPr sz="1600" b="1" dirty="0">
                <a:solidFill>
                  <a:srgbClr val="569DB5"/>
                </a:solidFill>
                <a:latin typeface="OpenSans-Extrabold"/>
                <a:cs typeface="OpenSans-Extrabold"/>
              </a:rPr>
              <a:t>the U.S.</a:t>
            </a:r>
            <a:r>
              <a:rPr sz="1600" b="1" spc="-95" dirty="0">
                <a:solidFill>
                  <a:srgbClr val="569DB5"/>
                </a:solidFill>
                <a:latin typeface="OpenSans-Extrabold"/>
                <a:cs typeface="OpenSans-Extrabold"/>
              </a:rPr>
              <a:t> </a:t>
            </a:r>
            <a:r>
              <a:rPr sz="1600" b="1" spc="-5" dirty="0">
                <a:solidFill>
                  <a:srgbClr val="569DB5"/>
                </a:solidFill>
                <a:latin typeface="OpenSans-Extrabold"/>
                <a:cs typeface="OpenSans-Extrabold"/>
              </a:rPr>
              <a:t>economy?</a:t>
            </a:r>
            <a:endParaRPr sz="1600" dirty="0">
              <a:latin typeface="OpenSans-Extrabold"/>
              <a:cs typeface="OpenSans-Extrabold"/>
            </a:endParaRPr>
          </a:p>
          <a:p>
            <a:pPr marL="218440" algn="ctr">
              <a:lnSpc>
                <a:spcPct val="100000"/>
              </a:lnSpc>
              <a:spcBef>
                <a:spcPts val="395"/>
              </a:spcBef>
            </a:pPr>
            <a:r>
              <a:rPr sz="1200" b="1" dirty="0">
                <a:solidFill>
                  <a:srgbClr val="414042"/>
                </a:solidFill>
                <a:latin typeface="OpenSans-Semibold"/>
                <a:cs typeface="OpenSans-Semibold"/>
              </a:rPr>
              <a:t>(% Top 2 </a:t>
            </a:r>
            <a:r>
              <a:rPr sz="1200" b="1" spc="-5" dirty="0">
                <a:solidFill>
                  <a:srgbClr val="414042"/>
                </a:solidFill>
                <a:latin typeface="OpenSans-Semibold"/>
                <a:cs typeface="OpenSans-Semibold"/>
              </a:rPr>
              <a:t>box very/somewhat</a:t>
            </a:r>
            <a:r>
              <a:rPr sz="1200" b="1" spc="-75" dirty="0">
                <a:solidFill>
                  <a:srgbClr val="414042"/>
                </a:solidFill>
                <a:latin typeface="OpenSans-Semibold"/>
                <a:cs typeface="OpenSans-Semibold"/>
              </a:rPr>
              <a:t> </a:t>
            </a:r>
            <a:r>
              <a:rPr sz="1200" b="1" spc="-5" dirty="0">
                <a:solidFill>
                  <a:srgbClr val="414042"/>
                </a:solidFill>
                <a:latin typeface="OpenSans-Semibold"/>
                <a:cs typeface="OpenSans-Semibold"/>
              </a:rPr>
              <a:t>confident)</a:t>
            </a:r>
            <a:endParaRPr sz="1200" dirty="0">
              <a:latin typeface="OpenSans-Semibold"/>
              <a:cs typeface="OpenSans-Semibold"/>
            </a:endParaRPr>
          </a:p>
          <a:p>
            <a:pPr marL="38100">
              <a:lnSpc>
                <a:spcPct val="100000"/>
              </a:lnSpc>
              <a:spcBef>
                <a:spcPts val="785"/>
              </a:spcBef>
            </a:pPr>
            <a:r>
              <a:rPr sz="2000" b="1" dirty="0">
                <a:solidFill>
                  <a:srgbClr val="569DB5"/>
                </a:solidFill>
                <a:latin typeface="OpenSans-Extrabold"/>
                <a:cs typeface="OpenSans-Extrabold"/>
              </a:rPr>
              <a:t>69</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grpSp>
        <p:nvGrpSpPr>
          <p:cNvPr id="9" name="object 9"/>
          <p:cNvGrpSpPr/>
          <p:nvPr/>
        </p:nvGrpSpPr>
        <p:grpSpPr>
          <a:xfrm>
            <a:off x="1039241" y="2556662"/>
            <a:ext cx="3663950" cy="1609725"/>
            <a:chOff x="1039241" y="2556662"/>
            <a:chExt cx="3663950" cy="1609725"/>
          </a:xfrm>
        </p:grpSpPr>
        <p:sp>
          <p:nvSpPr>
            <p:cNvPr id="10" name="object 10"/>
            <p:cNvSpPr/>
            <p:nvPr/>
          </p:nvSpPr>
          <p:spPr>
            <a:xfrm>
              <a:off x="1042416" y="2556662"/>
              <a:ext cx="3657600" cy="1603375"/>
            </a:xfrm>
            <a:custGeom>
              <a:avLst/>
              <a:gdLst/>
              <a:ahLst/>
              <a:cxnLst/>
              <a:rect l="l" t="t" r="r" b="b"/>
              <a:pathLst>
                <a:path w="3657600" h="1603375">
                  <a:moveTo>
                    <a:pt x="751890" y="0"/>
                  </a:moveTo>
                  <a:lnTo>
                    <a:pt x="0" y="0"/>
                  </a:lnTo>
                  <a:lnTo>
                    <a:pt x="0" y="1602790"/>
                  </a:lnTo>
                  <a:lnTo>
                    <a:pt x="751890" y="1602790"/>
                  </a:lnTo>
                  <a:lnTo>
                    <a:pt x="751890" y="0"/>
                  </a:lnTo>
                  <a:close/>
                </a:path>
                <a:path w="3657600" h="1603375">
                  <a:moveTo>
                    <a:pt x="2689034" y="676871"/>
                  </a:moveTo>
                  <a:lnTo>
                    <a:pt x="1937143" y="676871"/>
                  </a:lnTo>
                  <a:lnTo>
                    <a:pt x="1937143" y="1602790"/>
                  </a:lnTo>
                  <a:lnTo>
                    <a:pt x="2689034" y="1602790"/>
                  </a:lnTo>
                  <a:lnTo>
                    <a:pt x="2689034" y="676871"/>
                  </a:lnTo>
                  <a:close/>
                </a:path>
                <a:path w="3657600" h="1603375">
                  <a:moveTo>
                    <a:pt x="3657600" y="426186"/>
                  </a:moveTo>
                  <a:lnTo>
                    <a:pt x="2905709" y="426186"/>
                  </a:lnTo>
                  <a:lnTo>
                    <a:pt x="2905709" y="1602790"/>
                  </a:lnTo>
                  <a:lnTo>
                    <a:pt x="3657600" y="1602790"/>
                  </a:lnTo>
                  <a:lnTo>
                    <a:pt x="3657600" y="426186"/>
                  </a:lnTo>
                  <a:close/>
                </a:path>
              </a:pathLst>
            </a:custGeom>
            <a:solidFill>
              <a:srgbClr val="559CB5"/>
            </a:solidFill>
          </p:spPr>
          <p:txBody>
            <a:bodyPr wrap="square" lIns="0" tIns="0" rIns="0" bIns="0" rtlCol="0"/>
            <a:lstStyle/>
            <a:p>
              <a:endParaRPr dirty="0"/>
            </a:p>
          </p:txBody>
        </p:sp>
        <p:sp>
          <p:nvSpPr>
            <p:cNvPr id="11" name="object 11"/>
            <p:cNvSpPr/>
            <p:nvPr/>
          </p:nvSpPr>
          <p:spPr>
            <a:xfrm>
              <a:off x="1042416" y="4162629"/>
              <a:ext cx="3657600" cy="0"/>
            </a:xfrm>
            <a:custGeom>
              <a:avLst/>
              <a:gdLst/>
              <a:ahLst/>
              <a:cxnLst/>
              <a:rect l="l" t="t" r="r" b="b"/>
              <a:pathLst>
                <a:path w="3657600">
                  <a:moveTo>
                    <a:pt x="0" y="0"/>
                  </a:moveTo>
                  <a:lnTo>
                    <a:pt x="3657600" y="0"/>
                  </a:lnTo>
                </a:path>
              </a:pathLst>
            </a:custGeom>
            <a:ln w="6350">
              <a:solidFill>
                <a:srgbClr val="414042"/>
              </a:solidFill>
            </a:ln>
          </p:spPr>
          <p:txBody>
            <a:bodyPr wrap="square" lIns="0" tIns="0" rIns="0" bIns="0" rtlCol="0"/>
            <a:lstStyle/>
            <a:p>
              <a:endParaRPr dirty="0"/>
            </a:p>
          </p:txBody>
        </p:sp>
      </p:grpSp>
      <p:sp>
        <p:nvSpPr>
          <p:cNvPr id="12" name="object 12"/>
          <p:cNvSpPr txBox="1"/>
          <p:nvPr/>
        </p:nvSpPr>
        <p:spPr>
          <a:xfrm>
            <a:off x="3123764" y="2890640"/>
            <a:ext cx="323215" cy="330200"/>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569DB5"/>
                </a:solidFill>
                <a:latin typeface="OpenSans-Extrabold"/>
                <a:cs typeface="OpenSans-Extrabold"/>
              </a:rPr>
              <a:t>42</a:t>
            </a:r>
            <a:endParaRPr sz="2000" dirty="0">
              <a:latin typeface="OpenSans-Extrabold"/>
              <a:cs typeface="OpenSans-Extrabold"/>
            </a:endParaRPr>
          </a:p>
        </p:txBody>
      </p:sp>
      <p:sp>
        <p:nvSpPr>
          <p:cNvPr id="13" name="object 13"/>
          <p:cNvSpPr txBox="1"/>
          <p:nvPr/>
        </p:nvSpPr>
        <p:spPr>
          <a:xfrm>
            <a:off x="3421420" y="2911976"/>
            <a:ext cx="166370" cy="203200"/>
          </a:xfrm>
          <a:prstGeom prst="rect">
            <a:avLst/>
          </a:prstGeom>
        </p:spPr>
        <p:txBody>
          <a:bodyPr vert="horz" wrap="square" lIns="0" tIns="14604" rIns="0" bIns="0" rtlCol="0">
            <a:spAutoFit/>
          </a:bodyPr>
          <a:lstStyle/>
          <a:p>
            <a:pPr marL="12700">
              <a:lnSpc>
                <a:spcPct val="100000"/>
              </a:lnSpc>
              <a:spcBef>
                <a:spcPts val="114"/>
              </a:spcBef>
            </a:pPr>
            <a:r>
              <a:rPr sz="1150" b="1" spc="15" dirty="0">
                <a:solidFill>
                  <a:srgbClr val="569DB5"/>
                </a:solidFill>
                <a:latin typeface="OpenSans-Extrabold"/>
                <a:cs typeface="OpenSans-Extrabold"/>
              </a:rPr>
              <a:t>%</a:t>
            </a:r>
            <a:endParaRPr sz="1150" dirty="0">
              <a:latin typeface="OpenSans-Extrabold"/>
              <a:cs typeface="OpenSans-Extrabold"/>
            </a:endParaRPr>
          </a:p>
        </p:txBody>
      </p:sp>
      <p:sp>
        <p:nvSpPr>
          <p:cNvPr id="14" name="object 14"/>
          <p:cNvSpPr/>
          <p:nvPr/>
        </p:nvSpPr>
        <p:spPr>
          <a:xfrm>
            <a:off x="2010981" y="3108198"/>
            <a:ext cx="752475" cy="1051560"/>
          </a:xfrm>
          <a:custGeom>
            <a:avLst/>
            <a:gdLst/>
            <a:ahLst/>
            <a:cxnLst/>
            <a:rect l="l" t="t" r="r" b="b"/>
            <a:pathLst>
              <a:path w="752475" h="1051560">
                <a:moveTo>
                  <a:pt x="751890" y="0"/>
                </a:moveTo>
                <a:lnTo>
                  <a:pt x="0" y="0"/>
                </a:lnTo>
                <a:lnTo>
                  <a:pt x="0" y="1051255"/>
                </a:lnTo>
                <a:lnTo>
                  <a:pt x="751890" y="1051255"/>
                </a:lnTo>
                <a:lnTo>
                  <a:pt x="751890" y="0"/>
                </a:lnTo>
                <a:close/>
              </a:path>
            </a:pathLst>
          </a:custGeom>
          <a:solidFill>
            <a:srgbClr val="559CB5"/>
          </a:solidFill>
        </p:spPr>
        <p:txBody>
          <a:bodyPr wrap="square" lIns="0" tIns="0" rIns="0" bIns="0" rtlCol="0"/>
          <a:lstStyle/>
          <a:p>
            <a:endParaRPr dirty="0"/>
          </a:p>
        </p:txBody>
      </p:sp>
      <p:sp>
        <p:nvSpPr>
          <p:cNvPr id="15" name="object 15"/>
          <p:cNvSpPr txBox="1"/>
          <p:nvPr/>
        </p:nvSpPr>
        <p:spPr>
          <a:xfrm>
            <a:off x="2129793" y="2771552"/>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47</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16" name="object 16"/>
          <p:cNvSpPr txBox="1"/>
          <p:nvPr/>
        </p:nvSpPr>
        <p:spPr>
          <a:xfrm>
            <a:off x="4066935" y="2635786"/>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52</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17" name="object 17"/>
          <p:cNvSpPr txBox="1"/>
          <p:nvPr/>
        </p:nvSpPr>
        <p:spPr>
          <a:xfrm>
            <a:off x="1104023" y="4243927"/>
            <a:ext cx="626745" cy="177800"/>
          </a:xfrm>
          <a:prstGeom prst="rect">
            <a:avLst/>
          </a:prstGeom>
        </p:spPr>
        <p:txBody>
          <a:bodyPr vert="horz" wrap="square" lIns="0" tIns="12700" rIns="0" bIns="0" rtlCol="0">
            <a:spAutoFit/>
          </a:bodyPr>
          <a:lstStyle/>
          <a:p>
            <a:pPr marL="12700">
              <a:lnSpc>
                <a:spcPct val="100000"/>
              </a:lnSpc>
              <a:spcBef>
                <a:spcPts val="100"/>
              </a:spcBef>
            </a:pPr>
            <a:r>
              <a:rPr sz="1000" b="1" spc="-20" dirty="0">
                <a:solidFill>
                  <a:srgbClr val="414042"/>
                </a:solidFill>
                <a:latin typeface="Open Sans"/>
                <a:cs typeface="Open Sans"/>
              </a:rPr>
              <a:t>April</a:t>
            </a:r>
            <a:r>
              <a:rPr sz="1000" b="1" spc="-95" dirty="0">
                <a:solidFill>
                  <a:srgbClr val="414042"/>
                </a:solidFill>
                <a:latin typeface="Open Sans"/>
                <a:cs typeface="Open Sans"/>
              </a:rPr>
              <a:t> </a:t>
            </a:r>
            <a:r>
              <a:rPr sz="1000" b="1" spc="-20" dirty="0">
                <a:solidFill>
                  <a:srgbClr val="414042"/>
                </a:solidFill>
                <a:latin typeface="Open Sans"/>
                <a:cs typeface="Open Sans"/>
              </a:rPr>
              <a:t>2020</a:t>
            </a:r>
            <a:endParaRPr sz="1000" dirty="0">
              <a:latin typeface="Open Sans"/>
              <a:cs typeface="Open Sans"/>
            </a:endParaRPr>
          </a:p>
        </p:txBody>
      </p:sp>
      <p:sp>
        <p:nvSpPr>
          <p:cNvPr id="18" name="object 18"/>
          <p:cNvSpPr txBox="1"/>
          <p:nvPr/>
        </p:nvSpPr>
        <p:spPr>
          <a:xfrm>
            <a:off x="2872986" y="4243927"/>
            <a:ext cx="962660" cy="177800"/>
          </a:xfrm>
          <a:prstGeom prst="rect">
            <a:avLst/>
          </a:prstGeom>
        </p:spPr>
        <p:txBody>
          <a:bodyPr vert="horz" wrap="square" lIns="0" tIns="12700" rIns="0" bIns="0" rtlCol="0">
            <a:spAutoFit/>
          </a:bodyPr>
          <a:lstStyle/>
          <a:p>
            <a:pPr marL="12700">
              <a:lnSpc>
                <a:spcPct val="100000"/>
              </a:lnSpc>
              <a:spcBef>
                <a:spcPts val="100"/>
              </a:spcBef>
            </a:pPr>
            <a:r>
              <a:rPr sz="1000" b="1" spc="-25" dirty="0">
                <a:solidFill>
                  <a:srgbClr val="414042"/>
                </a:solidFill>
                <a:latin typeface="Open Sans"/>
                <a:cs typeface="Open Sans"/>
              </a:rPr>
              <a:t>December</a:t>
            </a:r>
            <a:r>
              <a:rPr sz="1000" b="1" spc="-95" dirty="0">
                <a:solidFill>
                  <a:srgbClr val="414042"/>
                </a:solidFill>
                <a:latin typeface="Open Sans"/>
                <a:cs typeface="Open Sans"/>
              </a:rPr>
              <a:t> </a:t>
            </a:r>
            <a:r>
              <a:rPr sz="1000" b="1" spc="-20" dirty="0">
                <a:solidFill>
                  <a:srgbClr val="414042"/>
                </a:solidFill>
                <a:latin typeface="Open Sans"/>
                <a:cs typeface="Open Sans"/>
              </a:rPr>
              <a:t>2020</a:t>
            </a:r>
            <a:endParaRPr sz="1000" dirty="0">
              <a:latin typeface="Open Sans"/>
              <a:cs typeface="Open Sans"/>
            </a:endParaRPr>
          </a:p>
        </p:txBody>
      </p:sp>
      <p:sp>
        <p:nvSpPr>
          <p:cNvPr id="19" name="object 19"/>
          <p:cNvSpPr txBox="1"/>
          <p:nvPr/>
        </p:nvSpPr>
        <p:spPr>
          <a:xfrm>
            <a:off x="2080905" y="4243927"/>
            <a:ext cx="609600" cy="177800"/>
          </a:xfrm>
          <a:prstGeom prst="rect">
            <a:avLst/>
          </a:prstGeom>
        </p:spPr>
        <p:txBody>
          <a:bodyPr vert="horz" wrap="square" lIns="0" tIns="12700" rIns="0" bIns="0" rtlCol="0">
            <a:spAutoFit/>
          </a:bodyPr>
          <a:lstStyle/>
          <a:p>
            <a:pPr marL="12700">
              <a:lnSpc>
                <a:spcPct val="100000"/>
              </a:lnSpc>
              <a:spcBef>
                <a:spcPts val="100"/>
              </a:spcBef>
            </a:pPr>
            <a:r>
              <a:rPr sz="1000" b="1" spc="-20" dirty="0">
                <a:solidFill>
                  <a:srgbClr val="414042"/>
                </a:solidFill>
                <a:latin typeface="Open Sans"/>
                <a:cs typeface="Open Sans"/>
              </a:rPr>
              <a:t>June</a:t>
            </a:r>
            <a:r>
              <a:rPr sz="1000" b="1" spc="-105" dirty="0">
                <a:solidFill>
                  <a:srgbClr val="414042"/>
                </a:solidFill>
                <a:latin typeface="Open Sans"/>
                <a:cs typeface="Open Sans"/>
              </a:rPr>
              <a:t> </a:t>
            </a:r>
            <a:r>
              <a:rPr sz="1000" b="1" spc="-20" dirty="0">
                <a:solidFill>
                  <a:srgbClr val="414042"/>
                </a:solidFill>
                <a:latin typeface="Open Sans"/>
                <a:cs typeface="Open Sans"/>
              </a:rPr>
              <a:t>2020</a:t>
            </a:r>
            <a:endParaRPr sz="1000" dirty="0">
              <a:latin typeface="Open Sans"/>
              <a:cs typeface="Open Sans"/>
            </a:endParaRPr>
          </a:p>
        </p:txBody>
      </p:sp>
      <p:sp>
        <p:nvSpPr>
          <p:cNvPr id="20" name="object 20"/>
          <p:cNvSpPr txBox="1"/>
          <p:nvPr/>
        </p:nvSpPr>
        <p:spPr>
          <a:xfrm>
            <a:off x="4018046" y="4243927"/>
            <a:ext cx="609600" cy="177800"/>
          </a:xfrm>
          <a:prstGeom prst="rect">
            <a:avLst/>
          </a:prstGeom>
        </p:spPr>
        <p:txBody>
          <a:bodyPr vert="horz" wrap="square" lIns="0" tIns="12700" rIns="0" bIns="0" rtlCol="0">
            <a:spAutoFit/>
          </a:bodyPr>
          <a:lstStyle/>
          <a:p>
            <a:pPr marL="12700">
              <a:lnSpc>
                <a:spcPct val="100000"/>
              </a:lnSpc>
              <a:spcBef>
                <a:spcPts val="100"/>
              </a:spcBef>
            </a:pPr>
            <a:r>
              <a:rPr sz="1000" b="1" spc="-20" dirty="0">
                <a:solidFill>
                  <a:srgbClr val="414042"/>
                </a:solidFill>
                <a:latin typeface="Open Sans"/>
                <a:cs typeface="Open Sans"/>
              </a:rPr>
              <a:t>June</a:t>
            </a:r>
            <a:r>
              <a:rPr sz="1000" b="1" spc="-105" dirty="0">
                <a:solidFill>
                  <a:srgbClr val="414042"/>
                </a:solidFill>
                <a:latin typeface="Open Sans"/>
                <a:cs typeface="Open Sans"/>
              </a:rPr>
              <a:t> </a:t>
            </a:r>
            <a:r>
              <a:rPr sz="1000" b="1" spc="-20" dirty="0">
                <a:solidFill>
                  <a:srgbClr val="414042"/>
                </a:solidFill>
                <a:latin typeface="Open Sans"/>
                <a:cs typeface="Open Sans"/>
              </a:rPr>
              <a:t>2021</a:t>
            </a:r>
            <a:endParaRPr sz="1000" dirty="0">
              <a:latin typeface="Open Sans"/>
              <a:cs typeface="Open Sans"/>
            </a:endParaRPr>
          </a:p>
        </p:txBody>
      </p:sp>
      <p:sp>
        <p:nvSpPr>
          <p:cNvPr id="21" name="object 21"/>
          <p:cNvSpPr/>
          <p:nvPr/>
        </p:nvSpPr>
        <p:spPr>
          <a:xfrm>
            <a:off x="6761416" y="1979802"/>
            <a:ext cx="116839" cy="116839"/>
          </a:xfrm>
          <a:custGeom>
            <a:avLst/>
            <a:gdLst/>
            <a:ahLst/>
            <a:cxnLst/>
            <a:rect l="l" t="t" r="r" b="b"/>
            <a:pathLst>
              <a:path w="116840" h="116839">
                <a:moveTo>
                  <a:pt x="116585" y="0"/>
                </a:moveTo>
                <a:lnTo>
                  <a:pt x="0" y="0"/>
                </a:lnTo>
                <a:lnTo>
                  <a:pt x="0" y="116586"/>
                </a:lnTo>
                <a:lnTo>
                  <a:pt x="116585" y="116586"/>
                </a:lnTo>
                <a:lnTo>
                  <a:pt x="116585" y="0"/>
                </a:lnTo>
                <a:close/>
              </a:path>
            </a:pathLst>
          </a:custGeom>
          <a:solidFill>
            <a:srgbClr val="559CB5"/>
          </a:solidFill>
        </p:spPr>
        <p:txBody>
          <a:bodyPr wrap="square" lIns="0" tIns="0" rIns="0" bIns="0" rtlCol="0"/>
          <a:lstStyle/>
          <a:p>
            <a:endParaRPr dirty="0"/>
          </a:p>
        </p:txBody>
      </p:sp>
      <p:sp>
        <p:nvSpPr>
          <p:cNvPr id="22" name="object 22"/>
          <p:cNvSpPr txBox="1"/>
          <p:nvPr/>
        </p:nvSpPr>
        <p:spPr>
          <a:xfrm>
            <a:off x="5811837" y="1382883"/>
            <a:ext cx="2778125" cy="756920"/>
          </a:xfrm>
          <a:prstGeom prst="rect">
            <a:avLst/>
          </a:prstGeom>
        </p:spPr>
        <p:txBody>
          <a:bodyPr vert="horz" wrap="square" lIns="0" tIns="2540" rIns="0" bIns="0" rtlCol="0">
            <a:spAutoFit/>
          </a:bodyPr>
          <a:lstStyle/>
          <a:p>
            <a:pPr marL="12700" marR="5080" indent="236220">
              <a:lnSpc>
                <a:spcPct val="104200"/>
              </a:lnSpc>
              <a:spcBef>
                <a:spcPts val="20"/>
              </a:spcBef>
            </a:pPr>
            <a:r>
              <a:rPr sz="1600" b="1" spc="-5" dirty="0">
                <a:solidFill>
                  <a:srgbClr val="569DB5"/>
                </a:solidFill>
                <a:latin typeface="OpenSans-Extrabold"/>
                <a:cs typeface="OpenSans-Extrabold"/>
              </a:rPr>
              <a:t>Confidence in the U.S.  economy by</a:t>
            </a:r>
            <a:r>
              <a:rPr sz="1600" b="1" spc="-30" dirty="0">
                <a:solidFill>
                  <a:srgbClr val="569DB5"/>
                </a:solidFill>
                <a:latin typeface="OpenSans-Extrabold"/>
                <a:cs typeface="OpenSans-Extrabold"/>
              </a:rPr>
              <a:t> </a:t>
            </a:r>
            <a:r>
              <a:rPr sz="1600" b="1" spc="-10" dirty="0">
                <a:solidFill>
                  <a:srgbClr val="569DB5"/>
                </a:solidFill>
                <a:latin typeface="OpenSans-Extrabold"/>
                <a:cs typeface="OpenSans-Extrabold"/>
              </a:rPr>
              <a:t>demographic:</a:t>
            </a:r>
            <a:endParaRPr sz="1600" dirty="0">
              <a:latin typeface="OpenSans-Extrabold"/>
              <a:cs typeface="OpenSans-Extrabold"/>
            </a:endParaRPr>
          </a:p>
          <a:p>
            <a:pPr marL="412115">
              <a:lnSpc>
                <a:spcPct val="100000"/>
              </a:lnSpc>
              <a:spcBef>
                <a:spcPts val="395"/>
              </a:spcBef>
              <a:tabLst>
                <a:tab pos="1319530" algn="l"/>
              </a:tabLst>
            </a:pPr>
            <a:r>
              <a:rPr sz="1200" b="1" dirty="0">
                <a:solidFill>
                  <a:srgbClr val="414042"/>
                </a:solidFill>
                <a:latin typeface="OpenSans-Semibold"/>
                <a:cs typeface="OpenSans-Semibold"/>
              </a:rPr>
              <a:t>Today:	</a:t>
            </a:r>
            <a:r>
              <a:rPr sz="1200" b="1" spc="-5" dirty="0">
                <a:solidFill>
                  <a:srgbClr val="414042"/>
                </a:solidFill>
                <a:latin typeface="OpenSans-Semibold"/>
                <a:cs typeface="OpenSans-Semibold"/>
              </a:rPr>
              <a:t>In </a:t>
            </a:r>
            <a:r>
              <a:rPr sz="1200" b="1" dirty="0">
                <a:solidFill>
                  <a:srgbClr val="414042"/>
                </a:solidFill>
                <a:latin typeface="OpenSans-Semibold"/>
                <a:cs typeface="OpenSans-Semibold"/>
              </a:rPr>
              <a:t>6</a:t>
            </a:r>
            <a:r>
              <a:rPr sz="1200" b="1" spc="-15" dirty="0">
                <a:solidFill>
                  <a:srgbClr val="414042"/>
                </a:solidFill>
                <a:latin typeface="OpenSans-Semibold"/>
                <a:cs typeface="OpenSans-Semibold"/>
              </a:rPr>
              <a:t> </a:t>
            </a:r>
            <a:r>
              <a:rPr sz="1200" b="1" spc="-5" dirty="0">
                <a:solidFill>
                  <a:srgbClr val="414042"/>
                </a:solidFill>
                <a:latin typeface="OpenSans-Semibold"/>
                <a:cs typeface="OpenSans-Semibold"/>
              </a:rPr>
              <a:t>months:</a:t>
            </a:r>
            <a:endParaRPr sz="1200" dirty="0">
              <a:latin typeface="OpenSans-Semibold"/>
              <a:cs typeface="OpenSans-Semibold"/>
            </a:endParaRPr>
          </a:p>
        </p:txBody>
      </p:sp>
      <p:grpSp>
        <p:nvGrpSpPr>
          <p:cNvPr id="23" name="object 23"/>
          <p:cNvGrpSpPr/>
          <p:nvPr/>
        </p:nvGrpSpPr>
        <p:grpSpPr>
          <a:xfrm>
            <a:off x="5358382" y="1979802"/>
            <a:ext cx="3657957" cy="2182827"/>
            <a:chOff x="5358382" y="1979802"/>
            <a:chExt cx="3657957" cy="2182827"/>
          </a:xfrm>
        </p:grpSpPr>
        <p:sp>
          <p:nvSpPr>
            <p:cNvPr id="24" name="object 24"/>
            <p:cNvSpPr/>
            <p:nvPr/>
          </p:nvSpPr>
          <p:spPr>
            <a:xfrm>
              <a:off x="8001000" y="1979802"/>
              <a:ext cx="116839" cy="116839"/>
            </a:xfrm>
            <a:custGeom>
              <a:avLst/>
              <a:gdLst/>
              <a:ahLst/>
              <a:cxnLst/>
              <a:rect l="l" t="t" r="r" b="b"/>
              <a:pathLst>
                <a:path w="116840" h="116839">
                  <a:moveTo>
                    <a:pt x="116585" y="0"/>
                  </a:moveTo>
                  <a:lnTo>
                    <a:pt x="0" y="0"/>
                  </a:lnTo>
                  <a:lnTo>
                    <a:pt x="0" y="116586"/>
                  </a:lnTo>
                  <a:lnTo>
                    <a:pt x="116585" y="116586"/>
                  </a:lnTo>
                  <a:lnTo>
                    <a:pt x="116585" y="0"/>
                  </a:lnTo>
                  <a:close/>
                </a:path>
              </a:pathLst>
            </a:custGeom>
            <a:solidFill>
              <a:srgbClr val="C93137"/>
            </a:solidFill>
          </p:spPr>
          <p:txBody>
            <a:bodyPr wrap="square" lIns="0" tIns="0" rIns="0" bIns="0" rtlCol="0"/>
            <a:lstStyle/>
            <a:p>
              <a:endParaRPr dirty="0"/>
            </a:p>
          </p:txBody>
        </p:sp>
        <p:sp>
          <p:nvSpPr>
            <p:cNvPr id="25" name="object 25"/>
            <p:cNvSpPr/>
            <p:nvPr/>
          </p:nvSpPr>
          <p:spPr>
            <a:xfrm>
              <a:off x="7941220" y="3346551"/>
              <a:ext cx="501650" cy="813435"/>
            </a:xfrm>
            <a:custGeom>
              <a:avLst/>
              <a:gdLst/>
              <a:ahLst/>
              <a:cxnLst/>
              <a:rect l="l" t="t" r="r" b="b"/>
              <a:pathLst>
                <a:path w="501650" h="813435">
                  <a:moveTo>
                    <a:pt x="501294" y="0"/>
                  </a:moveTo>
                  <a:lnTo>
                    <a:pt x="0" y="0"/>
                  </a:lnTo>
                  <a:lnTo>
                    <a:pt x="0" y="812901"/>
                  </a:lnTo>
                  <a:lnTo>
                    <a:pt x="501294" y="812901"/>
                  </a:lnTo>
                  <a:lnTo>
                    <a:pt x="501294" y="0"/>
                  </a:lnTo>
                  <a:close/>
                </a:path>
              </a:pathLst>
            </a:custGeom>
            <a:solidFill>
              <a:srgbClr val="559CB5"/>
            </a:solidFill>
          </p:spPr>
          <p:txBody>
            <a:bodyPr wrap="square" lIns="0" tIns="0" rIns="0" bIns="0" rtlCol="0"/>
            <a:lstStyle/>
            <a:p>
              <a:endParaRPr dirty="0"/>
            </a:p>
          </p:txBody>
        </p:sp>
        <p:sp>
          <p:nvSpPr>
            <p:cNvPr id="26" name="object 26"/>
            <p:cNvSpPr/>
            <p:nvPr/>
          </p:nvSpPr>
          <p:spPr>
            <a:xfrm>
              <a:off x="8514689" y="2812364"/>
              <a:ext cx="501650" cy="1347470"/>
            </a:xfrm>
            <a:custGeom>
              <a:avLst/>
              <a:gdLst/>
              <a:ahLst/>
              <a:cxnLst/>
              <a:rect l="l" t="t" r="r" b="b"/>
              <a:pathLst>
                <a:path w="501650" h="1347470">
                  <a:moveTo>
                    <a:pt x="501294" y="0"/>
                  </a:moveTo>
                  <a:lnTo>
                    <a:pt x="0" y="0"/>
                  </a:lnTo>
                  <a:lnTo>
                    <a:pt x="0" y="1347088"/>
                  </a:lnTo>
                  <a:lnTo>
                    <a:pt x="501294" y="1347088"/>
                  </a:lnTo>
                  <a:lnTo>
                    <a:pt x="501294" y="0"/>
                  </a:lnTo>
                  <a:close/>
                </a:path>
              </a:pathLst>
            </a:custGeom>
            <a:solidFill>
              <a:srgbClr val="C93137"/>
            </a:solidFill>
          </p:spPr>
          <p:txBody>
            <a:bodyPr wrap="square" lIns="0" tIns="0" rIns="0" bIns="0" rtlCol="0"/>
            <a:lstStyle/>
            <a:p>
              <a:endParaRPr dirty="0"/>
            </a:p>
          </p:txBody>
        </p:sp>
        <p:sp>
          <p:nvSpPr>
            <p:cNvPr id="27" name="object 27"/>
            <p:cNvSpPr/>
            <p:nvPr/>
          </p:nvSpPr>
          <p:spPr>
            <a:xfrm>
              <a:off x="5358383" y="3300094"/>
              <a:ext cx="501650" cy="859790"/>
            </a:xfrm>
            <a:custGeom>
              <a:avLst/>
              <a:gdLst/>
              <a:ahLst/>
              <a:cxnLst/>
              <a:rect l="l" t="t" r="r" b="b"/>
              <a:pathLst>
                <a:path w="501650" h="859789">
                  <a:moveTo>
                    <a:pt x="501243" y="0"/>
                  </a:moveTo>
                  <a:lnTo>
                    <a:pt x="0" y="0"/>
                  </a:lnTo>
                  <a:lnTo>
                    <a:pt x="0" y="859358"/>
                  </a:lnTo>
                  <a:lnTo>
                    <a:pt x="501243" y="859358"/>
                  </a:lnTo>
                  <a:lnTo>
                    <a:pt x="501243" y="0"/>
                  </a:lnTo>
                  <a:close/>
                </a:path>
              </a:pathLst>
            </a:custGeom>
            <a:solidFill>
              <a:srgbClr val="559CB5"/>
            </a:solidFill>
          </p:spPr>
          <p:txBody>
            <a:bodyPr wrap="square" lIns="0" tIns="0" rIns="0" bIns="0" rtlCol="0"/>
            <a:lstStyle/>
            <a:p>
              <a:endParaRPr dirty="0"/>
            </a:p>
          </p:txBody>
        </p:sp>
        <p:sp>
          <p:nvSpPr>
            <p:cNvPr id="28" name="object 28"/>
            <p:cNvSpPr/>
            <p:nvPr/>
          </p:nvSpPr>
          <p:spPr>
            <a:xfrm>
              <a:off x="5931852" y="3067837"/>
              <a:ext cx="501650" cy="1092200"/>
            </a:xfrm>
            <a:custGeom>
              <a:avLst/>
              <a:gdLst/>
              <a:ahLst/>
              <a:cxnLst/>
              <a:rect l="l" t="t" r="r" b="b"/>
              <a:pathLst>
                <a:path w="501650" h="1092200">
                  <a:moveTo>
                    <a:pt x="501243" y="0"/>
                  </a:moveTo>
                  <a:lnTo>
                    <a:pt x="0" y="0"/>
                  </a:lnTo>
                  <a:lnTo>
                    <a:pt x="0" y="1091615"/>
                  </a:lnTo>
                  <a:lnTo>
                    <a:pt x="501243" y="1091615"/>
                  </a:lnTo>
                  <a:lnTo>
                    <a:pt x="501243" y="0"/>
                  </a:lnTo>
                  <a:close/>
                </a:path>
              </a:pathLst>
            </a:custGeom>
            <a:solidFill>
              <a:srgbClr val="C93137"/>
            </a:solidFill>
          </p:spPr>
          <p:txBody>
            <a:bodyPr wrap="square" lIns="0" tIns="0" rIns="0" bIns="0" rtlCol="0"/>
            <a:lstStyle/>
            <a:p>
              <a:endParaRPr dirty="0"/>
            </a:p>
          </p:txBody>
        </p:sp>
        <p:sp>
          <p:nvSpPr>
            <p:cNvPr id="29" name="object 29"/>
            <p:cNvSpPr/>
            <p:nvPr/>
          </p:nvSpPr>
          <p:spPr>
            <a:xfrm>
              <a:off x="5358382" y="4162629"/>
              <a:ext cx="3657600" cy="0"/>
            </a:xfrm>
            <a:custGeom>
              <a:avLst/>
              <a:gdLst/>
              <a:ahLst/>
              <a:cxnLst/>
              <a:rect l="l" t="t" r="r" b="b"/>
              <a:pathLst>
                <a:path w="3657600">
                  <a:moveTo>
                    <a:pt x="0" y="0"/>
                  </a:moveTo>
                  <a:lnTo>
                    <a:pt x="3657600" y="0"/>
                  </a:lnTo>
                </a:path>
              </a:pathLst>
            </a:custGeom>
            <a:ln w="6350">
              <a:solidFill>
                <a:srgbClr val="414042"/>
              </a:solidFill>
            </a:ln>
          </p:spPr>
          <p:txBody>
            <a:bodyPr wrap="square" lIns="0" tIns="0" rIns="0" bIns="0" rtlCol="0"/>
            <a:lstStyle/>
            <a:p>
              <a:endParaRPr dirty="0"/>
            </a:p>
          </p:txBody>
        </p:sp>
      </p:grpSp>
      <p:sp>
        <p:nvSpPr>
          <p:cNvPr id="30" name="object 30"/>
          <p:cNvSpPr txBox="1"/>
          <p:nvPr/>
        </p:nvSpPr>
        <p:spPr>
          <a:xfrm>
            <a:off x="5351866" y="2957202"/>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37</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31" name="object 31"/>
          <p:cNvSpPr txBox="1"/>
          <p:nvPr/>
        </p:nvSpPr>
        <p:spPr>
          <a:xfrm>
            <a:off x="5924510" y="2724945"/>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47</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32" name="object 32"/>
          <p:cNvSpPr txBox="1"/>
          <p:nvPr/>
        </p:nvSpPr>
        <p:spPr>
          <a:xfrm>
            <a:off x="7934731" y="3003654"/>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35</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33" name="object 33"/>
          <p:cNvSpPr txBox="1"/>
          <p:nvPr/>
        </p:nvSpPr>
        <p:spPr>
          <a:xfrm>
            <a:off x="8508197" y="2469461"/>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58</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grpSp>
        <p:nvGrpSpPr>
          <p:cNvPr id="34" name="object 34"/>
          <p:cNvGrpSpPr/>
          <p:nvPr/>
        </p:nvGrpSpPr>
        <p:grpSpPr>
          <a:xfrm>
            <a:off x="6649770" y="3067837"/>
            <a:ext cx="1075055" cy="1092200"/>
            <a:chOff x="6649770" y="3067837"/>
            <a:chExt cx="1075055" cy="1092200"/>
          </a:xfrm>
        </p:grpSpPr>
        <p:sp>
          <p:nvSpPr>
            <p:cNvPr id="35" name="object 35"/>
            <p:cNvSpPr/>
            <p:nvPr/>
          </p:nvSpPr>
          <p:spPr>
            <a:xfrm>
              <a:off x="6649770" y="3416223"/>
              <a:ext cx="501650" cy="743585"/>
            </a:xfrm>
            <a:custGeom>
              <a:avLst/>
              <a:gdLst/>
              <a:ahLst/>
              <a:cxnLst/>
              <a:rect l="l" t="t" r="r" b="b"/>
              <a:pathLst>
                <a:path w="501650" h="743585">
                  <a:moveTo>
                    <a:pt x="501294" y="0"/>
                  </a:moveTo>
                  <a:lnTo>
                    <a:pt x="0" y="0"/>
                  </a:lnTo>
                  <a:lnTo>
                    <a:pt x="0" y="743229"/>
                  </a:lnTo>
                  <a:lnTo>
                    <a:pt x="501294" y="743229"/>
                  </a:lnTo>
                  <a:lnTo>
                    <a:pt x="501294" y="0"/>
                  </a:lnTo>
                  <a:close/>
                </a:path>
              </a:pathLst>
            </a:custGeom>
            <a:solidFill>
              <a:srgbClr val="559CB5"/>
            </a:solidFill>
          </p:spPr>
          <p:txBody>
            <a:bodyPr wrap="square" lIns="0" tIns="0" rIns="0" bIns="0" rtlCol="0"/>
            <a:lstStyle/>
            <a:p>
              <a:endParaRPr dirty="0"/>
            </a:p>
          </p:txBody>
        </p:sp>
        <p:sp>
          <p:nvSpPr>
            <p:cNvPr id="36" name="object 36"/>
            <p:cNvSpPr/>
            <p:nvPr/>
          </p:nvSpPr>
          <p:spPr>
            <a:xfrm>
              <a:off x="7223239" y="3067837"/>
              <a:ext cx="501650" cy="1092200"/>
            </a:xfrm>
            <a:custGeom>
              <a:avLst/>
              <a:gdLst/>
              <a:ahLst/>
              <a:cxnLst/>
              <a:rect l="l" t="t" r="r" b="b"/>
              <a:pathLst>
                <a:path w="501650" h="1092200">
                  <a:moveTo>
                    <a:pt x="501294" y="0"/>
                  </a:moveTo>
                  <a:lnTo>
                    <a:pt x="0" y="0"/>
                  </a:lnTo>
                  <a:lnTo>
                    <a:pt x="0" y="1091615"/>
                  </a:lnTo>
                  <a:lnTo>
                    <a:pt x="501294" y="1091615"/>
                  </a:lnTo>
                  <a:lnTo>
                    <a:pt x="501294" y="0"/>
                  </a:lnTo>
                  <a:close/>
                </a:path>
              </a:pathLst>
            </a:custGeom>
            <a:solidFill>
              <a:srgbClr val="C93137"/>
            </a:solidFill>
          </p:spPr>
          <p:txBody>
            <a:bodyPr wrap="square" lIns="0" tIns="0" rIns="0" bIns="0" rtlCol="0"/>
            <a:lstStyle/>
            <a:p>
              <a:endParaRPr dirty="0"/>
            </a:p>
          </p:txBody>
        </p:sp>
      </p:grpSp>
      <p:sp>
        <p:nvSpPr>
          <p:cNvPr id="37" name="object 37"/>
          <p:cNvSpPr txBox="1"/>
          <p:nvPr/>
        </p:nvSpPr>
        <p:spPr>
          <a:xfrm>
            <a:off x="6643283" y="3073331"/>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32</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42" name="object 42"/>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43" name="object 43"/>
          <p:cNvSpPr txBox="1"/>
          <p:nvPr/>
        </p:nvSpPr>
        <p:spPr>
          <a:xfrm>
            <a:off x="419100" y="5153235"/>
            <a:ext cx="141605" cy="181610"/>
          </a:xfrm>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sz="900" dirty="0">
                <a:solidFill>
                  <a:srgbClr val="414042"/>
                </a:solidFill>
                <a:latin typeface="OpenSans-Light"/>
                <a:cs typeface="OpenSans-Light"/>
              </a:rPr>
              <a:t>4</a:t>
            </a:fld>
            <a:endParaRPr sz="900" dirty="0">
              <a:latin typeface="OpenSans-Light"/>
              <a:cs typeface="OpenSans-Light"/>
            </a:endParaRPr>
          </a:p>
        </p:txBody>
      </p:sp>
      <p:sp>
        <p:nvSpPr>
          <p:cNvPr id="38" name="object 38"/>
          <p:cNvSpPr txBox="1"/>
          <p:nvPr/>
        </p:nvSpPr>
        <p:spPr>
          <a:xfrm>
            <a:off x="7216748" y="2724945"/>
            <a:ext cx="514350" cy="3302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569DB5"/>
                </a:solidFill>
                <a:latin typeface="OpenSans-Extrabold"/>
                <a:cs typeface="OpenSans-Extrabold"/>
              </a:rPr>
              <a:t>47</a:t>
            </a:r>
            <a:r>
              <a:rPr sz="1725" b="1" baseline="31400" dirty="0">
                <a:solidFill>
                  <a:srgbClr val="569DB5"/>
                </a:solidFill>
                <a:latin typeface="OpenSans-Extrabold"/>
                <a:cs typeface="OpenSans-Extrabold"/>
              </a:rPr>
              <a:t>%</a:t>
            </a:r>
            <a:endParaRPr sz="1725" baseline="31400" dirty="0">
              <a:latin typeface="OpenSans-Extrabold"/>
              <a:cs typeface="OpenSans-Extrabold"/>
            </a:endParaRPr>
          </a:p>
        </p:txBody>
      </p:sp>
      <p:sp>
        <p:nvSpPr>
          <p:cNvPr id="39" name="object 39"/>
          <p:cNvSpPr txBox="1"/>
          <p:nvPr/>
        </p:nvSpPr>
        <p:spPr>
          <a:xfrm>
            <a:off x="5609092" y="4243927"/>
            <a:ext cx="570865" cy="177800"/>
          </a:xfrm>
          <a:prstGeom prst="rect">
            <a:avLst/>
          </a:prstGeom>
        </p:spPr>
        <p:txBody>
          <a:bodyPr vert="horz" wrap="square" lIns="0" tIns="12700" rIns="0" bIns="0" rtlCol="0">
            <a:spAutoFit/>
          </a:bodyPr>
          <a:lstStyle/>
          <a:p>
            <a:pPr marL="12700">
              <a:lnSpc>
                <a:spcPct val="100000"/>
              </a:lnSpc>
              <a:spcBef>
                <a:spcPts val="100"/>
              </a:spcBef>
            </a:pPr>
            <a:r>
              <a:rPr sz="1000" b="1" spc="-20" dirty="0">
                <a:solidFill>
                  <a:srgbClr val="414042"/>
                </a:solidFill>
                <a:latin typeface="Open Sans"/>
                <a:cs typeface="Open Sans"/>
              </a:rPr>
              <a:t>Boomers</a:t>
            </a:r>
            <a:endParaRPr sz="1000" dirty="0">
              <a:latin typeface="Open Sans"/>
              <a:cs typeface="Open Sans"/>
            </a:endParaRPr>
          </a:p>
        </p:txBody>
      </p:sp>
      <p:sp>
        <p:nvSpPr>
          <p:cNvPr id="40" name="object 40"/>
          <p:cNvSpPr txBox="1"/>
          <p:nvPr/>
        </p:nvSpPr>
        <p:spPr>
          <a:xfrm>
            <a:off x="7898994" y="4243927"/>
            <a:ext cx="1155700" cy="177800"/>
          </a:xfrm>
          <a:prstGeom prst="rect">
            <a:avLst/>
          </a:prstGeom>
        </p:spPr>
        <p:txBody>
          <a:bodyPr vert="horz" wrap="square" lIns="0" tIns="12700" rIns="0" bIns="0" rtlCol="0">
            <a:spAutoFit/>
          </a:bodyPr>
          <a:lstStyle/>
          <a:p>
            <a:pPr marL="12700">
              <a:lnSpc>
                <a:spcPct val="100000"/>
              </a:lnSpc>
              <a:spcBef>
                <a:spcPts val="100"/>
              </a:spcBef>
            </a:pPr>
            <a:r>
              <a:rPr sz="1000" b="1" spc="-20" dirty="0">
                <a:solidFill>
                  <a:srgbClr val="414042"/>
                </a:solidFill>
                <a:latin typeface="Open Sans"/>
                <a:cs typeface="Open Sans"/>
              </a:rPr>
              <a:t>Black</a:t>
            </a:r>
            <a:r>
              <a:rPr sz="1000" b="1" spc="-90" dirty="0">
                <a:solidFill>
                  <a:srgbClr val="414042"/>
                </a:solidFill>
                <a:latin typeface="Open Sans"/>
                <a:cs typeface="Open Sans"/>
              </a:rPr>
              <a:t> </a:t>
            </a:r>
            <a:r>
              <a:rPr sz="1000" b="1" spc="-25" dirty="0">
                <a:solidFill>
                  <a:srgbClr val="414042"/>
                </a:solidFill>
                <a:latin typeface="Open Sans"/>
                <a:cs typeface="Open Sans"/>
              </a:rPr>
              <a:t>respondents</a:t>
            </a:r>
            <a:endParaRPr sz="1000" dirty="0">
              <a:latin typeface="Open Sans"/>
              <a:cs typeface="Open Sans"/>
            </a:endParaRPr>
          </a:p>
        </p:txBody>
      </p:sp>
      <p:sp>
        <p:nvSpPr>
          <p:cNvPr id="41" name="object 41"/>
          <p:cNvSpPr txBox="1"/>
          <p:nvPr/>
        </p:nvSpPr>
        <p:spPr>
          <a:xfrm>
            <a:off x="6937222" y="4243927"/>
            <a:ext cx="497840" cy="177800"/>
          </a:xfrm>
          <a:prstGeom prst="rect">
            <a:avLst/>
          </a:prstGeom>
        </p:spPr>
        <p:txBody>
          <a:bodyPr vert="horz" wrap="square" lIns="0" tIns="12700" rIns="0" bIns="0" rtlCol="0">
            <a:spAutoFit/>
          </a:bodyPr>
          <a:lstStyle/>
          <a:p>
            <a:pPr marL="12700">
              <a:lnSpc>
                <a:spcPct val="100000"/>
              </a:lnSpc>
              <a:spcBef>
                <a:spcPts val="100"/>
              </a:spcBef>
            </a:pPr>
            <a:r>
              <a:rPr sz="1000" b="1" spc="-20" dirty="0">
                <a:solidFill>
                  <a:srgbClr val="414042"/>
                </a:solidFill>
                <a:latin typeface="Open Sans"/>
                <a:cs typeface="Open Sans"/>
              </a:rPr>
              <a:t>Women</a:t>
            </a:r>
            <a:endParaRPr sz="1000" dirty="0">
              <a:latin typeface="Open Sans"/>
              <a:cs typeface="Open Sans"/>
            </a:endParaRPr>
          </a:p>
        </p:txBody>
      </p:sp>
      <p:sp>
        <p:nvSpPr>
          <p:cNvPr id="45" name="object 3">
            <a:extLst>
              <a:ext uri="{FF2B5EF4-FFF2-40B4-BE49-F238E27FC236}">
                <a16:creationId xmlns:a16="http://schemas.microsoft.com/office/drawing/2014/main" id="{D73E2A43-B5FF-4F7F-83EB-B124EFCEA172}"/>
              </a:ext>
            </a:extLst>
          </p:cNvPr>
          <p:cNvSpPr txBox="1"/>
          <p:nvPr/>
        </p:nvSpPr>
        <p:spPr>
          <a:xfrm>
            <a:off x="444500" y="4828664"/>
            <a:ext cx="4624146"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rgbClr val="414042"/>
                </a:solidFill>
                <a:latin typeface="Open Sans"/>
                <a:cs typeface="Open Sans"/>
              </a:rPr>
              <a:t>Source: </a:t>
            </a:r>
            <a:r>
              <a:rPr lang="en-US" sz="900" i="1" spc="-5" dirty="0">
                <a:solidFill>
                  <a:srgbClr val="414042"/>
                </a:solidFill>
                <a:latin typeface="Open Sans"/>
                <a:cs typeface="Open Sans"/>
              </a:rPr>
              <a:t>Empower Institute and Personal Capital, “Back to (Financial) Basics, January 2021.</a:t>
            </a:r>
            <a:endParaRPr sz="900" dirty="0">
              <a:latin typeface="Open Sans"/>
              <a:cs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457200"/>
            <a:ext cx="9144000" cy="4233545"/>
          </a:xfrm>
          <a:custGeom>
            <a:avLst/>
            <a:gdLst/>
            <a:ahLst/>
            <a:cxnLst/>
            <a:rect l="l" t="t" r="r" b="b"/>
            <a:pathLst>
              <a:path w="9144000" h="4233545">
                <a:moveTo>
                  <a:pt x="9144000" y="0"/>
                </a:moveTo>
                <a:lnTo>
                  <a:pt x="0" y="0"/>
                </a:lnTo>
                <a:lnTo>
                  <a:pt x="0" y="4233214"/>
                </a:lnTo>
                <a:lnTo>
                  <a:pt x="9144000" y="4233214"/>
                </a:lnTo>
                <a:lnTo>
                  <a:pt x="9144000" y="0"/>
                </a:lnTo>
                <a:close/>
              </a:path>
            </a:pathLst>
          </a:custGeom>
          <a:solidFill>
            <a:srgbClr val="EAEFF2"/>
          </a:solidFill>
        </p:spPr>
        <p:txBody>
          <a:bodyPr wrap="square" lIns="0" tIns="0" rIns="0" bIns="0" rtlCol="0"/>
          <a:lstStyle/>
          <a:p>
            <a:endParaRPr dirty="0"/>
          </a:p>
        </p:txBody>
      </p:sp>
      <p:sp>
        <p:nvSpPr>
          <p:cNvPr id="3" name="object 3"/>
          <p:cNvSpPr txBox="1"/>
          <p:nvPr/>
        </p:nvSpPr>
        <p:spPr>
          <a:xfrm>
            <a:off x="444500" y="4828664"/>
            <a:ext cx="3457575" cy="162560"/>
          </a:xfrm>
          <a:prstGeom prst="rect">
            <a:avLst/>
          </a:prstGeom>
        </p:spPr>
        <p:txBody>
          <a:bodyPr vert="horz" wrap="square" lIns="0" tIns="12700" rIns="0" bIns="0" rtlCol="0">
            <a:spAutoFit/>
          </a:bodyPr>
          <a:lstStyle/>
          <a:p>
            <a:pPr marL="12700">
              <a:lnSpc>
                <a:spcPct val="100000"/>
              </a:lnSpc>
              <a:spcBef>
                <a:spcPts val="100"/>
              </a:spcBef>
            </a:pPr>
            <a:r>
              <a:rPr sz="900" i="1" spc="-10" dirty="0">
                <a:solidFill>
                  <a:srgbClr val="414042"/>
                </a:solidFill>
                <a:latin typeface="Open Sans"/>
                <a:cs typeface="Open Sans"/>
              </a:rPr>
              <a:t>Source: </a:t>
            </a:r>
            <a:r>
              <a:rPr sz="900" i="1" spc="-5" dirty="0">
                <a:solidFill>
                  <a:srgbClr val="414042"/>
                </a:solidFill>
                <a:latin typeface="Open Sans"/>
                <a:cs typeface="Open Sans"/>
              </a:rPr>
              <a:t>Empower </a:t>
            </a:r>
            <a:r>
              <a:rPr sz="900" i="1" dirty="0">
                <a:solidFill>
                  <a:srgbClr val="414042"/>
                </a:solidFill>
                <a:latin typeface="Open Sans"/>
                <a:cs typeface="Open Sans"/>
              </a:rPr>
              <a:t>Institute, </a:t>
            </a:r>
            <a:r>
              <a:rPr sz="900" i="1" spc="-5" dirty="0">
                <a:solidFill>
                  <a:srgbClr val="414042"/>
                </a:solidFill>
                <a:latin typeface="Open Sans"/>
                <a:cs typeface="Open Sans"/>
              </a:rPr>
              <a:t>Retirement </a:t>
            </a:r>
            <a:r>
              <a:rPr sz="900" i="1" dirty="0">
                <a:solidFill>
                  <a:srgbClr val="414042"/>
                </a:solidFill>
                <a:latin typeface="Open Sans"/>
                <a:cs typeface="Open Sans"/>
              </a:rPr>
              <a:t>as a Last Resort, August</a:t>
            </a:r>
            <a:r>
              <a:rPr sz="900" i="1" spc="-95" dirty="0">
                <a:solidFill>
                  <a:srgbClr val="414042"/>
                </a:solidFill>
                <a:latin typeface="Open Sans"/>
                <a:cs typeface="Open Sans"/>
              </a:rPr>
              <a:t> </a:t>
            </a:r>
            <a:r>
              <a:rPr sz="900" i="1" spc="-10" dirty="0">
                <a:solidFill>
                  <a:srgbClr val="414042"/>
                </a:solidFill>
                <a:latin typeface="Open Sans"/>
                <a:cs typeface="Open Sans"/>
              </a:rPr>
              <a:t>2020.</a:t>
            </a:r>
            <a:endParaRPr sz="900" dirty="0">
              <a:latin typeface="Open Sans"/>
              <a:cs typeface="Open Sans"/>
            </a:endParaRPr>
          </a:p>
        </p:txBody>
      </p:sp>
      <p:grpSp>
        <p:nvGrpSpPr>
          <p:cNvPr id="4" name="object 4"/>
          <p:cNvGrpSpPr/>
          <p:nvPr/>
        </p:nvGrpSpPr>
        <p:grpSpPr>
          <a:xfrm>
            <a:off x="8972550" y="5083439"/>
            <a:ext cx="628650" cy="323215"/>
            <a:chOff x="8972550" y="5083439"/>
            <a:chExt cx="628650" cy="323215"/>
          </a:xfrm>
        </p:grpSpPr>
        <p:sp>
          <p:nvSpPr>
            <p:cNvPr id="5" name="object 5"/>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6" name="object 6"/>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7" name="object 7"/>
            <p:cNvSpPr/>
            <p:nvPr/>
          </p:nvSpPr>
          <p:spPr>
            <a:xfrm>
              <a:off x="9312923" y="5368582"/>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grpSp>
      <p:sp>
        <p:nvSpPr>
          <p:cNvPr id="8" name="object 8"/>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9" name="object 9"/>
          <p:cNvSpPr txBox="1"/>
          <p:nvPr/>
        </p:nvSpPr>
        <p:spPr>
          <a:xfrm>
            <a:off x="914400" y="1751202"/>
            <a:ext cx="1943100" cy="571500"/>
          </a:xfrm>
          <a:prstGeom prst="rect">
            <a:avLst/>
          </a:prstGeom>
          <a:solidFill>
            <a:srgbClr val="FFFFFF"/>
          </a:solidFill>
        </p:spPr>
        <p:txBody>
          <a:bodyPr vert="horz" wrap="square" lIns="0" tIns="4445" rIns="0" bIns="0" rtlCol="0">
            <a:spAutoFit/>
          </a:bodyPr>
          <a:lstStyle/>
          <a:p>
            <a:pPr>
              <a:lnSpc>
                <a:spcPct val="100000"/>
              </a:lnSpc>
              <a:spcBef>
                <a:spcPts val="35"/>
              </a:spcBef>
            </a:pPr>
            <a:endParaRPr sz="1300" dirty="0">
              <a:latin typeface="Times New Roman"/>
              <a:cs typeface="Times New Roman"/>
            </a:endParaRPr>
          </a:p>
          <a:p>
            <a:pPr marL="91440">
              <a:lnSpc>
                <a:spcPct val="100000"/>
              </a:lnSpc>
              <a:spcBef>
                <a:spcPts val="5"/>
              </a:spcBef>
            </a:pPr>
            <a:r>
              <a:rPr sz="1200" spc="-10" dirty="0">
                <a:solidFill>
                  <a:srgbClr val="3C3D3E"/>
                </a:solidFill>
                <a:latin typeface="Open Sans"/>
                <a:cs typeface="Open Sans"/>
              </a:rPr>
              <a:t>Reduce</a:t>
            </a:r>
            <a:r>
              <a:rPr sz="1200" spc="-5" dirty="0">
                <a:solidFill>
                  <a:srgbClr val="3C3D3E"/>
                </a:solidFill>
                <a:latin typeface="Open Sans"/>
                <a:cs typeface="Open Sans"/>
              </a:rPr>
              <a:t> </a:t>
            </a:r>
            <a:r>
              <a:rPr sz="1200" spc="-10" dirty="0">
                <a:solidFill>
                  <a:srgbClr val="3C3D3E"/>
                </a:solidFill>
                <a:latin typeface="Open Sans"/>
                <a:cs typeface="Open Sans"/>
              </a:rPr>
              <a:t>spending</a:t>
            </a:r>
            <a:endParaRPr sz="1200" dirty="0">
              <a:latin typeface="Open Sans"/>
              <a:cs typeface="Open Sans"/>
            </a:endParaRPr>
          </a:p>
        </p:txBody>
      </p:sp>
      <p:sp>
        <p:nvSpPr>
          <p:cNvPr id="23" name="object 23"/>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24" name="object 24"/>
          <p:cNvSpPr txBox="1"/>
          <p:nvPr/>
        </p:nvSpPr>
        <p:spPr>
          <a:xfrm>
            <a:off x="419100" y="5153235"/>
            <a:ext cx="141605" cy="181610"/>
          </a:xfrm>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sz="900" dirty="0">
                <a:solidFill>
                  <a:srgbClr val="414042"/>
                </a:solidFill>
                <a:latin typeface="OpenSans-Light"/>
                <a:cs typeface="OpenSans-Light"/>
              </a:rPr>
              <a:t>5</a:t>
            </a:fld>
            <a:endParaRPr sz="900" dirty="0">
              <a:latin typeface="OpenSans-Light"/>
              <a:cs typeface="OpenSans-Light"/>
            </a:endParaRPr>
          </a:p>
        </p:txBody>
      </p:sp>
      <p:sp>
        <p:nvSpPr>
          <p:cNvPr id="10" name="object 10"/>
          <p:cNvSpPr txBox="1"/>
          <p:nvPr/>
        </p:nvSpPr>
        <p:spPr>
          <a:xfrm>
            <a:off x="914400" y="2449702"/>
            <a:ext cx="1945639" cy="571500"/>
          </a:xfrm>
          <a:prstGeom prst="rect">
            <a:avLst/>
          </a:prstGeom>
          <a:solidFill>
            <a:srgbClr val="FFFFFF"/>
          </a:solidFill>
        </p:spPr>
        <p:txBody>
          <a:bodyPr vert="horz" wrap="square" lIns="0" tIns="92075" rIns="0" bIns="0" rtlCol="0">
            <a:spAutoFit/>
          </a:bodyPr>
          <a:lstStyle/>
          <a:p>
            <a:pPr marL="91440" marR="586740">
              <a:lnSpc>
                <a:spcPct val="104200"/>
              </a:lnSpc>
              <a:spcBef>
                <a:spcPts val="725"/>
              </a:spcBef>
            </a:pPr>
            <a:r>
              <a:rPr sz="1200" spc="-25" dirty="0">
                <a:solidFill>
                  <a:srgbClr val="3C3D3E"/>
                </a:solidFill>
                <a:latin typeface="Open Sans"/>
                <a:cs typeface="Open Sans"/>
              </a:rPr>
              <a:t>Dip into </a:t>
            </a:r>
            <a:r>
              <a:rPr sz="1200" spc="-20" dirty="0">
                <a:solidFill>
                  <a:srgbClr val="3C3D3E"/>
                </a:solidFill>
                <a:latin typeface="Open Sans"/>
                <a:cs typeface="Open Sans"/>
              </a:rPr>
              <a:t>savings</a:t>
            </a:r>
            <a:r>
              <a:rPr sz="1200" spc="-185" dirty="0">
                <a:solidFill>
                  <a:srgbClr val="3C3D3E"/>
                </a:solidFill>
                <a:latin typeface="Open Sans"/>
                <a:cs typeface="Open Sans"/>
              </a:rPr>
              <a:t> </a:t>
            </a:r>
            <a:r>
              <a:rPr sz="1200" spc="-15" dirty="0">
                <a:solidFill>
                  <a:srgbClr val="3C3D3E"/>
                </a:solidFill>
                <a:latin typeface="Open Sans"/>
                <a:cs typeface="Open Sans"/>
              </a:rPr>
              <a:t>or  </a:t>
            </a:r>
            <a:r>
              <a:rPr sz="1200" spc="-25" dirty="0">
                <a:solidFill>
                  <a:srgbClr val="3C3D3E"/>
                </a:solidFill>
                <a:latin typeface="Open Sans"/>
                <a:cs typeface="Open Sans"/>
              </a:rPr>
              <a:t>emergency</a:t>
            </a:r>
            <a:r>
              <a:rPr sz="1200" spc="-65" dirty="0">
                <a:solidFill>
                  <a:srgbClr val="3C3D3E"/>
                </a:solidFill>
                <a:latin typeface="Open Sans"/>
                <a:cs typeface="Open Sans"/>
              </a:rPr>
              <a:t> </a:t>
            </a:r>
            <a:r>
              <a:rPr sz="1200" spc="-20" dirty="0">
                <a:solidFill>
                  <a:srgbClr val="3C3D3E"/>
                </a:solidFill>
                <a:latin typeface="Open Sans"/>
                <a:cs typeface="Open Sans"/>
              </a:rPr>
              <a:t>fund</a:t>
            </a:r>
            <a:endParaRPr sz="1200" dirty="0">
              <a:latin typeface="Open Sans"/>
              <a:cs typeface="Open Sans"/>
            </a:endParaRPr>
          </a:p>
        </p:txBody>
      </p:sp>
      <p:sp>
        <p:nvSpPr>
          <p:cNvPr id="11" name="object 11"/>
          <p:cNvSpPr txBox="1"/>
          <p:nvPr/>
        </p:nvSpPr>
        <p:spPr>
          <a:xfrm>
            <a:off x="5257800" y="3154464"/>
            <a:ext cx="1943100" cy="571500"/>
          </a:xfrm>
          <a:prstGeom prst="rect">
            <a:avLst/>
          </a:prstGeom>
          <a:solidFill>
            <a:srgbClr val="FFFFFF"/>
          </a:solidFill>
        </p:spPr>
        <p:txBody>
          <a:bodyPr vert="horz" wrap="square" lIns="0" tIns="85725" rIns="0" bIns="0" rtlCol="0">
            <a:spAutoFit/>
          </a:bodyPr>
          <a:lstStyle/>
          <a:p>
            <a:pPr marL="90805" marR="173990">
              <a:lnSpc>
                <a:spcPct val="104200"/>
              </a:lnSpc>
              <a:spcBef>
                <a:spcPts val="675"/>
              </a:spcBef>
            </a:pPr>
            <a:r>
              <a:rPr sz="1200" spc="-25" dirty="0">
                <a:solidFill>
                  <a:srgbClr val="3C3D3E"/>
                </a:solidFill>
                <a:latin typeface="Open Sans"/>
                <a:cs typeface="Open Sans"/>
              </a:rPr>
              <a:t>Borrow money </a:t>
            </a:r>
            <a:r>
              <a:rPr sz="1200" spc="-20" dirty="0">
                <a:solidFill>
                  <a:srgbClr val="3C3D3E"/>
                </a:solidFill>
                <a:latin typeface="Open Sans"/>
                <a:cs typeface="Open Sans"/>
              </a:rPr>
              <a:t>from </a:t>
            </a:r>
            <a:r>
              <a:rPr sz="1200" dirty="0">
                <a:solidFill>
                  <a:srgbClr val="3C3D3E"/>
                </a:solidFill>
                <a:latin typeface="Open Sans"/>
                <a:cs typeface="Open Sans"/>
              </a:rPr>
              <a:t>a  </a:t>
            </a:r>
            <a:r>
              <a:rPr sz="1200" spc="-25" dirty="0">
                <a:solidFill>
                  <a:srgbClr val="3C3D3E"/>
                </a:solidFill>
                <a:latin typeface="Open Sans"/>
                <a:cs typeface="Open Sans"/>
              </a:rPr>
              <a:t>family member </a:t>
            </a:r>
            <a:r>
              <a:rPr sz="1200" spc="-15" dirty="0">
                <a:solidFill>
                  <a:srgbClr val="3C3D3E"/>
                </a:solidFill>
                <a:latin typeface="Open Sans"/>
                <a:cs typeface="Open Sans"/>
              </a:rPr>
              <a:t>or</a:t>
            </a:r>
            <a:r>
              <a:rPr sz="1200" spc="-170" dirty="0">
                <a:solidFill>
                  <a:srgbClr val="3C3D3E"/>
                </a:solidFill>
                <a:latin typeface="Open Sans"/>
                <a:cs typeface="Open Sans"/>
              </a:rPr>
              <a:t> </a:t>
            </a:r>
            <a:r>
              <a:rPr sz="1200" spc="-25" dirty="0">
                <a:solidFill>
                  <a:srgbClr val="3C3D3E"/>
                </a:solidFill>
                <a:latin typeface="Open Sans"/>
                <a:cs typeface="Open Sans"/>
              </a:rPr>
              <a:t>friend</a:t>
            </a:r>
            <a:endParaRPr sz="1200" dirty="0">
              <a:latin typeface="Open Sans"/>
              <a:cs typeface="Open Sans"/>
            </a:endParaRPr>
          </a:p>
        </p:txBody>
      </p:sp>
      <p:sp>
        <p:nvSpPr>
          <p:cNvPr id="12" name="object 12"/>
          <p:cNvSpPr txBox="1"/>
          <p:nvPr/>
        </p:nvSpPr>
        <p:spPr>
          <a:xfrm>
            <a:off x="5257800" y="1751202"/>
            <a:ext cx="1943100" cy="571500"/>
          </a:xfrm>
          <a:prstGeom prst="rect">
            <a:avLst/>
          </a:prstGeom>
          <a:solidFill>
            <a:srgbClr val="FFFFFF"/>
          </a:solidFill>
        </p:spPr>
        <p:txBody>
          <a:bodyPr vert="horz" wrap="square" lIns="0" tIns="92075" rIns="0" bIns="0" rtlCol="0">
            <a:spAutoFit/>
          </a:bodyPr>
          <a:lstStyle/>
          <a:p>
            <a:pPr marL="90805" marR="400685">
              <a:lnSpc>
                <a:spcPct val="104200"/>
              </a:lnSpc>
              <a:spcBef>
                <a:spcPts val="725"/>
              </a:spcBef>
            </a:pPr>
            <a:r>
              <a:rPr sz="1200" spc="-55" dirty="0">
                <a:solidFill>
                  <a:srgbClr val="3C3D3E"/>
                </a:solidFill>
                <a:latin typeface="Open Sans"/>
                <a:cs typeface="Open Sans"/>
              </a:rPr>
              <a:t>Take </a:t>
            </a:r>
            <a:r>
              <a:rPr sz="1200" spc="-20" dirty="0">
                <a:solidFill>
                  <a:srgbClr val="3C3D3E"/>
                </a:solidFill>
                <a:latin typeface="Open Sans"/>
                <a:cs typeface="Open Sans"/>
              </a:rPr>
              <a:t>from</a:t>
            </a:r>
            <a:r>
              <a:rPr sz="1200" spc="-105" dirty="0">
                <a:solidFill>
                  <a:srgbClr val="3C3D3E"/>
                </a:solidFill>
                <a:latin typeface="Open Sans"/>
                <a:cs typeface="Open Sans"/>
              </a:rPr>
              <a:t> </a:t>
            </a:r>
            <a:r>
              <a:rPr sz="1200" spc="-30" dirty="0">
                <a:solidFill>
                  <a:srgbClr val="3C3D3E"/>
                </a:solidFill>
                <a:latin typeface="Open Sans"/>
                <a:cs typeface="Open Sans"/>
              </a:rPr>
              <a:t>retirement  </a:t>
            </a:r>
            <a:r>
              <a:rPr sz="1200" spc="-20" dirty="0">
                <a:solidFill>
                  <a:srgbClr val="3C3D3E"/>
                </a:solidFill>
                <a:latin typeface="Open Sans"/>
                <a:cs typeface="Open Sans"/>
              </a:rPr>
              <a:t>savings</a:t>
            </a:r>
            <a:r>
              <a:rPr sz="1200" spc="-60" dirty="0">
                <a:solidFill>
                  <a:srgbClr val="3C3D3E"/>
                </a:solidFill>
                <a:latin typeface="Open Sans"/>
                <a:cs typeface="Open Sans"/>
              </a:rPr>
              <a:t> </a:t>
            </a:r>
            <a:r>
              <a:rPr sz="1200" spc="-30" dirty="0">
                <a:solidFill>
                  <a:srgbClr val="3C3D3E"/>
                </a:solidFill>
                <a:latin typeface="Open Sans"/>
                <a:cs typeface="Open Sans"/>
              </a:rPr>
              <a:t>account</a:t>
            </a:r>
            <a:endParaRPr sz="1200" dirty="0">
              <a:latin typeface="Open Sans"/>
              <a:cs typeface="Open Sans"/>
            </a:endParaRPr>
          </a:p>
        </p:txBody>
      </p:sp>
      <p:sp>
        <p:nvSpPr>
          <p:cNvPr id="13" name="object 13"/>
          <p:cNvSpPr txBox="1"/>
          <p:nvPr/>
        </p:nvSpPr>
        <p:spPr>
          <a:xfrm>
            <a:off x="5257800" y="3852964"/>
            <a:ext cx="1943100" cy="571500"/>
          </a:xfrm>
          <a:prstGeom prst="rect">
            <a:avLst/>
          </a:prstGeom>
          <a:solidFill>
            <a:srgbClr val="FFFFFF"/>
          </a:solidFill>
        </p:spPr>
        <p:txBody>
          <a:bodyPr vert="horz" wrap="square" lIns="0" tIns="5715" rIns="0" bIns="0" rtlCol="0">
            <a:spAutoFit/>
          </a:bodyPr>
          <a:lstStyle/>
          <a:p>
            <a:pPr>
              <a:lnSpc>
                <a:spcPct val="100000"/>
              </a:lnSpc>
              <a:spcBef>
                <a:spcPts val="45"/>
              </a:spcBef>
            </a:pPr>
            <a:endParaRPr sz="1250" dirty="0">
              <a:latin typeface="Times New Roman"/>
              <a:cs typeface="Times New Roman"/>
            </a:endParaRPr>
          </a:p>
          <a:p>
            <a:pPr marL="90805">
              <a:lnSpc>
                <a:spcPct val="100000"/>
              </a:lnSpc>
            </a:pPr>
            <a:r>
              <a:rPr sz="1200" spc="-20" dirty="0">
                <a:solidFill>
                  <a:srgbClr val="3C3D3E"/>
                </a:solidFill>
                <a:latin typeface="Open Sans"/>
                <a:cs typeface="Open Sans"/>
              </a:rPr>
              <a:t>Max out </a:t>
            </a:r>
            <a:r>
              <a:rPr sz="1200" spc="-25" dirty="0">
                <a:solidFill>
                  <a:srgbClr val="3C3D3E"/>
                </a:solidFill>
                <a:latin typeface="Open Sans"/>
                <a:cs typeface="Open Sans"/>
              </a:rPr>
              <a:t>credit</a:t>
            </a:r>
            <a:r>
              <a:rPr sz="1200" spc="-125" dirty="0">
                <a:solidFill>
                  <a:srgbClr val="3C3D3E"/>
                </a:solidFill>
                <a:latin typeface="Open Sans"/>
                <a:cs typeface="Open Sans"/>
              </a:rPr>
              <a:t> </a:t>
            </a:r>
            <a:r>
              <a:rPr sz="1200" spc="-25" dirty="0">
                <a:solidFill>
                  <a:srgbClr val="3C3D3E"/>
                </a:solidFill>
                <a:latin typeface="Open Sans"/>
                <a:cs typeface="Open Sans"/>
              </a:rPr>
              <a:t>cards</a:t>
            </a:r>
            <a:endParaRPr sz="1200" dirty="0">
              <a:latin typeface="Open Sans"/>
              <a:cs typeface="Open Sans"/>
            </a:endParaRPr>
          </a:p>
        </p:txBody>
      </p:sp>
      <p:sp>
        <p:nvSpPr>
          <p:cNvPr id="14" name="object 14"/>
          <p:cNvSpPr txBox="1"/>
          <p:nvPr/>
        </p:nvSpPr>
        <p:spPr>
          <a:xfrm>
            <a:off x="5257800" y="2449702"/>
            <a:ext cx="1943100" cy="571500"/>
          </a:xfrm>
          <a:prstGeom prst="rect">
            <a:avLst/>
          </a:prstGeom>
          <a:solidFill>
            <a:srgbClr val="FFFFFF"/>
          </a:solidFill>
        </p:spPr>
        <p:txBody>
          <a:bodyPr vert="horz" wrap="square" lIns="0" tIns="92075" rIns="0" bIns="0" rtlCol="0">
            <a:spAutoFit/>
          </a:bodyPr>
          <a:lstStyle/>
          <a:p>
            <a:pPr marL="90805" marR="497205">
              <a:lnSpc>
                <a:spcPct val="104200"/>
              </a:lnSpc>
              <a:spcBef>
                <a:spcPts val="725"/>
              </a:spcBef>
            </a:pPr>
            <a:r>
              <a:rPr sz="1200" spc="-30" dirty="0">
                <a:solidFill>
                  <a:srgbClr val="3C3D3E"/>
                </a:solidFill>
                <a:latin typeface="Open Sans"/>
                <a:cs typeface="Open Sans"/>
              </a:rPr>
              <a:t>Stop contributing</a:t>
            </a:r>
            <a:r>
              <a:rPr sz="1200" spc="-110" dirty="0">
                <a:solidFill>
                  <a:srgbClr val="3C3D3E"/>
                </a:solidFill>
                <a:latin typeface="Open Sans"/>
                <a:cs typeface="Open Sans"/>
              </a:rPr>
              <a:t> </a:t>
            </a:r>
            <a:r>
              <a:rPr sz="1200" spc="-35" dirty="0">
                <a:solidFill>
                  <a:srgbClr val="3C3D3E"/>
                </a:solidFill>
                <a:latin typeface="Open Sans"/>
                <a:cs typeface="Open Sans"/>
              </a:rPr>
              <a:t>to  </a:t>
            </a:r>
            <a:r>
              <a:rPr sz="1200" spc="-30" dirty="0">
                <a:solidFill>
                  <a:srgbClr val="3C3D3E"/>
                </a:solidFill>
                <a:latin typeface="Open Sans"/>
                <a:cs typeface="Open Sans"/>
              </a:rPr>
              <a:t>retirement</a:t>
            </a:r>
            <a:r>
              <a:rPr sz="1200" spc="-70" dirty="0">
                <a:solidFill>
                  <a:srgbClr val="3C3D3E"/>
                </a:solidFill>
                <a:latin typeface="Open Sans"/>
                <a:cs typeface="Open Sans"/>
              </a:rPr>
              <a:t> </a:t>
            </a:r>
            <a:r>
              <a:rPr sz="1200" spc="-20" dirty="0">
                <a:solidFill>
                  <a:srgbClr val="3C3D3E"/>
                </a:solidFill>
                <a:latin typeface="Open Sans"/>
                <a:cs typeface="Open Sans"/>
              </a:rPr>
              <a:t>savings</a:t>
            </a:r>
            <a:endParaRPr sz="1200" dirty="0">
              <a:latin typeface="Open Sans"/>
              <a:cs typeface="Open Sans"/>
            </a:endParaRPr>
          </a:p>
        </p:txBody>
      </p:sp>
      <p:sp>
        <p:nvSpPr>
          <p:cNvPr id="15" name="object 15"/>
          <p:cNvSpPr txBox="1"/>
          <p:nvPr/>
        </p:nvSpPr>
        <p:spPr>
          <a:xfrm>
            <a:off x="2857500" y="1751202"/>
            <a:ext cx="1748155" cy="571500"/>
          </a:xfrm>
          <a:prstGeom prst="rect">
            <a:avLst/>
          </a:prstGeom>
          <a:solidFill>
            <a:srgbClr val="17214D"/>
          </a:solidFill>
        </p:spPr>
        <p:txBody>
          <a:bodyPr vert="horz" wrap="square" lIns="0" tIns="128905" rIns="0" bIns="0" rtlCol="0">
            <a:spAutoFit/>
          </a:bodyPr>
          <a:lstStyle/>
          <a:p>
            <a:pPr marR="120014" algn="r">
              <a:lnSpc>
                <a:spcPct val="100000"/>
              </a:lnSpc>
              <a:spcBef>
                <a:spcPts val="1015"/>
              </a:spcBef>
            </a:pPr>
            <a:r>
              <a:rPr sz="2000" b="1" spc="15" dirty="0">
                <a:solidFill>
                  <a:srgbClr val="FFFFFF"/>
                </a:solidFill>
                <a:latin typeface="OpenSans-Extrabold"/>
                <a:cs typeface="OpenSans-Extrabold"/>
              </a:rPr>
              <a:t>3</a:t>
            </a:r>
            <a:r>
              <a:rPr sz="2000" b="1" spc="5" dirty="0">
                <a:solidFill>
                  <a:srgbClr val="FFFFFF"/>
                </a:solidFill>
                <a:latin typeface="OpenSans-Extrabold"/>
                <a:cs typeface="OpenSans-Extrabold"/>
              </a:rPr>
              <a:t>6</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6" name="object 16"/>
          <p:cNvSpPr txBox="1"/>
          <p:nvPr/>
        </p:nvSpPr>
        <p:spPr>
          <a:xfrm>
            <a:off x="7200900" y="1751202"/>
            <a:ext cx="1943100" cy="571500"/>
          </a:xfrm>
          <a:prstGeom prst="rect">
            <a:avLst/>
          </a:prstGeom>
          <a:solidFill>
            <a:srgbClr val="17214D"/>
          </a:solidFill>
        </p:spPr>
        <p:txBody>
          <a:bodyPr vert="horz" wrap="square" lIns="0" tIns="128905" rIns="0" bIns="0" rtlCol="0">
            <a:spAutoFit/>
          </a:bodyPr>
          <a:lstStyle/>
          <a:p>
            <a:pPr marR="120014" algn="r">
              <a:lnSpc>
                <a:spcPct val="100000"/>
              </a:lnSpc>
              <a:spcBef>
                <a:spcPts val="1015"/>
              </a:spcBef>
            </a:pPr>
            <a:r>
              <a:rPr sz="2000" b="1" spc="25" dirty="0">
                <a:solidFill>
                  <a:srgbClr val="FFFFFF"/>
                </a:solidFill>
                <a:latin typeface="OpenSans-Extrabold"/>
                <a:cs typeface="OpenSans-Extrabold"/>
              </a:rPr>
              <a:t>2</a:t>
            </a:r>
            <a:r>
              <a:rPr sz="2000" b="1" spc="40" dirty="0">
                <a:solidFill>
                  <a:srgbClr val="FFFFFF"/>
                </a:solidFill>
                <a:latin typeface="OpenSans-Extrabold"/>
                <a:cs typeface="OpenSans-Extrabold"/>
              </a:rPr>
              <a:t>9</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7" name="object 17"/>
          <p:cNvSpPr txBox="1"/>
          <p:nvPr/>
        </p:nvSpPr>
        <p:spPr>
          <a:xfrm>
            <a:off x="7200900" y="3154464"/>
            <a:ext cx="1595755" cy="571500"/>
          </a:xfrm>
          <a:prstGeom prst="rect">
            <a:avLst/>
          </a:prstGeom>
          <a:solidFill>
            <a:srgbClr val="17214D"/>
          </a:solidFill>
        </p:spPr>
        <p:txBody>
          <a:bodyPr vert="horz" wrap="square" lIns="0" tIns="128905" rIns="0" bIns="0" rtlCol="0">
            <a:spAutoFit/>
          </a:bodyPr>
          <a:lstStyle/>
          <a:p>
            <a:pPr marL="1027430">
              <a:lnSpc>
                <a:spcPct val="100000"/>
              </a:lnSpc>
              <a:spcBef>
                <a:spcPts val="1015"/>
              </a:spcBef>
            </a:pPr>
            <a:r>
              <a:rPr sz="2000" b="1" spc="10" dirty="0">
                <a:solidFill>
                  <a:srgbClr val="FFFFFF"/>
                </a:solidFill>
                <a:latin typeface="OpenSans-Extrabold"/>
                <a:cs typeface="OpenSans-Extrabold"/>
              </a:rPr>
              <a:t>26</a:t>
            </a:r>
            <a:r>
              <a:rPr sz="1725" b="1" spc="15"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8" name="object 18"/>
          <p:cNvSpPr txBox="1"/>
          <p:nvPr/>
        </p:nvSpPr>
        <p:spPr>
          <a:xfrm>
            <a:off x="2859951" y="2449702"/>
            <a:ext cx="971550" cy="571500"/>
          </a:xfrm>
          <a:prstGeom prst="rect">
            <a:avLst/>
          </a:prstGeom>
          <a:solidFill>
            <a:srgbClr val="17214D"/>
          </a:solidFill>
        </p:spPr>
        <p:txBody>
          <a:bodyPr vert="horz" wrap="square" lIns="0" tIns="128905" rIns="0" bIns="0" rtlCol="0">
            <a:spAutoFit/>
          </a:bodyPr>
          <a:lstStyle/>
          <a:p>
            <a:pPr marL="398145">
              <a:lnSpc>
                <a:spcPct val="100000"/>
              </a:lnSpc>
              <a:spcBef>
                <a:spcPts val="1015"/>
              </a:spcBef>
            </a:pPr>
            <a:r>
              <a:rPr sz="2000" b="1" spc="20" dirty="0">
                <a:solidFill>
                  <a:srgbClr val="FFFFFF"/>
                </a:solidFill>
                <a:latin typeface="OpenSans-Extrabold"/>
                <a:cs typeface="OpenSans-Extrabold"/>
              </a:rPr>
              <a:t>20</a:t>
            </a:r>
            <a:r>
              <a:rPr sz="1725" b="1" spc="30"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9" name="object 19"/>
          <p:cNvSpPr txBox="1"/>
          <p:nvPr/>
        </p:nvSpPr>
        <p:spPr>
          <a:xfrm>
            <a:off x="7200900" y="2449702"/>
            <a:ext cx="1711960" cy="571500"/>
          </a:xfrm>
          <a:prstGeom prst="rect">
            <a:avLst/>
          </a:prstGeom>
          <a:solidFill>
            <a:srgbClr val="17214D"/>
          </a:solidFill>
        </p:spPr>
        <p:txBody>
          <a:bodyPr vert="horz" wrap="square" lIns="0" tIns="128905" rIns="0" bIns="0" rtlCol="0">
            <a:spAutoFit/>
          </a:bodyPr>
          <a:lstStyle/>
          <a:p>
            <a:pPr marL="1140460">
              <a:lnSpc>
                <a:spcPct val="100000"/>
              </a:lnSpc>
              <a:spcBef>
                <a:spcPts val="1015"/>
              </a:spcBef>
            </a:pPr>
            <a:r>
              <a:rPr sz="2000" b="1" spc="15" dirty="0">
                <a:solidFill>
                  <a:srgbClr val="FFFFFF"/>
                </a:solidFill>
                <a:latin typeface="OpenSans-Extrabold"/>
                <a:cs typeface="OpenSans-Extrabold"/>
              </a:rPr>
              <a:t>27</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20" name="object 20"/>
          <p:cNvSpPr txBox="1"/>
          <p:nvPr/>
        </p:nvSpPr>
        <p:spPr>
          <a:xfrm>
            <a:off x="7200900" y="3852964"/>
            <a:ext cx="1595755" cy="571500"/>
          </a:xfrm>
          <a:prstGeom prst="rect">
            <a:avLst/>
          </a:prstGeom>
          <a:solidFill>
            <a:srgbClr val="17214D"/>
          </a:solidFill>
        </p:spPr>
        <p:txBody>
          <a:bodyPr vert="horz" wrap="square" lIns="0" tIns="128905" rIns="0" bIns="0" rtlCol="0">
            <a:spAutoFit/>
          </a:bodyPr>
          <a:lstStyle/>
          <a:p>
            <a:pPr marL="1027430">
              <a:lnSpc>
                <a:spcPct val="100000"/>
              </a:lnSpc>
              <a:spcBef>
                <a:spcPts val="1015"/>
              </a:spcBef>
            </a:pPr>
            <a:r>
              <a:rPr sz="2000" b="1" spc="10" dirty="0">
                <a:solidFill>
                  <a:srgbClr val="FFFFFF"/>
                </a:solidFill>
                <a:latin typeface="OpenSans-Extrabold"/>
                <a:cs typeface="OpenSans-Extrabold"/>
              </a:rPr>
              <a:t>26</a:t>
            </a:r>
            <a:r>
              <a:rPr sz="1725" b="1" spc="15"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21" name="object 21"/>
          <p:cNvSpPr txBox="1">
            <a:spLocks noGrp="1"/>
          </p:cNvSpPr>
          <p:nvPr>
            <p:ph type="title"/>
          </p:nvPr>
        </p:nvSpPr>
        <p:spPr>
          <a:xfrm>
            <a:off x="901701" y="897228"/>
            <a:ext cx="8242300" cy="360680"/>
          </a:xfrm>
          <a:prstGeom prst="rect">
            <a:avLst/>
          </a:prstGeom>
        </p:spPr>
        <p:txBody>
          <a:bodyPr vert="horz" wrap="square" lIns="0" tIns="12700" rIns="0" bIns="0" rtlCol="0">
            <a:spAutoFit/>
          </a:bodyPr>
          <a:lstStyle/>
          <a:p>
            <a:pPr marL="12700" algn="ctr">
              <a:lnSpc>
                <a:spcPct val="100000"/>
              </a:lnSpc>
              <a:spcBef>
                <a:spcPts val="100"/>
              </a:spcBef>
            </a:pPr>
            <a:r>
              <a:rPr dirty="0">
                <a:solidFill>
                  <a:srgbClr val="16214D"/>
                </a:solidFill>
              </a:rPr>
              <a:t>Retirement savings is a source of last</a:t>
            </a:r>
            <a:r>
              <a:rPr spc="-100" dirty="0">
                <a:solidFill>
                  <a:srgbClr val="16214D"/>
                </a:solidFill>
              </a:rPr>
              <a:t> </a:t>
            </a:r>
            <a:r>
              <a:rPr dirty="0">
                <a:solidFill>
                  <a:srgbClr val="16214D"/>
                </a:solidFill>
              </a:rPr>
              <a:t>resort</a:t>
            </a:r>
          </a:p>
        </p:txBody>
      </p:sp>
      <p:sp>
        <p:nvSpPr>
          <p:cNvPr id="22" name="object 22"/>
          <p:cNvSpPr txBox="1"/>
          <p:nvPr/>
        </p:nvSpPr>
        <p:spPr>
          <a:xfrm>
            <a:off x="901700" y="1382903"/>
            <a:ext cx="7759700" cy="269240"/>
          </a:xfrm>
          <a:prstGeom prst="rect">
            <a:avLst/>
          </a:prstGeom>
        </p:spPr>
        <p:txBody>
          <a:bodyPr vert="horz" wrap="square" lIns="0" tIns="12700" rIns="0" bIns="0" rtlCol="0">
            <a:spAutoFit/>
          </a:bodyPr>
          <a:lstStyle/>
          <a:p>
            <a:pPr marL="12700">
              <a:lnSpc>
                <a:spcPct val="100000"/>
              </a:lnSpc>
              <a:spcBef>
                <a:spcPts val="100"/>
              </a:spcBef>
              <a:tabLst>
                <a:tab pos="4342130" algn="l"/>
              </a:tabLst>
            </a:pPr>
            <a:r>
              <a:rPr sz="1600" b="1" spc="-5" dirty="0">
                <a:solidFill>
                  <a:srgbClr val="569DB5"/>
                </a:solidFill>
                <a:latin typeface="OpenSans-Extrabold"/>
                <a:cs typeface="OpenSans-Extrabold"/>
              </a:rPr>
              <a:t>First step </a:t>
            </a:r>
            <a:r>
              <a:rPr sz="1600" b="1" dirty="0">
                <a:solidFill>
                  <a:srgbClr val="569DB5"/>
                </a:solidFill>
                <a:latin typeface="OpenSans-Extrabold"/>
                <a:cs typeface="OpenSans-Extrabold"/>
              </a:rPr>
              <a:t>to</a:t>
            </a:r>
            <a:r>
              <a:rPr sz="1600" b="1" spc="10" dirty="0">
                <a:solidFill>
                  <a:srgbClr val="569DB5"/>
                </a:solidFill>
                <a:latin typeface="OpenSans-Extrabold"/>
                <a:cs typeface="OpenSans-Extrabold"/>
              </a:rPr>
              <a:t> </a:t>
            </a:r>
            <a:r>
              <a:rPr sz="1600" b="1" spc="-5" dirty="0">
                <a:solidFill>
                  <a:srgbClr val="569DB5"/>
                </a:solidFill>
                <a:latin typeface="OpenSans-Extrabold"/>
                <a:cs typeface="OpenSans-Extrabold"/>
              </a:rPr>
              <a:t>accessing</a:t>
            </a:r>
            <a:r>
              <a:rPr sz="1600" b="1" dirty="0">
                <a:solidFill>
                  <a:srgbClr val="569DB5"/>
                </a:solidFill>
                <a:latin typeface="OpenSans-Extrabold"/>
                <a:cs typeface="OpenSans-Extrabold"/>
              </a:rPr>
              <a:t> money	</a:t>
            </a:r>
            <a:r>
              <a:rPr sz="1600" b="1" spc="-5" dirty="0">
                <a:solidFill>
                  <a:srgbClr val="569DB5"/>
                </a:solidFill>
                <a:latin typeface="OpenSans-Extrabold"/>
                <a:cs typeface="OpenSans-Extrabold"/>
              </a:rPr>
              <a:t>Last resort for accessing</a:t>
            </a:r>
            <a:r>
              <a:rPr sz="1600" b="1" spc="-60" dirty="0">
                <a:solidFill>
                  <a:srgbClr val="569DB5"/>
                </a:solidFill>
                <a:latin typeface="OpenSans-Extrabold"/>
                <a:cs typeface="OpenSans-Extrabold"/>
              </a:rPr>
              <a:t> </a:t>
            </a:r>
            <a:r>
              <a:rPr sz="1600" b="1" dirty="0">
                <a:solidFill>
                  <a:srgbClr val="569DB5"/>
                </a:solidFill>
                <a:latin typeface="OpenSans-Extrabold"/>
                <a:cs typeface="OpenSans-Extrabold"/>
              </a:rPr>
              <a:t>money</a:t>
            </a:r>
            <a:endParaRPr sz="1600" dirty="0">
              <a:latin typeface="OpenSans-Extrabold"/>
              <a:cs typeface="OpenSans-Extrabo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457200"/>
            <a:ext cx="9144000" cy="4233545"/>
          </a:xfrm>
          <a:custGeom>
            <a:avLst/>
            <a:gdLst/>
            <a:ahLst/>
            <a:cxnLst/>
            <a:rect l="l" t="t" r="r" b="b"/>
            <a:pathLst>
              <a:path w="9144000" h="4233545">
                <a:moveTo>
                  <a:pt x="9144000" y="0"/>
                </a:moveTo>
                <a:lnTo>
                  <a:pt x="0" y="0"/>
                </a:lnTo>
                <a:lnTo>
                  <a:pt x="0" y="4233214"/>
                </a:lnTo>
                <a:lnTo>
                  <a:pt x="9144000" y="4233214"/>
                </a:lnTo>
                <a:lnTo>
                  <a:pt x="9144000" y="0"/>
                </a:lnTo>
                <a:close/>
              </a:path>
            </a:pathLst>
          </a:custGeom>
          <a:solidFill>
            <a:srgbClr val="EAEFF2"/>
          </a:solidFill>
        </p:spPr>
        <p:txBody>
          <a:bodyPr wrap="square" lIns="0" tIns="0" rIns="0" bIns="0" rtlCol="0"/>
          <a:lstStyle/>
          <a:p>
            <a:endParaRPr dirty="0"/>
          </a:p>
        </p:txBody>
      </p:sp>
      <p:sp>
        <p:nvSpPr>
          <p:cNvPr id="3" name="object 3"/>
          <p:cNvSpPr txBox="1"/>
          <p:nvPr/>
        </p:nvSpPr>
        <p:spPr>
          <a:xfrm>
            <a:off x="444500" y="4828664"/>
            <a:ext cx="5953125" cy="162560"/>
          </a:xfrm>
          <a:prstGeom prst="rect">
            <a:avLst/>
          </a:prstGeom>
        </p:spPr>
        <p:txBody>
          <a:bodyPr vert="horz" wrap="square" lIns="0" tIns="12700" rIns="0" bIns="0" rtlCol="0">
            <a:spAutoFit/>
          </a:bodyPr>
          <a:lstStyle/>
          <a:p>
            <a:pPr marL="12700">
              <a:lnSpc>
                <a:spcPct val="100000"/>
              </a:lnSpc>
              <a:spcBef>
                <a:spcPts val="100"/>
              </a:spcBef>
            </a:pPr>
            <a:r>
              <a:rPr sz="900" i="1" spc="-10" dirty="0">
                <a:solidFill>
                  <a:srgbClr val="414042"/>
                </a:solidFill>
                <a:latin typeface="Open Sans"/>
                <a:cs typeface="Open Sans"/>
              </a:rPr>
              <a:t>Source: </a:t>
            </a:r>
            <a:r>
              <a:rPr sz="900" i="1" spc="-5" dirty="0">
                <a:solidFill>
                  <a:srgbClr val="414042"/>
                </a:solidFill>
                <a:latin typeface="Open Sans"/>
                <a:cs typeface="Open Sans"/>
              </a:rPr>
              <a:t>Empower Retirement in conjunction </a:t>
            </a:r>
            <a:r>
              <a:rPr sz="900" i="1" dirty="0">
                <a:solidFill>
                  <a:srgbClr val="414042"/>
                </a:solidFill>
                <a:latin typeface="Open Sans"/>
                <a:cs typeface="Open Sans"/>
              </a:rPr>
              <a:t>with The </a:t>
            </a:r>
            <a:r>
              <a:rPr sz="900" i="1" spc="-5" dirty="0">
                <a:solidFill>
                  <a:srgbClr val="414042"/>
                </a:solidFill>
                <a:latin typeface="Open Sans"/>
                <a:cs typeface="Open Sans"/>
              </a:rPr>
              <a:t>Harris Poll, Retirement </a:t>
            </a:r>
            <a:r>
              <a:rPr sz="900" i="1" dirty="0">
                <a:solidFill>
                  <a:srgbClr val="414042"/>
                </a:solidFill>
                <a:latin typeface="Open Sans"/>
                <a:cs typeface="Open Sans"/>
              </a:rPr>
              <a:t>Savings &amp; </a:t>
            </a:r>
            <a:r>
              <a:rPr sz="900" i="1" spc="-5" dirty="0">
                <a:solidFill>
                  <a:srgbClr val="414042"/>
                </a:solidFill>
                <a:latin typeface="Open Sans"/>
                <a:cs typeface="Open Sans"/>
              </a:rPr>
              <a:t>Stimulus Spending, March</a:t>
            </a:r>
            <a:r>
              <a:rPr sz="900" i="1" spc="-75" dirty="0">
                <a:solidFill>
                  <a:srgbClr val="414042"/>
                </a:solidFill>
                <a:latin typeface="Open Sans"/>
                <a:cs typeface="Open Sans"/>
              </a:rPr>
              <a:t> </a:t>
            </a:r>
            <a:r>
              <a:rPr sz="900" i="1" spc="-20" dirty="0">
                <a:solidFill>
                  <a:srgbClr val="414042"/>
                </a:solidFill>
                <a:latin typeface="Open Sans"/>
                <a:cs typeface="Open Sans"/>
              </a:rPr>
              <a:t>2021.</a:t>
            </a:r>
            <a:endParaRPr sz="900" dirty="0">
              <a:latin typeface="Open Sans"/>
              <a:cs typeface="Open Sans"/>
            </a:endParaRPr>
          </a:p>
        </p:txBody>
      </p:sp>
      <p:grpSp>
        <p:nvGrpSpPr>
          <p:cNvPr id="4" name="object 4"/>
          <p:cNvGrpSpPr/>
          <p:nvPr/>
        </p:nvGrpSpPr>
        <p:grpSpPr>
          <a:xfrm>
            <a:off x="8972550" y="5083439"/>
            <a:ext cx="628650" cy="323215"/>
            <a:chOff x="8972550" y="5083439"/>
            <a:chExt cx="628650" cy="323215"/>
          </a:xfrm>
        </p:grpSpPr>
        <p:sp>
          <p:nvSpPr>
            <p:cNvPr id="5" name="object 5"/>
            <p:cNvSpPr/>
            <p:nvPr/>
          </p:nvSpPr>
          <p:spPr>
            <a:xfrm>
              <a:off x="8972550" y="5259641"/>
              <a:ext cx="605155" cy="83820"/>
            </a:xfrm>
            <a:custGeom>
              <a:avLst/>
              <a:gdLst/>
              <a:ahLst/>
              <a:cxnLst/>
              <a:rect l="l" t="t" r="r" b="b"/>
              <a:pathLst>
                <a:path w="605154" h="83820">
                  <a:moveTo>
                    <a:pt x="61607" y="66471"/>
                  </a:moveTo>
                  <a:lnTo>
                    <a:pt x="17691" y="66471"/>
                  </a:lnTo>
                  <a:lnTo>
                    <a:pt x="17691" y="49479"/>
                  </a:lnTo>
                  <a:lnTo>
                    <a:pt x="55829" y="49479"/>
                  </a:lnTo>
                  <a:lnTo>
                    <a:pt x="55829" y="33642"/>
                  </a:lnTo>
                  <a:lnTo>
                    <a:pt x="17691" y="33642"/>
                  </a:lnTo>
                  <a:lnTo>
                    <a:pt x="17691" y="17233"/>
                  </a:lnTo>
                  <a:lnTo>
                    <a:pt x="61036" y="17233"/>
                  </a:lnTo>
                  <a:lnTo>
                    <a:pt x="61036" y="1397"/>
                  </a:lnTo>
                  <a:lnTo>
                    <a:pt x="0" y="1397"/>
                  </a:lnTo>
                  <a:lnTo>
                    <a:pt x="0" y="82308"/>
                  </a:lnTo>
                  <a:lnTo>
                    <a:pt x="61607" y="82308"/>
                  </a:lnTo>
                  <a:lnTo>
                    <a:pt x="61607" y="66471"/>
                  </a:lnTo>
                  <a:close/>
                </a:path>
                <a:path w="605154" h="83820">
                  <a:moveTo>
                    <a:pt x="155613" y="1397"/>
                  </a:moveTo>
                  <a:lnTo>
                    <a:pt x="136423" y="1397"/>
                  </a:lnTo>
                  <a:lnTo>
                    <a:pt x="115163" y="35610"/>
                  </a:lnTo>
                  <a:lnTo>
                    <a:pt x="93891" y="1397"/>
                  </a:lnTo>
                  <a:lnTo>
                    <a:pt x="74701" y="1397"/>
                  </a:lnTo>
                  <a:lnTo>
                    <a:pt x="74701" y="82308"/>
                  </a:lnTo>
                  <a:lnTo>
                    <a:pt x="92151" y="82308"/>
                  </a:lnTo>
                  <a:lnTo>
                    <a:pt x="92151" y="29832"/>
                  </a:lnTo>
                  <a:lnTo>
                    <a:pt x="114693" y="64046"/>
                  </a:lnTo>
                  <a:lnTo>
                    <a:pt x="115163" y="64046"/>
                  </a:lnTo>
                  <a:lnTo>
                    <a:pt x="137934" y="29489"/>
                  </a:lnTo>
                  <a:lnTo>
                    <a:pt x="137934" y="82308"/>
                  </a:lnTo>
                  <a:lnTo>
                    <a:pt x="155613" y="82308"/>
                  </a:lnTo>
                  <a:lnTo>
                    <a:pt x="155613" y="1397"/>
                  </a:lnTo>
                  <a:close/>
                </a:path>
                <a:path w="605154" h="83820">
                  <a:moveTo>
                    <a:pt x="235839" y="29362"/>
                  </a:moveTo>
                  <a:lnTo>
                    <a:pt x="233718" y="18021"/>
                  </a:lnTo>
                  <a:lnTo>
                    <a:pt x="233337" y="17462"/>
                  </a:lnTo>
                  <a:lnTo>
                    <a:pt x="227596" y="9182"/>
                  </a:lnTo>
                  <a:lnTo>
                    <a:pt x="217855" y="3441"/>
                  </a:lnTo>
                  <a:lnTo>
                    <a:pt x="217805" y="21742"/>
                  </a:lnTo>
                  <a:lnTo>
                    <a:pt x="217805" y="36880"/>
                  </a:lnTo>
                  <a:lnTo>
                    <a:pt x="212610" y="42202"/>
                  </a:lnTo>
                  <a:lnTo>
                    <a:pt x="189611" y="42202"/>
                  </a:lnTo>
                  <a:lnTo>
                    <a:pt x="189611" y="17462"/>
                  </a:lnTo>
                  <a:lnTo>
                    <a:pt x="212267" y="17462"/>
                  </a:lnTo>
                  <a:lnTo>
                    <a:pt x="217805" y="21742"/>
                  </a:lnTo>
                  <a:lnTo>
                    <a:pt x="217805" y="3441"/>
                  </a:lnTo>
                  <a:lnTo>
                    <a:pt x="204863" y="1397"/>
                  </a:lnTo>
                  <a:lnTo>
                    <a:pt x="171805" y="1397"/>
                  </a:lnTo>
                  <a:lnTo>
                    <a:pt x="171805" y="82308"/>
                  </a:lnTo>
                  <a:lnTo>
                    <a:pt x="189611" y="82308"/>
                  </a:lnTo>
                  <a:lnTo>
                    <a:pt x="189611" y="58026"/>
                  </a:lnTo>
                  <a:lnTo>
                    <a:pt x="203123" y="58026"/>
                  </a:lnTo>
                  <a:lnTo>
                    <a:pt x="235839" y="29603"/>
                  </a:lnTo>
                  <a:lnTo>
                    <a:pt x="235839" y="29362"/>
                  </a:lnTo>
                  <a:close/>
                </a:path>
                <a:path w="605154" h="83820">
                  <a:moveTo>
                    <a:pt x="327914" y="41605"/>
                  </a:moveTo>
                  <a:lnTo>
                    <a:pt x="324713" y="25412"/>
                  </a:lnTo>
                  <a:lnTo>
                    <a:pt x="318668" y="16408"/>
                  </a:lnTo>
                  <a:lnTo>
                    <a:pt x="315823" y="12179"/>
                  </a:lnTo>
                  <a:lnTo>
                    <a:pt x="309295" y="7899"/>
                  </a:lnTo>
                  <a:lnTo>
                    <a:pt x="309295" y="42075"/>
                  </a:lnTo>
                  <a:lnTo>
                    <a:pt x="307517" y="51866"/>
                  </a:lnTo>
                  <a:lnTo>
                    <a:pt x="302526" y="59880"/>
                  </a:lnTo>
                  <a:lnTo>
                    <a:pt x="294855" y="65290"/>
                  </a:lnTo>
                  <a:lnTo>
                    <a:pt x="285026" y="67271"/>
                  </a:lnTo>
                  <a:lnTo>
                    <a:pt x="275145" y="65252"/>
                  </a:lnTo>
                  <a:lnTo>
                    <a:pt x="267385" y="59766"/>
                  </a:lnTo>
                  <a:lnTo>
                    <a:pt x="262318" y="51676"/>
                  </a:lnTo>
                  <a:lnTo>
                    <a:pt x="260553" y="42075"/>
                  </a:lnTo>
                  <a:lnTo>
                    <a:pt x="260515" y="41605"/>
                  </a:lnTo>
                  <a:lnTo>
                    <a:pt x="262293" y="31826"/>
                  </a:lnTo>
                  <a:lnTo>
                    <a:pt x="267271" y="23812"/>
                  </a:lnTo>
                  <a:lnTo>
                    <a:pt x="274942" y="18402"/>
                  </a:lnTo>
                  <a:lnTo>
                    <a:pt x="284784" y="16408"/>
                  </a:lnTo>
                  <a:lnTo>
                    <a:pt x="294652" y="18440"/>
                  </a:lnTo>
                  <a:lnTo>
                    <a:pt x="302412" y="23926"/>
                  </a:lnTo>
                  <a:lnTo>
                    <a:pt x="307479" y="32029"/>
                  </a:lnTo>
                  <a:lnTo>
                    <a:pt x="309245" y="41605"/>
                  </a:lnTo>
                  <a:lnTo>
                    <a:pt x="309295" y="42075"/>
                  </a:lnTo>
                  <a:lnTo>
                    <a:pt x="309295" y="7899"/>
                  </a:lnTo>
                  <a:lnTo>
                    <a:pt x="302260" y="3276"/>
                  </a:lnTo>
                  <a:lnTo>
                    <a:pt x="285026" y="0"/>
                  </a:lnTo>
                  <a:lnTo>
                    <a:pt x="267754" y="3314"/>
                  </a:lnTo>
                  <a:lnTo>
                    <a:pt x="254101" y="12306"/>
                  </a:lnTo>
                  <a:lnTo>
                    <a:pt x="245135" y="25615"/>
                  </a:lnTo>
                  <a:lnTo>
                    <a:pt x="241947" y="41605"/>
                  </a:lnTo>
                  <a:lnTo>
                    <a:pt x="241909" y="42075"/>
                  </a:lnTo>
                  <a:lnTo>
                    <a:pt x="245097" y="58293"/>
                  </a:lnTo>
                  <a:lnTo>
                    <a:pt x="253974" y="71513"/>
                  </a:lnTo>
                  <a:lnTo>
                    <a:pt x="267550" y="80429"/>
                  </a:lnTo>
                  <a:lnTo>
                    <a:pt x="284784" y="83693"/>
                  </a:lnTo>
                  <a:lnTo>
                    <a:pt x="302056" y="80391"/>
                  </a:lnTo>
                  <a:lnTo>
                    <a:pt x="315709" y="71399"/>
                  </a:lnTo>
                  <a:lnTo>
                    <a:pt x="318490" y="67271"/>
                  </a:lnTo>
                  <a:lnTo>
                    <a:pt x="324688" y="58089"/>
                  </a:lnTo>
                  <a:lnTo>
                    <a:pt x="327863" y="42075"/>
                  </a:lnTo>
                  <a:lnTo>
                    <a:pt x="327914" y="41605"/>
                  </a:lnTo>
                  <a:close/>
                </a:path>
                <a:path w="605154" h="83820">
                  <a:moveTo>
                    <a:pt x="451739" y="1397"/>
                  </a:moveTo>
                  <a:lnTo>
                    <a:pt x="433133" y="1397"/>
                  </a:lnTo>
                  <a:lnTo>
                    <a:pt x="416369" y="55613"/>
                  </a:lnTo>
                  <a:lnTo>
                    <a:pt x="398221" y="1397"/>
                  </a:lnTo>
                  <a:lnTo>
                    <a:pt x="382968" y="1397"/>
                  </a:lnTo>
                  <a:lnTo>
                    <a:pt x="364820" y="55613"/>
                  </a:lnTo>
                  <a:lnTo>
                    <a:pt x="348056" y="1397"/>
                  </a:lnTo>
                  <a:lnTo>
                    <a:pt x="328980" y="1397"/>
                  </a:lnTo>
                  <a:lnTo>
                    <a:pt x="356603" y="82308"/>
                  </a:lnTo>
                  <a:lnTo>
                    <a:pt x="372097" y="82308"/>
                  </a:lnTo>
                  <a:lnTo>
                    <a:pt x="390359" y="30187"/>
                  </a:lnTo>
                  <a:lnTo>
                    <a:pt x="408622" y="82308"/>
                  </a:lnTo>
                  <a:lnTo>
                    <a:pt x="424116" y="82308"/>
                  </a:lnTo>
                  <a:lnTo>
                    <a:pt x="451739" y="1397"/>
                  </a:lnTo>
                  <a:close/>
                </a:path>
                <a:path w="605154" h="83820">
                  <a:moveTo>
                    <a:pt x="521512" y="66471"/>
                  </a:moveTo>
                  <a:lnTo>
                    <a:pt x="477583" y="66471"/>
                  </a:lnTo>
                  <a:lnTo>
                    <a:pt x="477583" y="49479"/>
                  </a:lnTo>
                  <a:lnTo>
                    <a:pt x="515734" y="49479"/>
                  </a:lnTo>
                  <a:lnTo>
                    <a:pt x="515734" y="33642"/>
                  </a:lnTo>
                  <a:lnTo>
                    <a:pt x="477583" y="33642"/>
                  </a:lnTo>
                  <a:lnTo>
                    <a:pt x="477583" y="17233"/>
                  </a:lnTo>
                  <a:lnTo>
                    <a:pt x="520941" y="17233"/>
                  </a:lnTo>
                  <a:lnTo>
                    <a:pt x="520941" y="1397"/>
                  </a:lnTo>
                  <a:lnTo>
                    <a:pt x="459905" y="1397"/>
                  </a:lnTo>
                  <a:lnTo>
                    <a:pt x="459905" y="82308"/>
                  </a:lnTo>
                  <a:lnTo>
                    <a:pt x="521512" y="82308"/>
                  </a:lnTo>
                  <a:lnTo>
                    <a:pt x="521512" y="66471"/>
                  </a:lnTo>
                  <a:close/>
                </a:path>
                <a:path w="605154" h="83820">
                  <a:moveTo>
                    <a:pt x="604545" y="82308"/>
                  </a:moveTo>
                  <a:lnTo>
                    <a:pt x="586841" y="56413"/>
                  </a:lnTo>
                  <a:lnTo>
                    <a:pt x="584784" y="53403"/>
                  </a:lnTo>
                  <a:lnTo>
                    <a:pt x="591832" y="49720"/>
                  </a:lnTo>
                  <a:lnTo>
                    <a:pt x="597306" y="44335"/>
                  </a:lnTo>
                  <a:lnTo>
                    <a:pt x="599122" y="40690"/>
                  </a:lnTo>
                  <a:lnTo>
                    <a:pt x="600849" y="37223"/>
                  </a:lnTo>
                  <a:lnTo>
                    <a:pt x="602119" y="28321"/>
                  </a:lnTo>
                  <a:lnTo>
                    <a:pt x="602119" y="20459"/>
                  </a:lnTo>
                  <a:lnTo>
                    <a:pt x="600976" y="17462"/>
                  </a:lnTo>
                  <a:lnTo>
                    <a:pt x="599694" y="14097"/>
                  </a:lnTo>
                  <a:lnTo>
                    <a:pt x="589864" y="4279"/>
                  </a:lnTo>
                  <a:lnTo>
                    <a:pt x="584085" y="2197"/>
                  </a:lnTo>
                  <a:lnTo>
                    <a:pt x="584085" y="21386"/>
                  </a:lnTo>
                  <a:lnTo>
                    <a:pt x="584085" y="36068"/>
                  </a:lnTo>
                  <a:lnTo>
                    <a:pt x="579120" y="40690"/>
                  </a:lnTo>
                  <a:lnTo>
                    <a:pt x="552411" y="40690"/>
                  </a:lnTo>
                  <a:lnTo>
                    <a:pt x="552411" y="17462"/>
                  </a:lnTo>
                  <a:lnTo>
                    <a:pt x="578764" y="17462"/>
                  </a:lnTo>
                  <a:lnTo>
                    <a:pt x="584085" y="21386"/>
                  </a:lnTo>
                  <a:lnTo>
                    <a:pt x="584085" y="2197"/>
                  </a:lnTo>
                  <a:lnTo>
                    <a:pt x="581888" y="1397"/>
                  </a:lnTo>
                  <a:lnTo>
                    <a:pt x="534606" y="1397"/>
                  </a:lnTo>
                  <a:lnTo>
                    <a:pt x="534606" y="82308"/>
                  </a:lnTo>
                  <a:lnTo>
                    <a:pt x="552411" y="82308"/>
                  </a:lnTo>
                  <a:lnTo>
                    <a:pt x="552411" y="56413"/>
                  </a:lnTo>
                  <a:lnTo>
                    <a:pt x="566394" y="56413"/>
                  </a:lnTo>
                  <a:lnTo>
                    <a:pt x="583742" y="82308"/>
                  </a:lnTo>
                  <a:lnTo>
                    <a:pt x="604545" y="82308"/>
                  </a:lnTo>
                  <a:close/>
                </a:path>
              </a:pathLst>
            </a:custGeom>
            <a:solidFill>
              <a:srgbClr val="00468B"/>
            </a:solidFill>
          </p:spPr>
          <p:txBody>
            <a:bodyPr wrap="square" lIns="0" tIns="0" rIns="0" bIns="0" rtlCol="0"/>
            <a:lstStyle/>
            <a:p>
              <a:endParaRPr dirty="0"/>
            </a:p>
          </p:txBody>
        </p:sp>
        <p:sp>
          <p:nvSpPr>
            <p:cNvPr id="6" name="object 6"/>
            <p:cNvSpPr/>
            <p:nvPr/>
          </p:nvSpPr>
          <p:spPr>
            <a:xfrm>
              <a:off x="9087955" y="5083441"/>
              <a:ext cx="489584" cy="150495"/>
            </a:xfrm>
            <a:custGeom>
              <a:avLst/>
              <a:gdLst/>
              <a:ahLst/>
              <a:cxnLst/>
              <a:rect l="l" t="t" r="r" b="b"/>
              <a:pathLst>
                <a:path w="489584" h="150495">
                  <a:moveTo>
                    <a:pt x="489013" y="102755"/>
                  </a:moveTo>
                  <a:lnTo>
                    <a:pt x="458914" y="97358"/>
                  </a:lnTo>
                  <a:lnTo>
                    <a:pt x="423773" y="95465"/>
                  </a:lnTo>
                  <a:lnTo>
                    <a:pt x="380784" y="99288"/>
                  </a:lnTo>
                  <a:lnTo>
                    <a:pt x="327177" y="111010"/>
                  </a:lnTo>
                  <a:lnTo>
                    <a:pt x="268478" y="123177"/>
                  </a:lnTo>
                  <a:lnTo>
                    <a:pt x="224510" y="124853"/>
                  </a:lnTo>
                  <a:lnTo>
                    <a:pt x="190334" y="119570"/>
                  </a:lnTo>
                  <a:lnTo>
                    <a:pt x="131699" y="102146"/>
                  </a:lnTo>
                  <a:lnTo>
                    <a:pt x="97383" y="97028"/>
                  </a:lnTo>
                  <a:lnTo>
                    <a:pt x="53162" y="98996"/>
                  </a:lnTo>
                  <a:lnTo>
                    <a:pt x="0" y="123736"/>
                  </a:lnTo>
                  <a:lnTo>
                    <a:pt x="43307" y="122008"/>
                  </a:lnTo>
                  <a:lnTo>
                    <a:pt x="77787" y="127177"/>
                  </a:lnTo>
                  <a:lnTo>
                    <a:pt x="138417" y="144538"/>
                  </a:lnTo>
                  <a:lnTo>
                    <a:pt x="173621" y="149898"/>
                  </a:lnTo>
                  <a:lnTo>
                    <a:pt x="218135" y="148475"/>
                  </a:lnTo>
                  <a:lnTo>
                    <a:pt x="276491" y="136867"/>
                  </a:lnTo>
                  <a:lnTo>
                    <a:pt x="350431" y="122732"/>
                  </a:lnTo>
                  <a:lnTo>
                    <a:pt x="404685" y="122593"/>
                  </a:lnTo>
                  <a:lnTo>
                    <a:pt x="447979" y="130467"/>
                  </a:lnTo>
                  <a:lnTo>
                    <a:pt x="489013" y="140347"/>
                  </a:lnTo>
                  <a:lnTo>
                    <a:pt x="489013" y="102755"/>
                  </a:lnTo>
                  <a:close/>
                </a:path>
                <a:path w="489584" h="150495">
                  <a:moveTo>
                    <a:pt x="489013" y="48933"/>
                  </a:moveTo>
                  <a:lnTo>
                    <a:pt x="474573" y="50965"/>
                  </a:lnTo>
                  <a:lnTo>
                    <a:pt x="459066" y="53746"/>
                  </a:lnTo>
                  <a:lnTo>
                    <a:pt x="442429" y="57378"/>
                  </a:lnTo>
                  <a:lnTo>
                    <a:pt x="424586" y="62026"/>
                  </a:lnTo>
                  <a:lnTo>
                    <a:pt x="366839" y="74269"/>
                  </a:lnTo>
                  <a:lnTo>
                    <a:pt x="323786" y="75869"/>
                  </a:lnTo>
                  <a:lnTo>
                    <a:pt x="290550" y="70434"/>
                  </a:lnTo>
                  <a:lnTo>
                    <a:pt x="233997" y="52768"/>
                  </a:lnTo>
                  <a:lnTo>
                    <a:pt x="200914" y="47739"/>
                  </a:lnTo>
                  <a:lnTo>
                    <a:pt x="158115" y="50012"/>
                  </a:lnTo>
                  <a:lnTo>
                    <a:pt x="104952" y="74752"/>
                  </a:lnTo>
                  <a:lnTo>
                    <a:pt x="147307" y="72898"/>
                  </a:lnTo>
                  <a:lnTo>
                    <a:pt x="180936" y="78054"/>
                  </a:lnTo>
                  <a:lnTo>
                    <a:pt x="239928" y="95580"/>
                  </a:lnTo>
                  <a:lnTo>
                    <a:pt x="274256" y="101003"/>
                  </a:lnTo>
                  <a:lnTo>
                    <a:pt x="317779" y="99606"/>
                  </a:lnTo>
                  <a:lnTo>
                    <a:pt x="374967" y="87896"/>
                  </a:lnTo>
                  <a:lnTo>
                    <a:pt x="409752" y="79413"/>
                  </a:lnTo>
                  <a:lnTo>
                    <a:pt x="439851" y="74218"/>
                  </a:lnTo>
                  <a:lnTo>
                    <a:pt x="466013" y="71932"/>
                  </a:lnTo>
                  <a:lnTo>
                    <a:pt x="489013" y="72136"/>
                  </a:lnTo>
                  <a:lnTo>
                    <a:pt x="489013" y="48933"/>
                  </a:lnTo>
                  <a:close/>
                </a:path>
                <a:path w="489584" h="150495">
                  <a:moveTo>
                    <a:pt x="489013" y="20142"/>
                  </a:moveTo>
                  <a:lnTo>
                    <a:pt x="436892" y="27876"/>
                  </a:lnTo>
                  <a:lnTo>
                    <a:pt x="399046" y="25196"/>
                  </a:lnTo>
                  <a:lnTo>
                    <a:pt x="369112" y="16624"/>
                  </a:lnTo>
                  <a:lnTo>
                    <a:pt x="340741" y="6718"/>
                  </a:lnTo>
                  <a:lnTo>
                    <a:pt x="307568" y="0"/>
                  </a:lnTo>
                  <a:lnTo>
                    <a:pt x="263258" y="1028"/>
                  </a:lnTo>
                  <a:lnTo>
                    <a:pt x="209994" y="25768"/>
                  </a:lnTo>
                  <a:lnTo>
                    <a:pt x="251091" y="22567"/>
                  </a:lnTo>
                  <a:lnTo>
                    <a:pt x="283476" y="27190"/>
                  </a:lnTo>
                  <a:lnTo>
                    <a:pt x="311594" y="35966"/>
                  </a:lnTo>
                  <a:lnTo>
                    <a:pt x="339852" y="45199"/>
                  </a:lnTo>
                  <a:lnTo>
                    <a:pt x="372668" y="51219"/>
                  </a:lnTo>
                  <a:lnTo>
                    <a:pt x="414477" y="50342"/>
                  </a:lnTo>
                  <a:lnTo>
                    <a:pt x="469684" y="38912"/>
                  </a:lnTo>
                  <a:lnTo>
                    <a:pt x="489013" y="33591"/>
                  </a:lnTo>
                  <a:lnTo>
                    <a:pt x="489013" y="20142"/>
                  </a:lnTo>
                  <a:close/>
                </a:path>
              </a:pathLst>
            </a:custGeom>
            <a:solidFill>
              <a:srgbClr val="DB1630"/>
            </a:solidFill>
          </p:spPr>
          <p:txBody>
            <a:bodyPr wrap="square" lIns="0" tIns="0" rIns="0" bIns="0" rtlCol="0"/>
            <a:lstStyle/>
            <a:p>
              <a:endParaRPr dirty="0"/>
            </a:p>
          </p:txBody>
        </p:sp>
        <p:sp>
          <p:nvSpPr>
            <p:cNvPr id="7" name="object 7"/>
            <p:cNvSpPr/>
            <p:nvPr/>
          </p:nvSpPr>
          <p:spPr>
            <a:xfrm>
              <a:off x="9312923" y="5368582"/>
              <a:ext cx="288290" cy="38100"/>
            </a:xfrm>
            <a:custGeom>
              <a:avLst/>
              <a:gdLst/>
              <a:ahLst/>
              <a:cxnLst/>
              <a:rect l="l" t="t" r="r" b="b"/>
              <a:pathLst>
                <a:path w="288290" h="38100">
                  <a:moveTo>
                    <a:pt x="6400" y="533"/>
                  </a:moveTo>
                  <a:lnTo>
                    <a:pt x="0" y="533"/>
                  </a:lnTo>
                  <a:lnTo>
                    <a:pt x="0" y="36944"/>
                  </a:lnTo>
                  <a:lnTo>
                    <a:pt x="6400" y="36944"/>
                  </a:lnTo>
                  <a:lnTo>
                    <a:pt x="6400" y="533"/>
                  </a:lnTo>
                  <a:close/>
                </a:path>
                <a:path w="288290" h="38100">
                  <a:moveTo>
                    <a:pt x="47028" y="533"/>
                  </a:moveTo>
                  <a:lnTo>
                    <a:pt x="40741" y="533"/>
                  </a:lnTo>
                  <a:lnTo>
                    <a:pt x="40741" y="25717"/>
                  </a:lnTo>
                  <a:lnTo>
                    <a:pt x="21234" y="533"/>
                  </a:lnTo>
                  <a:lnTo>
                    <a:pt x="15303" y="533"/>
                  </a:lnTo>
                  <a:lnTo>
                    <a:pt x="15303" y="36944"/>
                  </a:lnTo>
                  <a:lnTo>
                    <a:pt x="21602" y="36944"/>
                  </a:lnTo>
                  <a:lnTo>
                    <a:pt x="21602" y="11036"/>
                  </a:lnTo>
                  <a:lnTo>
                    <a:pt x="41681" y="36944"/>
                  </a:lnTo>
                  <a:lnTo>
                    <a:pt x="47028" y="36944"/>
                  </a:lnTo>
                  <a:lnTo>
                    <a:pt x="47028" y="533"/>
                  </a:lnTo>
                  <a:close/>
                </a:path>
                <a:path w="288290" h="38100">
                  <a:moveTo>
                    <a:pt x="81356" y="20447"/>
                  </a:moveTo>
                  <a:lnTo>
                    <a:pt x="77393" y="17691"/>
                  </a:lnTo>
                  <a:lnTo>
                    <a:pt x="62661" y="14147"/>
                  </a:lnTo>
                  <a:lnTo>
                    <a:pt x="60998" y="12903"/>
                  </a:lnTo>
                  <a:lnTo>
                    <a:pt x="60998" y="7607"/>
                  </a:lnTo>
                  <a:lnTo>
                    <a:pt x="63195" y="5676"/>
                  </a:lnTo>
                  <a:lnTo>
                    <a:pt x="70269" y="5676"/>
                  </a:lnTo>
                  <a:lnTo>
                    <a:pt x="73545" y="6972"/>
                  </a:lnTo>
                  <a:lnTo>
                    <a:pt x="76822" y="9423"/>
                  </a:lnTo>
                  <a:lnTo>
                    <a:pt x="80251" y="4584"/>
                  </a:lnTo>
                  <a:lnTo>
                    <a:pt x="76568" y="1625"/>
                  </a:lnTo>
                  <a:lnTo>
                    <a:pt x="72351" y="0"/>
                  </a:lnTo>
                  <a:lnTo>
                    <a:pt x="59804" y="0"/>
                  </a:lnTo>
                  <a:lnTo>
                    <a:pt x="54610" y="4318"/>
                  </a:lnTo>
                  <a:lnTo>
                    <a:pt x="54610" y="17386"/>
                  </a:lnTo>
                  <a:lnTo>
                    <a:pt x="58978" y="19672"/>
                  </a:lnTo>
                  <a:lnTo>
                    <a:pt x="73494" y="23101"/>
                  </a:lnTo>
                  <a:lnTo>
                    <a:pt x="74955" y="24511"/>
                  </a:lnTo>
                  <a:lnTo>
                    <a:pt x="74955" y="29921"/>
                  </a:lnTo>
                  <a:lnTo>
                    <a:pt x="72453" y="31788"/>
                  </a:lnTo>
                  <a:lnTo>
                    <a:pt x="64020" y="31788"/>
                  </a:lnTo>
                  <a:lnTo>
                    <a:pt x="60490" y="30073"/>
                  </a:lnTo>
                  <a:lnTo>
                    <a:pt x="56997" y="27051"/>
                  </a:lnTo>
                  <a:lnTo>
                    <a:pt x="53149" y="31635"/>
                  </a:lnTo>
                  <a:lnTo>
                    <a:pt x="57518" y="35534"/>
                  </a:lnTo>
                  <a:lnTo>
                    <a:pt x="62776" y="37465"/>
                  </a:lnTo>
                  <a:lnTo>
                    <a:pt x="75984" y="37465"/>
                  </a:lnTo>
                  <a:lnTo>
                    <a:pt x="81356" y="33401"/>
                  </a:lnTo>
                  <a:lnTo>
                    <a:pt x="81356" y="20447"/>
                  </a:lnTo>
                  <a:close/>
                </a:path>
                <a:path w="288290" h="38100">
                  <a:moveTo>
                    <a:pt x="113728" y="533"/>
                  </a:moveTo>
                  <a:lnTo>
                    <a:pt x="84175" y="533"/>
                  </a:lnTo>
                  <a:lnTo>
                    <a:pt x="84175" y="6464"/>
                  </a:lnTo>
                  <a:lnTo>
                    <a:pt x="95732" y="6464"/>
                  </a:lnTo>
                  <a:lnTo>
                    <a:pt x="95732" y="36944"/>
                  </a:lnTo>
                  <a:lnTo>
                    <a:pt x="102184" y="36944"/>
                  </a:lnTo>
                  <a:lnTo>
                    <a:pt x="102184" y="6464"/>
                  </a:lnTo>
                  <a:lnTo>
                    <a:pt x="113728" y="6464"/>
                  </a:lnTo>
                  <a:lnTo>
                    <a:pt x="113728" y="533"/>
                  </a:lnTo>
                  <a:close/>
                </a:path>
                <a:path w="288290" h="38100">
                  <a:moveTo>
                    <a:pt x="125831" y="533"/>
                  </a:moveTo>
                  <a:lnTo>
                    <a:pt x="119430" y="533"/>
                  </a:lnTo>
                  <a:lnTo>
                    <a:pt x="119430" y="36944"/>
                  </a:lnTo>
                  <a:lnTo>
                    <a:pt x="125831" y="36944"/>
                  </a:lnTo>
                  <a:lnTo>
                    <a:pt x="125831" y="533"/>
                  </a:lnTo>
                  <a:close/>
                </a:path>
                <a:path w="288290" h="38100">
                  <a:moveTo>
                    <a:pt x="161048" y="533"/>
                  </a:moveTo>
                  <a:lnTo>
                    <a:pt x="131495" y="533"/>
                  </a:lnTo>
                  <a:lnTo>
                    <a:pt x="131495" y="6464"/>
                  </a:lnTo>
                  <a:lnTo>
                    <a:pt x="143052" y="6464"/>
                  </a:lnTo>
                  <a:lnTo>
                    <a:pt x="143052" y="36944"/>
                  </a:lnTo>
                  <a:lnTo>
                    <a:pt x="149504" y="36944"/>
                  </a:lnTo>
                  <a:lnTo>
                    <a:pt x="149504" y="6464"/>
                  </a:lnTo>
                  <a:lnTo>
                    <a:pt x="161048" y="6464"/>
                  </a:lnTo>
                  <a:lnTo>
                    <a:pt x="161048" y="533"/>
                  </a:lnTo>
                  <a:close/>
                </a:path>
                <a:path w="288290" h="38100">
                  <a:moveTo>
                    <a:pt x="197294" y="520"/>
                  </a:moveTo>
                  <a:lnTo>
                    <a:pt x="190893" y="520"/>
                  </a:lnTo>
                  <a:lnTo>
                    <a:pt x="190893" y="28194"/>
                  </a:lnTo>
                  <a:lnTo>
                    <a:pt x="187413" y="31584"/>
                  </a:lnTo>
                  <a:lnTo>
                    <a:pt x="176009" y="31584"/>
                  </a:lnTo>
                  <a:lnTo>
                    <a:pt x="172529" y="27990"/>
                  </a:lnTo>
                  <a:lnTo>
                    <a:pt x="172529" y="520"/>
                  </a:lnTo>
                  <a:lnTo>
                    <a:pt x="166128" y="520"/>
                  </a:lnTo>
                  <a:lnTo>
                    <a:pt x="166128" y="21488"/>
                  </a:lnTo>
                  <a:lnTo>
                    <a:pt x="166128" y="32054"/>
                  </a:lnTo>
                  <a:lnTo>
                    <a:pt x="172161" y="37515"/>
                  </a:lnTo>
                  <a:lnTo>
                    <a:pt x="191147" y="37515"/>
                  </a:lnTo>
                  <a:lnTo>
                    <a:pt x="197294" y="32054"/>
                  </a:lnTo>
                  <a:lnTo>
                    <a:pt x="197294" y="520"/>
                  </a:lnTo>
                  <a:close/>
                </a:path>
                <a:path w="288290" h="38100">
                  <a:moveTo>
                    <a:pt x="231902" y="533"/>
                  </a:moveTo>
                  <a:lnTo>
                    <a:pt x="202349" y="533"/>
                  </a:lnTo>
                  <a:lnTo>
                    <a:pt x="202349" y="6464"/>
                  </a:lnTo>
                  <a:lnTo>
                    <a:pt x="213906" y="6464"/>
                  </a:lnTo>
                  <a:lnTo>
                    <a:pt x="213906" y="36944"/>
                  </a:lnTo>
                  <a:lnTo>
                    <a:pt x="220357" y="36944"/>
                  </a:lnTo>
                  <a:lnTo>
                    <a:pt x="220357" y="6464"/>
                  </a:lnTo>
                  <a:lnTo>
                    <a:pt x="231902" y="6464"/>
                  </a:lnTo>
                  <a:lnTo>
                    <a:pt x="231902" y="533"/>
                  </a:lnTo>
                  <a:close/>
                </a:path>
                <a:path w="288290" h="38100">
                  <a:moveTo>
                    <a:pt x="264350" y="31229"/>
                  </a:moveTo>
                  <a:lnTo>
                    <a:pt x="243484" y="31229"/>
                  </a:lnTo>
                  <a:lnTo>
                    <a:pt x="243484" y="21437"/>
                  </a:lnTo>
                  <a:lnTo>
                    <a:pt x="261747" y="21437"/>
                  </a:lnTo>
                  <a:lnTo>
                    <a:pt x="261747" y="15722"/>
                  </a:lnTo>
                  <a:lnTo>
                    <a:pt x="243484" y="15722"/>
                  </a:lnTo>
                  <a:lnTo>
                    <a:pt x="243484" y="6261"/>
                  </a:lnTo>
                  <a:lnTo>
                    <a:pt x="264083" y="6261"/>
                  </a:lnTo>
                  <a:lnTo>
                    <a:pt x="264083" y="533"/>
                  </a:lnTo>
                  <a:lnTo>
                    <a:pt x="237083" y="533"/>
                  </a:lnTo>
                  <a:lnTo>
                    <a:pt x="237083" y="36944"/>
                  </a:lnTo>
                  <a:lnTo>
                    <a:pt x="264350" y="36944"/>
                  </a:lnTo>
                  <a:lnTo>
                    <a:pt x="264350" y="31229"/>
                  </a:lnTo>
                  <a:close/>
                </a:path>
                <a:path w="288290" h="38100">
                  <a:moveTo>
                    <a:pt x="275780" y="25539"/>
                  </a:moveTo>
                  <a:lnTo>
                    <a:pt x="267385" y="25539"/>
                  </a:lnTo>
                  <a:lnTo>
                    <a:pt x="267385" y="26657"/>
                  </a:lnTo>
                  <a:lnTo>
                    <a:pt x="270979" y="26657"/>
                  </a:lnTo>
                  <a:lnTo>
                    <a:pt x="270979" y="36233"/>
                  </a:lnTo>
                  <a:lnTo>
                    <a:pt x="272199" y="36233"/>
                  </a:lnTo>
                  <a:lnTo>
                    <a:pt x="272199" y="26657"/>
                  </a:lnTo>
                  <a:lnTo>
                    <a:pt x="275780" y="26657"/>
                  </a:lnTo>
                  <a:lnTo>
                    <a:pt x="275780" y="25539"/>
                  </a:lnTo>
                  <a:close/>
                </a:path>
                <a:path w="288290" h="38100">
                  <a:moveTo>
                    <a:pt x="288264" y="25539"/>
                  </a:moveTo>
                  <a:lnTo>
                    <a:pt x="287045" y="25539"/>
                  </a:lnTo>
                  <a:lnTo>
                    <a:pt x="283159" y="31369"/>
                  </a:lnTo>
                  <a:lnTo>
                    <a:pt x="279260" y="25539"/>
                  </a:lnTo>
                  <a:lnTo>
                    <a:pt x="278041" y="25539"/>
                  </a:lnTo>
                  <a:lnTo>
                    <a:pt x="278041" y="36233"/>
                  </a:lnTo>
                  <a:lnTo>
                    <a:pt x="279209" y="36233"/>
                  </a:lnTo>
                  <a:lnTo>
                    <a:pt x="279209" y="27584"/>
                  </a:lnTo>
                  <a:lnTo>
                    <a:pt x="283108" y="33299"/>
                  </a:lnTo>
                  <a:lnTo>
                    <a:pt x="287058" y="27571"/>
                  </a:lnTo>
                  <a:lnTo>
                    <a:pt x="287058" y="36233"/>
                  </a:lnTo>
                  <a:lnTo>
                    <a:pt x="288264" y="36233"/>
                  </a:lnTo>
                  <a:lnTo>
                    <a:pt x="288264" y="25539"/>
                  </a:lnTo>
                  <a:close/>
                </a:path>
              </a:pathLst>
            </a:custGeom>
            <a:solidFill>
              <a:srgbClr val="9CADB7"/>
            </a:solidFill>
          </p:spPr>
          <p:txBody>
            <a:bodyPr wrap="square" lIns="0" tIns="0" rIns="0" bIns="0" rtlCol="0"/>
            <a:lstStyle/>
            <a:p>
              <a:endParaRPr dirty="0"/>
            </a:p>
          </p:txBody>
        </p:sp>
      </p:grpSp>
      <p:sp>
        <p:nvSpPr>
          <p:cNvPr id="8" name="object 8"/>
          <p:cNvSpPr/>
          <p:nvPr/>
        </p:nvSpPr>
        <p:spPr>
          <a:xfrm>
            <a:off x="734059" y="5118822"/>
            <a:ext cx="0" cy="251460"/>
          </a:xfrm>
          <a:custGeom>
            <a:avLst/>
            <a:gdLst/>
            <a:ahLst/>
            <a:cxnLst/>
            <a:rect l="l" t="t" r="r" b="b"/>
            <a:pathLst>
              <a:path h="251460">
                <a:moveTo>
                  <a:pt x="0" y="0"/>
                </a:moveTo>
                <a:lnTo>
                  <a:pt x="0" y="251091"/>
                </a:lnTo>
              </a:path>
            </a:pathLst>
          </a:custGeom>
          <a:ln w="5080">
            <a:solidFill>
              <a:srgbClr val="414042"/>
            </a:solidFill>
          </a:ln>
        </p:spPr>
        <p:txBody>
          <a:bodyPr wrap="square" lIns="0" tIns="0" rIns="0" bIns="0" rtlCol="0"/>
          <a:lstStyle/>
          <a:p>
            <a:endParaRPr dirty="0"/>
          </a:p>
        </p:txBody>
      </p:sp>
      <p:sp>
        <p:nvSpPr>
          <p:cNvPr id="9" name="object 9"/>
          <p:cNvSpPr txBox="1">
            <a:spLocks noGrp="1"/>
          </p:cNvSpPr>
          <p:nvPr>
            <p:ph type="title"/>
          </p:nvPr>
        </p:nvSpPr>
        <p:spPr>
          <a:xfrm>
            <a:off x="901700" y="876908"/>
            <a:ext cx="8194040" cy="736600"/>
          </a:xfrm>
          <a:prstGeom prst="rect">
            <a:avLst/>
          </a:prstGeom>
        </p:spPr>
        <p:txBody>
          <a:bodyPr vert="horz" wrap="square" lIns="0" tIns="12065" rIns="0" bIns="0" rtlCol="0">
            <a:spAutoFit/>
          </a:bodyPr>
          <a:lstStyle/>
          <a:p>
            <a:pPr marL="12700" marR="5080" algn="ctr">
              <a:lnSpc>
                <a:spcPct val="106100"/>
              </a:lnSpc>
              <a:spcBef>
                <a:spcPts val="95"/>
              </a:spcBef>
            </a:pPr>
            <a:r>
              <a:rPr dirty="0">
                <a:solidFill>
                  <a:srgbClr val="16214D"/>
                </a:solidFill>
              </a:rPr>
              <a:t>Workplace retirement plan distributions </a:t>
            </a:r>
            <a:br>
              <a:rPr lang="en-US" dirty="0">
                <a:solidFill>
                  <a:srgbClr val="16214D"/>
                </a:solidFill>
              </a:rPr>
            </a:br>
            <a:r>
              <a:rPr dirty="0">
                <a:solidFill>
                  <a:srgbClr val="16214D"/>
                </a:solidFill>
              </a:rPr>
              <a:t>were mostly</a:t>
            </a:r>
            <a:r>
              <a:rPr spc="-100" dirty="0">
                <a:solidFill>
                  <a:srgbClr val="16214D"/>
                </a:solidFill>
              </a:rPr>
              <a:t> </a:t>
            </a:r>
            <a:r>
              <a:rPr dirty="0">
                <a:solidFill>
                  <a:srgbClr val="16214D"/>
                </a:solidFill>
              </a:rPr>
              <a:t>used for basic</a:t>
            </a:r>
            <a:r>
              <a:rPr spc="-5" dirty="0">
                <a:solidFill>
                  <a:srgbClr val="16214D"/>
                </a:solidFill>
              </a:rPr>
              <a:t> </a:t>
            </a:r>
            <a:r>
              <a:rPr dirty="0">
                <a:solidFill>
                  <a:srgbClr val="16214D"/>
                </a:solidFill>
              </a:rPr>
              <a:t>needs</a:t>
            </a:r>
          </a:p>
        </p:txBody>
      </p:sp>
      <p:grpSp>
        <p:nvGrpSpPr>
          <p:cNvPr id="10" name="object 10"/>
          <p:cNvGrpSpPr/>
          <p:nvPr/>
        </p:nvGrpSpPr>
        <p:grpSpPr>
          <a:xfrm>
            <a:off x="1535772" y="2046575"/>
            <a:ext cx="4954270" cy="2006600"/>
            <a:chOff x="1535772" y="2046575"/>
            <a:chExt cx="4954270" cy="2006600"/>
          </a:xfrm>
        </p:grpSpPr>
        <p:sp>
          <p:nvSpPr>
            <p:cNvPr id="11" name="object 11"/>
            <p:cNvSpPr/>
            <p:nvPr/>
          </p:nvSpPr>
          <p:spPr>
            <a:xfrm>
              <a:off x="3587750" y="2052925"/>
              <a:ext cx="0" cy="1993900"/>
            </a:xfrm>
            <a:custGeom>
              <a:avLst/>
              <a:gdLst/>
              <a:ahLst/>
              <a:cxnLst/>
              <a:rect l="l" t="t" r="r" b="b"/>
              <a:pathLst>
                <a:path h="1993900">
                  <a:moveTo>
                    <a:pt x="0" y="0"/>
                  </a:moveTo>
                  <a:lnTo>
                    <a:pt x="0" y="1993633"/>
                  </a:lnTo>
                </a:path>
              </a:pathLst>
            </a:custGeom>
            <a:ln w="12700">
              <a:solidFill>
                <a:srgbClr val="414042"/>
              </a:solidFill>
            </a:ln>
          </p:spPr>
          <p:txBody>
            <a:bodyPr wrap="square" lIns="0" tIns="0" rIns="0" bIns="0" rtlCol="0"/>
            <a:lstStyle/>
            <a:p>
              <a:endParaRPr dirty="0"/>
            </a:p>
          </p:txBody>
        </p:sp>
        <p:sp>
          <p:nvSpPr>
            <p:cNvPr id="12" name="object 12"/>
            <p:cNvSpPr/>
            <p:nvPr/>
          </p:nvSpPr>
          <p:spPr>
            <a:xfrm>
              <a:off x="6483350" y="2052925"/>
              <a:ext cx="0" cy="1993900"/>
            </a:xfrm>
            <a:custGeom>
              <a:avLst/>
              <a:gdLst/>
              <a:ahLst/>
              <a:cxnLst/>
              <a:rect l="l" t="t" r="r" b="b"/>
              <a:pathLst>
                <a:path h="1993900">
                  <a:moveTo>
                    <a:pt x="0" y="0"/>
                  </a:moveTo>
                  <a:lnTo>
                    <a:pt x="0" y="1993633"/>
                  </a:lnTo>
                </a:path>
              </a:pathLst>
            </a:custGeom>
            <a:ln w="12700">
              <a:solidFill>
                <a:srgbClr val="414042"/>
              </a:solidFill>
            </a:ln>
          </p:spPr>
          <p:txBody>
            <a:bodyPr wrap="square" lIns="0" tIns="0" rIns="0" bIns="0" rtlCol="0"/>
            <a:lstStyle/>
            <a:p>
              <a:endParaRPr dirty="0"/>
            </a:p>
          </p:txBody>
        </p:sp>
        <p:sp>
          <p:nvSpPr>
            <p:cNvPr id="13" name="object 13"/>
            <p:cNvSpPr/>
            <p:nvPr/>
          </p:nvSpPr>
          <p:spPr>
            <a:xfrm>
              <a:off x="1535772" y="2052928"/>
              <a:ext cx="1195705" cy="1195705"/>
            </a:xfrm>
            <a:custGeom>
              <a:avLst/>
              <a:gdLst/>
              <a:ahLst/>
              <a:cxnLst/>
              <a:rect l="l" t="t" r="r" b="b"/>
              <a:pathLst>
                <a:path w="1195705" h="1195705">
                  <a:moveTo>
                    <a:pt x="597827" y="0"/>
                  </a:moveTo>
                  <a:lnTo>
                    <a:pt x="548795" y="1981"/>
                  </a:lnTo>
                  <a:lnTo>
                    <a:pt x="500855" y="7824"/>
                  </a:lnTo>
                  <a:lnTo>
                    <a:pt x="454161" y="17374"/>
                  </a:lnTo>
                  <a:lnTo>
                    <a:pt x="408866" y="30477"/>
                  </a:lnTo>
                  <a:lnTo>
                    <a:pt x="365124" y="46979"/>
                  </a:lnTo>
                  <a:lnTo>
                    <a:pt x="323089" y="66727"/>
                  </a:lnTo>
                  <a:lnTo>
                    <a:pt x="282915" y="89567"/>
                  </a:lnTo>
                  <a:lnTo>
                    <a:pt x="244756" y="115344"/>
                  </a:lnTo>
                  <a:lnTo>
                    <a:pt x="208766" y="143906"/>
                  </a:lnTo>
                  <a:lnTo>
                    <a:pt x="175098" y="175098"/>
                  </a:lnTo>
                  <a:lnTo>
                    <a:pt x="143906" y="208766"/>
                  </a:lnTo>
                  <a:lnTo>
                    <a:pt x="115344" y="244756"/>
                  </a:lnTo>
                  <a:lnTo>
                    <a:pt x="89567" y="282915"/>
                  </a:lnTo>
                  <a:lnTo>
                    <a:pt x="66727" y="323089"/>
                  </a:lnTo>
                  <a:lnTo>
                    <a:pt x="46979" y="365124"/>
                  </a:lnTo>
                  <a:lnTo>
                    <a:pt x="30477" y="408866"/>
                  </a:lnTo>
                  <a:lnTo>
                    <a:pt x="17374" y="454161"/>
                  </a:lnTo>
                  <a:lnTo>
                    <a:pt x="7824" y="500855"/>
                  </a:lnTo>
                  <a:lnTo>
                    <a:pt x="1981" y="548795"/>
                  </a:lnTo>
                  <a:lnTo>
                    <a:pt x="0" y="597827"/>
                  </a:lnTo>
                  <a:lnTo>
                    <a:pt x="1981" y="646858"/>
                  </a:lnTo>
                  <a:lnTo>
                    <a:pt x="7824" y="694798"/>
                  </a:lnTo>
                  <a:lnTo>
                    <a:pt x="17374" y="741493"/>
                  </a:lnTo>
                  <a:lnTo>
                    <a:pt x="30477" y="786788"/>
                  </a:lnTo>
                  <a:lnTo>
                    <a:pt x="46979" y="830529"/>
                  </a:lnTo>
                  <a:lnTo>
                    <a:pt x="66727" y="872564"/>
                  </a:lnTo>
                  <a:lnTo>
                    <a:pt x="89567" y="912738"/>
                  </a:lnTo>
                  <a:lnTo>
                    <a:pt x="115344" y="950897"/>
                  </a:lnTo>
                  <a:lnTo>
                    <a:pt x="143906" y="986888"/>
                  </a:lnTo>
                  <a:lnTo>
                    <a:pt x="175098" y="1020556"/>
                  </a:lnTo>
                  <a:lnTo>
                    <a:pt x="208766" y="1051747"/>
                  </a:lnTo>
                  <a:lnTo>
                    <a:pt x="244756" y="1080309"/>
                  </a:lnTo>
                  <a:lnTo>
                    <a:pt x="282915" y="1106086"/>
                  </a:lnTo>
                  <a:lnTo>
                    <a:pt x="323089" y="1128926"/>
                  </a:lnTo>
                  <a:lnTo>
                    <a:pt x="365124" y="1148674"/>
                  </a:lnTo>
                  <a:lnTo>
                    <a:pt x="408866" y="1165176"/>
                  </a:lnTo>
                  <a:lnTo>
                    <a:pt x="454161" y="1178279"/>
                  </a:lnTo>
                  <a:lnTo>
                    <a:pt x="500855" y="1187829"/>
                  </a:lnTo>
                  <a:lnTo>
                    <a:pt x="548795" y="1193672"/>
                  </a:lnTo>
                  <a:lnTo>
                    <a:pt x="597827" y="1195654"/>
                  </a:lnTo>
                  <a:lnTo>
                    <a:pt x="646858" y="1193672"/>
                  </a:lnTo>
                  <a:lnTo>
                    <a:pt x="694798" y="1187829"/>
                  </a:lnTo>
                  <a:lnTo>
                    <a:pt x="741493" y="1178279"/>
                  </a:lnTo>
                  <a:lnTo>
                    <a:pt x="786788" y="1165176"/>
                  </a:lnTo>
                  <a:lnTo>
                    <a:pt x="830529" y="1148674"/>
                  </a:lnTo>
                  <a:lnTo>
                    <a:pt x="872564" y="1128926"/>
                  </a:lnTo>
                  <a:lnTo>
                    <a:pt x="912738" y="1106086"/>
                  </a:lnTo>
                  <a:lnTo>
                    <a:pt x="950897" y="1080309"/>
                  </a:lnTo>
                  <a:lnTo>
                    <a:pt x="986888" y="1051747"/>
                  </a:lnTo>
                  <a:lnTo>
                    <a:pt x="1020556" y="1020556"/>
                  </a:lnTo>
                  <a:lnTo>
                    <a:pt x="1051747" y="986888"/>
                  </a:lnTo>
                  <a:lnTo>
                    <a:pt x="1080309" y="950897"/>
                  </a:lnTo>
                  <a:lnTo>
                    <a:pt x="1106086" y="912738"/>
                  </a:lnTo>
                  <a:lnTo>
                    <a:pt x="1128926" y="872564"/>
                  </a:lnTo>
                  <a:lnTo>
                    <a:pt x="1148674" y="830529"/>
                  </a:lnTo>
                  <a:lnTo>
                    <a:pt x="1165176" y="786788"/>
                  </a:lnTo>
                  <a:lnTo>
                    <a:pt x="1178279" y="741493"/>
                  </a:lnTo>
                  <a:lnTo>
                    <a:pt x="1187829" y="694798"/>
                  </a:lnTo>
                  <a:lnTo>
                    <a:pt x="1193672" y="646858"/>
                  </a:lnTo>
                  <a:lnTo>
                    <a:pt x="1195654" y="597827"/>
                  </a:lnTo>
                  <a:lnTo>
                    <a:pt x="1193672" y="548795"/>
                  </a:lnTo>
                  <a:lnTo>
                    <a:pt x="1187829" y="500855"/>
                  </a:lnTo>
                  <a:lnTo>
                    <a:pt x="1178279" y="454161"/>
                  </a:lnTo>
                  <a:lnTo>
                    <a:pt x="1165176" y="408866"/>
                  </a:lnTo>
                  <a:lnTo>
                    <a:pt x="1148674" y="365124"/>
                  </a:lnTo>
                  <a:lnTo>
                    <a:pt x="1128926" y="323089"/>
                  </a:lnTo>
                  <a:lnTo>
                    <a:pt x="1106086" y="282915"/>
                  </a:lnTo>
                  <a:lnTo>
                    <a:pt x="1080309" y="244756"/>
                  </a:lnTo>
                  <a:lnTo>
                    <a:pt x="1051747" y="208766"/>
                  </a:lnTo>
                  <a:lnTo>
                    <a:pt x="1020556" y="175098"/>
                  </a:lnTo>
                  <a:lnTo>
                    <a:pt x="986888" y="143906"/>
                  </a:lnTo>
                  <a:lnTo>
                    <a:pt x="950897" y="115344"/>
                  </a:lnTo>
                  <a:lnTo>
                    <a:pt x="912738" y="89567"/>
                  </a:lnTo>
                  <a:lnTo>
                    <a:pt x="872564" y="66727"/>
                  </a:lnTo>
                  <a:lnTo>
                    <a:pt x="830529" y="46979"/>
                  </a:lnTo>
                  <a:lnTo>
                    <a:pt x="786788" y="30477"/>
                  </a:lnTo>
                  <a:lnTo>
                    <a:pt x="741493" y="17374"/>
                  </a:lnTo>
                  <a:lnTo>
                    <a:pt x="694798" y="7824"/>
                  </a:lnTo>
                  <a:lnTo>
                    <a:pt x="646858" y="1981"/>
                  </a:lnTo>
                  <a:lnTo>
                    <a:pt x="597827" y="0"/>
                  </a:lnTo>
                  <a:close/>
                </a:path>
              </a:pathLst>
            </a:custGeom>
            <a:solidFill>
              <a:srgbClr val="569DB5"/>
            </a:solidFill>
          </p:spPr>
          <p:txBody>
            <a:bodyPr wrap="square" lIns="0" tIns="0" rIns="0" bIns="0" rtlCol="0"/>
            <a:lstStyle/>
            <a:p>
              <a:endParaRPr dirty="0"/>
            </a:p>
          </p:txBody>
        </p:sp>
      </p:grpSp>
      <p:sp>
        <p:nvSpPr>
          <p:cNvPr id="14" name="object 14"/>
          <p:cNvSpPr txBox="1"/>
          <p:nvPr/>
        </p:nvSpPr>
        <p:spPr>
          <a:xfrm>
            <a:off x="1661430" y="2324399"/>
            <a:ext cx="1002030" cy="628377"/>
          </a:xfrm>
          <a:prstGeom prst="rect">
            <a:avLst/>
          </a:prstGeom>
        </p:spPr>
        <p:txBody>
          <a:bodyPr vert="horz" wrap="square" lIns="0" tIns="12700" rIns="0" bIns="0" rtlCol="0">
            <a:spAutoFit/>
          </a:bodyPr>
          <a:lstStyle/>
          <a:p>
            <a:pPr marL="72390">
              <a:lnSpc>
                <a:spcPct val="100000"/>
              </a:lnSpc>
              <a:spcBef>
                <a:spcPts val="100"/>
              </a:spcBef>
            </a:pPr>
            <a:r>
              <a:rPr sz="4000" b="1" spc="5" dirty="0">
                <a:solidFill>
                  <a:srgbClr val="FFFFFF"/>
                </a:solidFill>
                <a:latin typeface="OpenSans-Extrabold"/>
                <a:cs typeface="OpenSans-Extrabold"/>
              </a:rPr>
              <a:t>36</a:t>
            </a:r>
            <a:r>
              <a:rPr sz="3450" b="1" spc="7" baseline="32608" dirty="0">
                <a:solidFill>
                  <a:srgbClr val="FFFFFF"/>
                </a:solidFill>
                <a:latin typeface="OpenSans-Extrabold"/>
                <a:cs typeface="OpenSans-Extrabold"/>
              </a:rPr>
              <a:t>%</a:t>
            </a:r>
            <a:endParaRPr lang="en-US" sz="3450" baseline="32608" dirty="0">
              <a:latin typeface="OpenSans-Extrabold"/>
              <a:cs typeface="OpenSans-Extrabold"/>
            </a:endParaRPr>
          </a:p>
        </p:txBody>
      </p:sp>
      <p:sp>
        <p:nvSpPr>
          <p:cNvPr id="15" name="object 15"/>
          <p:cNvSpPr/>
          <p:nvPr/>
        </p:nvSpPr>
        <p:spPr>
          <a:xfrm>
            <a:off x="4431372" y="2052928"/>
            <a:ext cx="1195705" cy="1195705"/>
          </a:xfrm>
          <a:custGeom>
            <a:avLst/>
            <a:gdLst/>
            <a:ahLst/>
            <a:cxnLst/>
            <a:rect l="l" t="t" r="r" b="b"/>
            <a:pathLst>
              <a:path w="1195704" h="1195705">
                <a:moveTo>
                  <a:pt x="597827" y="0"/>
                </a:moveTo>
                <a:lnTo>
                  <a:pt x="548795" y="1981"/>
                </a:lnTo>
                <a:lnTo>
                  <a:pt x="500855" y="7824"/>
                </a:lnTo>
                <a:lnTo>
                  <a:pt x="454161" y="17374"/>
                </a:lnTo>
                <a:lnTo>
                  <a:pt x="408866" y="30477"/>
                </a:lnTo>
                <a:lnTo>
                  <a:pt x="365124" y="46979"/>
                </a:lnTo>
                <a:lnTo>
                  <a:pt x="323089" y="66727"/>
                </a:lnTo>
                <a:lnTo>
                  <a:pt x="282915" y="89567"/>
                </a:lnTo>
                <a:lnTo>
                  <a:pt x="244756" y="115344"/>
                </a:lnTo>
                <a:lnTo>
                  <a:pt x="208766" y="143906"/>
                </a:lnTo>
                <a:lnTo>
                  <a:pt x="175098" y="175098"/>
                </a:lnTo>
                <a:lnTo>
                  <a:pt x="143906" y="208766"/>
                </a:lnTo>
                <a:lnTo>
                  <a:pt x="115344" y="244756"/>
                </a:lnTo>
                <a:lnTo>
                  <a:pt x="89567" y="282915"/>
                </a:lnTo>
                <a:lnTo>
                  <a:pt x="66727" y="323089"/>
                </a:lnTo>
                <a:lnTo>
                  <a:pt x="46979" y="365124"/>
                </a:lnTo>
                <a:lnTo>
                  <a:pt x="30477" y="408866"/>
                </a:lnTo>
                <a:lnTo>
                  <a:pt x="17374" y="454161"/>
                </a:lnTo>
                <a:lnTo>
                  <a:pt x="7824" y="500855"/>
                </a:lnTo>
                <a:lnTo>
                  <a:pt x="1981" y="548795"/>
                </a:lnTo>
                <a:lnTo>
                  <a:pt x="0" y="597827"/>
                </a:lnTo>
                <a:lnTo>
                  <a:pt x="1981" y="646858"/>
                </a:lnTo>
                <a:lnTo>
                  <a:pt x="7824" y="694798"/>
                </a:lnTo>
                <a:lnTo>
                  <a:pt x="17374" y="741493"/>
                </a:lnTo>
                <a:lnTo>
                  <a:pt x="30477" y="786788"/>
                </a:lnTo>
                <a:lnTo>
                  <a:pt x="46979" y="830529"/>
                </a:lnTo>
                <a:lnTo>
                  <a:pt x="66727" y="872564"/>
                </a:lnTo>
                <a:lnTo>
                  <a:pt x="89567" y="912738"/>
                </a:lnTo>
                <a:lnTo>
                  <a:pt x="115344" y="950897"/>
                </a:lnTo>
                <a:lnTo>
                  <a:pt x="143906" y="986888"/>
                </a:lnTo>
                <a:lnTo>
                  <a:pt x="175098" y="1020556"/>
                </a:lnTo>
                <a:lnTo>
                  <a:pt x="208766" y="1051747"/>
                </a:lnTo>
                <a:lnTo>
                  <a:pt x="244756" y="1080309"/>
                </a:lnTo>
                <a:lnTo>
                  <a:pt x="282915" y="1106086"/>
                </a:lnTo>
                <a:lnTo>
                  <a:pt x="323089" y="1128926"/>
                </a:lnTo>
                <a:lnTo>
                  <a:pt x="365124" y="1148674"/>
                </a:lnTo>
                <a:lnTo>
                  <a:pt x="408866" y="1165176"/>
                </a:lnTo>
                <a:lnTo>
                  <a:pt x="454161" y="1178279"/>
                </a:lnTo>
                <a:lnTo>
                  <a:pt x="500855" y="1187829"/>
                </a:lnTo>
                <a:lnTo>
                  <a:pt x="548795" y="1193672"/>
                </a:lnTo>
                <a:lnTo>
                  <a:pt x="597827" y="1195654"/>
                </a:lnTo>
                <a:lnTo>
                  <a:pt x="646858" y="1193672"/>
                </a:lnTo>
                <a:lnTo>
                  <a:pt x="694798" y="1187829"/>
                </a:lnTo>
                <a:lnTo>
                  <a:pt x="741493" y="1178279"/>
                </a:lnTo>
                <a:lnTo>
                  <a:pt x="786788" y="1165176"/>
                </a:lnTo>
                <a:lnTo>
                  <a:pt x="830529" y="1148674"/>
                </a:lnTo>
                <a:lnTo>
                  <a:pt x="872564" y="1128926"/>
                </a:lnTo>
                <a:lnTo>
                  <a:pt x="912738" y="1106086"/>
                </a:lnTo>
                <a:lnTo>
                  <a:pt x="950897" y="1080309"/>
                </a:lnTo>
                <a:lnTo>
                  <a:pt x="986888" y="1051747"/>
                </a:lnTo>
                <a:lnTo>
                  <a:pt x="1020556" y="1020556"/>
                </a:lnTo>
                <a:lnTo>
                  <a:pt x="1051747" y="986888"/>
                </a:lnTo>
                <a:lnTo>
                  <a:pt x="1080309" y="950897"/>
                </a:lnTo>
                <a:lnTo>
                  <a:pt x="1106086" y="912738"/>
                </a:lnTo>
                <a:lnTo>
                  <a:pt x="1128926" y="872564"/>
                </a:lnTo>
                <a:lnTo>
                  <a:pt x="1148674" y="830529"/>
                </a:lnTo>
                <a:lnTo>
                  <a:pt x="1165176" y="786788"/>
                </a:lnTo>
                <a:lnTo>
                  <a:pt x="1178279" y="741493"/>
                </a:lnTo>
                <a:lnTo>
                  <a:pt x="1187829" y="694798"/>
                </a:lnTo>
                <a:lnTo>
                  <a:pt x="1193672" y="646858"/>
                </a:lnTo>
                <a:lnTo>
                  <a:pt x="1195654" y="597827"/>
                </a:lnTo>
                <a:lnTo>
                  <a:pt x="1193672" y="548795"/>
                </a:lnTo>
                <a:lnTo>
                  <a:pt x="1187829" y="500855"/>
                </a:lnTo>
                <a:lnTo>
                  <a:pt x="1178279" y="454161"/>
                </a:lnTo>
                <a:lnTo>
                  <a:pt x="1165176" y="408866"/>
                </a:lnTo>
                <a:lnTo>
                  <a:pt x="1148674" y="365124"/>
                </a:lnTo>
                <a:lnTo>
                  <a:pt x="1128926" y="323089"/>
                </a:lnTo>
                <a:lnTo>
                  <a:pt x="1106086" y="282915"/>
                </a:lnTo>
                <a:lnTo>
                  <a:pt x="1080309" y="244756"/>
                </a:lnTo>
                <a:lnTo>
                  <a:pt x="1051747" y="208766"/>
                </a:lnTo>
                <a:lnTo>
                  <a:pt x="1020556" y="175098"/>
                </a:lnTo>
                <a:lnTo>
                  <a:pt x="986888" y="143906"/>
                </a:lnTo>
                <a:lnTo>
                  <a:pt x="950897" y="115344"/>
                </a:lnTo>
                <a:lnTo>
                  <a:pt x="912738" y="89567"/>
                </a:lnTo>
                <a:lnTo>
                  <a:pt x="872564" y="66727"/>
                </a:lnTo>
                <a:lnTo>
                  <a:pt x="830529" y="46979"/>
                </a:lnTo>
                <a:lnTo>
                  <a:pt x="786788" y="30477"/>
                </a:lnTo>
                <a:lnTo>
                  <a:pt x="741493" y="17374"/>
                </a:lnTo>
                <a:lnTo>
                  <a:pt x="694798" y="7824"/>
                </a:lnTo>
                <a:lnTo>
                  <a:pt x="646858" y="1981"/>
                </a:lnTo>
                <a:lnTo>
                  <a:pt x="597827" y="0"/>
                </a:lnTo>
                <a:close/>
              </a:path>
            </a:pathLst>
          </a:custGeom>
          <a:solidFill>
            <a:srgbClr val="569DB5"/>
          </a:solidFill>
        </p:spPr>
        <p:txBody>
          <a:bodyPr wrap="square" lIns="0" tIns="0" rIns="0" bIns="0" rtlCol="0"/>
          <a:lstStyle/>
          <a:p>
            <a:endParaRPr dirty="0"/>
          </a:p>
        </p:txBody>
      </p:sp>
      <p:sp>
        <p:nvSpPr>
          <p:cNvPr id="16" name="object 16"/>
          <p:cNvSpPr txBox="1"/>
          <p:nvPr/>
        </p:nvSpPr>
        <p:spPr>
          <a:xfrm>
            <a:off x="4467522" y="2324399"/>
            <a:ext cx="1181100" cy="628377"/>
          </a:xfrm>
          <a:prstGeom prst="rect">
            <a:avLst/>
          </a:prstGeom>
        </p:spPr>
        <p:txBody>
          <a:bodyPr vert="horz" wrap="square" lIns="0" tIns="12700" rIns="0" bIns="0" rtlCol="0">
            <a:spAutoFit/>
          </a:bodyPr>
          <a:lstStyle/>
          <a:p>
            <a:pPr marL="164465">
              <a:lnSpc>
                <a:spcPct val="100000"/>
              </a:lnSpc>
              <a:spcBef>
                <a:spcPts val="100"/>
              </a:spcBef>
            </a:pPr>
            <a:r>
              <a:rPr sz="4000" b="1" spc="-10" dirty="0">
                <a:solidFill>
                  <a:srgbClr val="FFFFFF"/>
                </a:solidFill>
                <a:latin typeface="OpenSans-Extrabold"/>
                <a:cs typeface="OpenSans-Extrabold"/>
              </a:rPr>
              <a:t>35</a:t>
            </a:r>
            <a:r>
              <a:rPr sz="3450" b="1" spc="-15" baseline="32608" dirty="0">
                <a:solidFill>
                  <a:srgbClr val="FFFFFF"/>
                </a:solidFill>
                <a:latin typeface="OpenSans-Extrabold"/>
                <a:cs typeface="OpenSans-Extrabold"/>
              </a:rPr>
              <a:t>%</a:t>
            </a:r>
            <a:endParaRPr sz="3450" baseline="32608" dirty="0">
              <a:latin typeface="OpenSans-Extrabold"/>
              <a:cs typeface="OpenSans-Extrabold"/>
            </a:endParaRPr>
          </a:p>
        </p:txBody>
      </p:sp>
      <p:sp>
        <p:nvSpPr>
          <p:cNvPr id="17" name="object 17"/>
          <p:cNvSpPr/>
          <p:nvPr/>
        </p:nvSpPr>
        <p:spPr>
          <a:xfrm>
            <a:off x="7326972" y="2052928"/>
            <a:ext cx="1195705" cy="1195705"/>
          </a:xfrm>
          <a:custGeom>
            <a:avLst/>
            <a:gdLst/>
            <a:ahLst/>
            <a:cxnLst/>
            <a:rect l="l" t="t" r="r" b="b"/>
            <a:pathLst>
              <a:path w="1195704" h="1195705">
                <a:moveTo>
                  <a:pt x="597827" y="0"/>
                </a:moveTo>
                <a:lnTo>
                  <a:pt x="548795" y="1981"/>
                </a:lnTo>
                <a:lnTo>
                  <a:pt x="500855" y="7824"/>
                </a:lnTo>
                <a:lnTo>
                  <a:pt x="454161" y="17374"/>
                </a:lnTo>
                <a:lnTo>
                  <a:pt x="408866" y="30477"/>
                </a:lnTo>
                <a:lnTo>
                  <a:pt x="365124" y="46979"/>
                </a:lnTo>
                <a:lnTo>
                  <a:pt x="323089" y="66727"/>
                </a:lnTo>
                <a:lnTo>
                  <a:pt x="282915" y="89567"/>
                </a:lnTo>
                <a:lnTo>
                  <a:pt x="244756" y="115344"/>
                </a:lnTo>
                <a:lnTo>
                  <a:pt x="208766" y="143906"/>
                </a:lnTo>
                <a:lnTo>
                  <a:pt x="175098" y="175098"/>
                </a:lnTo>
                <a:lnTo>
                  <a:pt x="143906" y="208766"/>
                </a:lnTo>
                <a:lnTo>
                  <a:pt x="115344" y="244756"/>
                </a:lnTo>
                <a:lnTo>
                  <a:pt x="89567" y="282915"/>
                </a:lnTo>
                <a:lnTo>
                  <a:pt x="66727" y="323089"/>
                </a:lnTo>
                <a:lnTo>
                  <a:pt x="46979" y="365124"/>
                </a:lnTo>
                <a:lnTo>
                  <a:pt x="30477" y="408866"/>
                </a:lnTo>
                <a:lnTo>
                  <a:pt x="17374" y="454161"/>
                </a:lnTo>
                <a:lnTo>
                  <a:pt x="7824" y="500855"/>
                </a:lnTo>
                <a:lnTo>
                  <a:pt x="1981" y="548795"/>
                </a:lnTo>
                <a:lnTo>
                  <a:pt x="0" y="597827"/>
                </a:lnTo>
                <a:lnTo>
                  <a:pt x="1981" y="646858"/>
                </a:lnTo>
                <a:lnTo>
                  <a:pt x="7824" y="694798"/>
                </a:lnTo>
                <a:lnTo>
                  <a:pt x="17374" y="741493"/>
                </a:lnTo>
                <a:lnTo>
                  <a:pt x="30477" y="786788"/>
                </a:lnTo>
                <a:lnTo>
                  <a:pt x="46979" y="830529"/>
                </a:lnTo>
                <a:lnTo>
                  <a:pt x="66727" y="872564"/>
                </a:lnTo>
                <a:lnTo>
                  <a:pt x="89567" y="912738"/>
                </a:lnTo>
                <a:lnTo>
                  <a:pt x="115344" y="950897"/>
                </a:lnTo>
                <a:lnTo>
                  <a:pt x="143906" y="986888"/>
                </a:lnTo>
                <a:lnTo>
                  <a:pt x="175098" y="1020556"/>
                </a:lnTo>
                <a:lnTo>
                  <a:pt x="208766" y="1051747"/>
                </a:lnTo>
                <a:lnTo>
                  <a:pt x="244756" y="1080309"/>
                </a:lnTo>
                <a:lnTo>
                  <a:pt x="282915" y="1106086"/>
                </a:lnTo>
                <a:lnTo>
                  <a:pt x="323089" y="1128926"/>
                </a:lnTo>
                <a:lnTo>
                  <a:pt x="365124" y="1148674"/>
                </a:lnTo>
                <a:lnTo>
                  <a:pt x="408866" y="1165176"/>
                </a:lnTo>
                <a:lnTo>
                  <a:pt x="454161" y="1178279"/>
                </a:lnTo>
                <a:lnTo>
                  <a:pt x="500855" y="1187829"/>
                </a:lnTo>
                <a:lnTo>
                  <a:pt x="548795" y="1193672"/>
                </a:lnTo>
                <a:lnTo>
                  <a:pt x="597827" y="1195654"/>
                </a:lnTo>
                <a:lnTo>
                  <a:pt x="646858" y="1193672"/>
                </a:lnTo>
                <a:lnTo>
                  <a:pt x="694798" y="1187829"/>
                </a:lnTo>
                <a:lnTo>
                  <a:pt x="741493" y="1178279"/>
                </a:lnTo>
                <a:lnTo>
                  <a:pt x="786788" y="1165176"/>
                </a:lnTo>
                <a:lnTo>
                  <a:pt x="830529" y="1148674"/>
                </a:lnTo>
                <a:lnTo>
                  <a:pt x="872564" y="1128926"/>
                </a:lnTo>
                <a:lnTo>
                  <a:pt x="912738" y="1106086"/>
                </a:lnTo>
                <a:lnTo>
                  <a:pt x="950897" y="1080309"/>
                </a:lnTo>
                <a:lnTo>
                  <a:pt x="986888" y="1051747"/>
                </a:lnTo>
                <a:lnTo>
                  <a:pt x="1020556" y="1020556"/>
                </a:lnTo>
                <a:lnTo>
                  <a:pt x="1051747" y="986888"/>
                </a:lnTo>
                <a:lnTo>
                  <a:pt x="1080309" y="950897"/>
                </a:lnTo>
                <a:lnTo>
                  <a:pt x="1106086" y="912738"/>
                </a:lnTo>
                <a:lnTo>
                  <a:pt x="1128926" y="872564"/>
                </a:lnTo>
                <a:lnTo>
                  <a:pt x="1148674" y="830529"/>
                </a:lnTo>
                <a:lnTo>
                  <a:pt x="1165176" y="786788"/>
                </a:lnTo>
                <a:lnTo>
                  <a:pt x="1178279" y="741493"/>
                </a:lnTo>
                <a:lnTo>
                  <a:pt x="1187829" y="694798"/>
                </a:lnTo>
                <a:lnTo>
                  <a:pt x="1193672" y="646858"/>
                </a:lnTo>
                <a:lnTo>
                  <a:pt x="1195654" y="597827"/>
                </a:lnTo>
                <a:lnTo>
                  <a:pt x="1193672" y="548795"/>
                </a:lnTo>
                <a:lnTo>
                  <a:pt x="1187829" y="500855"/>
                </a:lnTo>
                <a:lnTo>
                  <a:pt x="1178279" y="454161"/>
                </a:lnTo>
                <a:lnTo>
                  <a:pt x="1165176" y="408866"/>
                </a:lnTo>
                <a:lnTo>
                  <a:pt x="1148674" y="365124"/>
                </a:lnTo>
                <a:lnTo>
                  <a:pt x="1128926" y="323089"/>
                </a:lnTo>
                <a:lnTo>
                  <a:pt x="1106086" y="282915"/>
                </a:lnTo>
                <a:lnTo>
                  <a:pt x="1080309" y="244756"/>
                </a:lnTo>
                <a:lnTo>
                  <a:pt x="1051747" y="208766"/>
                </a:lnTo>
                <a:lnTo>
                  <a:pt x="1020556" y="175098"/>
                </a:lnTo>
                <a:lnTo>
                  <a:pt x="986888" y="143906"/>
                </a:lnTo>
                <a:lnTo>
                  <a:pt x="950897" y="115344"/>
                </a:lnTo>
                <a:lnTo>
                  <a:pt x="912738" y="89567"/>
                </a:lnTo>
                <a:lnTo>
                  <a:pt x="872564" y="66727"/>
                </a:lnTo>
                <a:lnTo>
                  <a:pt x="830529" y="46979"/>
                </a:lnTo>
                <a:lnTo>
                  <a:pt x="786788" y="30477"/>
                </a:lnTo>
                <a:lnTo>
                  <a:pt x="741493" y="17374"/>
                </a:lnTo>
                <a:lnTo>
                  <a:pt x="694798" y="7824"/>
                </a:lnTo>
                <a:lnTo>
                  <a:pt x="646858" y="1981"/>
                </a:lnTo>
                <a:lnTo>
                  <a:pt x="597827" y="0"/>
                </a:lnTo>
                <a:close/>
              </a:path>
            </a:pathLst>
          </a:custGeom>
          <a:solidFill>
            <a:srgbClr val="569DB5"/>
          </a:solidFill>
        </p:spPr>
        <p:txBody>
          <a:bodyPr wrap="square" lIns="0" tIns="0" rIns="0" bIns="0" rtlCol="0"/>
          <a:lstStyle/>
          <a:p>
            <a:endParaRPr dirty="0"/>
          </a:p>
        </p:txBody>
      </p:sp>
      <p:sp>
        <p:nvSpPr>
          <p:cNvPr id="18" name="object 18"/>
          <p:cNvSpPr txBox="1"/>
          <p:nvPr/>
        </p:nvSpPr>
        <p:spPr>
          <a:xfrm>
            <a:off x="7459172" y="2324399"/>
            <a:ext cx="969644" cy="628377"/>
          </a:xfrm>
          <a:prstGeom prst="rect">
            <a:avLst/>
          </a:prstGeom>
        </p:spPr>
        <p:txBody>
          <a:bodyPr vert="horz" wrap="square" lIns="0" tIns="12700" rIns="0" bIns="0" rtlCol="0">
            <a:spAutoFit/>
          </a:bodyPr>
          <a:lstStyle/>
          <a:p>
            <a:pPr marL="75565">
              <a:lnSpc>
                <a:spcPct val="100000"/>
              </a:lnSpc>
              <a:spcBef>
                <a:spcPts val="100"/>
              </a:spcBef>
            </a:pPr>
            <a:r>
              <a:rPr sz="4000" b="1" spc="-50" dirty="0">
                <a:solidFill>
                  <a:srgbClr val="FFFFFF"/>
                </a:solidFill>
                <a:latin typeface="OpenSans-Extrabold"/>
                <a:cs typeface="OpenSans-Extrabold"/>
              </a:rPr>
              <a:t>31</a:t>
            </a:r>
            <a:r>
              <a:rPr sz="3450" b="1" spc="-75" baseline="32608" dirty="0">
                <a:solidFill>
                  <a:srgbClr val="FFFFFF"/>
                </a:solidFill>
                <a:latin typeface="OpenSans-Extrabold"/>
                <a:cs typeface="OpenSans-Extrabold"/>
              </a:rPr>
              <a:t>%</a:t>
            </a:r>
            <a:endParaRPr sz="3450" baseline="32608" dirty="0">
              <a:latin typeface="OpenSans-Extrabold"/>
              <a:cs typeface="OpenSans-Extrabold"/>
            </a:endParaRPr>
          </a:p>
        </p:txBody>
      </p:sp>
      <p:sp>
        <p:nvSpPr>
          <p:cNvPr id="19" name="object 19"/>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20" name="object 20"/>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6</a:t>
            </a:fld>
            <a:endParaRPr dirty="0"/>
          </a:p>
        </p:txBody>
      </p:sp>
      <p:sp>
        <p:nvSpPr>
          <p:cNvPr id="21" name="Rectangle 20">
            <a:extLst>
              <a:ext uri="{FF2B5EF4-FFF2-40B4-BE49-F238E27FC236}">
                <a16:creationId xmlns:a16="http://schemas.microsoft.com/office/drawing/2014/main" id="{59807439-0E06-4842-8576-1A223975672C}"/>
              </a:ext>
            </a:extLst>
          </p:cNvPr>
          <p:cNvSpPr/>
          <p:nvPr/>
        </p:nvSpPr>
        <p:spPr>
          <a:xfrm>
            <a:off x="1091470" y="3364221"/>
            <a:ext cx="1862010" cy="546240"/>
          </a:xfrm>
          <a:prstGeom prst="rect">
            <a:avLst/>
          </a:prstGeom>
        </p:spPr>
        <p:txBody>
          <a:bodyPr wrap="square">
            <a:spAutoFit/>
          </a:bodyPr>
          <a:lstStyle/>
          <a:p>
            <a:pPr marL="38100" marR="30480" indent="179070" algn="ctr">
              <a:lnSpc>
                <a:spcPct val="101200"/>
              </a:lnSpc>
              <a:spcBef>
                <a:spcPts val="100"/>
              </a:spcBef>
            </a:pPr>
            <a:r>
              <a:rPr lang="en-US" sz="1400" b="1" spc="-5" dirty="0">
                <a:solidFill>
                  <a:srgbClr val="19224C"/>
                </a:solidFill>
                <a:latin typeface="OpenSans-Extrabold"/>
                <a:cs typeface="OpenSans-Extrabold"/>
              </a:rPr>
              <a:t>FOOD </a:t>
            </a:r>
          </a:p>
          <a:p>
            <a:pPr marL="38100" marR="30480" indent="179070" algn="ctr">
              <a:lnSpc>
                <a:spcPct val="101200"/>
              </a:lnSpc>
              <a:spcBef>
                <a:spcPts val="100"/>
              </a:spcBef>
            </a:pPr>
            <a:r>
              <a:rPr lang="en-US" sz="1400" b="1" spc="-5" dirty="0">
                <a:solidFill>
                  <a:srgbClr val="19224C"/>
                </a:solidFill>
                <a:latin typeface="OpenSans-Extrabold"/>
                <a:cs typeface="OpenSans-Extrabold"/>
              </a:rPr>
              <a:t>AND</a:t>
            </a:r>
            <a:r>
              <a:rPr lang="en-US" sz="1400" b="1" spc="-95" dirty="0">
                <a:solidFill>
                  <a:srgbClr val="19224C"/>
                </a:solidFill>
                <a:latin typeface="OpenSans-Extrabold"/>
                <a:cs typeface="OpenSans-Extrabold"/>
              </a:rPr>
              <a:t> </a:t>
            </a:r>
            <a:r>
              <a:rPr lang="en-US" sz="1400" b="1" dirty="0">
                <a:solidFill>
                  <a:srgbClr val="19224C"/>
                </a:solidFill>
                <a:latin typeface="OpenSans-Extrabold"/>
                <a:cs typeface="OpenSans-Extrabold"/>
              </a:rPr>
              <a:t>RENT</a:t>
            </a:r>
            <a:endParaRPr lang="en-US" sz="1400" dirty="0">
              <a:latin typeface="OpenSans-Extrabold"/>
              <a:cs typeface="OpenSans-Extrabold"/>
            </a:endParaRPr>
          </a:p>
        </p:txBody>
      </p:sp>
      <p:sp>
        <p:nvSpPr>
          <p:cNvPr id="22" name="Rectangle 21">
            <a:extLst>
              <a:ext uri="{FF2B5EF4-FFF2-40B4-BE49-F238E27FC236}">
                <a16:creationId xmlns:a16="http://schemas.microsoft.com/office/drawing/2014/main" id="{0D445F1D-DBA0-4D27-BE0A-27F34B3F31F0}"/>
              </a:ext>
            </a:extLst>
          </p:cNvPr>
          <p:cNvSpPr/>
          <p:nvPr/>
        </p:nvSpPr>
        <p:spPr>
          <a:xfrm>
            <a:off x="4067715" y="3351469"/>
            <a:ext cx="1862010" cy="533416"/>
          </a:xfrm>
          <a:prstGeom prst="rect">
            <a:avLst/>
          </a:prstGeom>
        </p:spPr>
        <p:txBody>
          <a:bodyPr wrap="square">
            <a:spAutoFit/>
          </a:bodyPr>
          <a:lstStyle/>
          <a:p>
            <a:pPr marL="38100" marR="30480" indent="179070" algn="ctr">
              <a:lnSpc>
                <a:spcPct val="101200"/>
              </a:lnSpc>
              <a:spcBef>
                <a:spcPts val="100"/>
              </a:spcBef>
            </a:pPr>
            <a:r>
              <a:rPr lang="en-US" sz="1400" b="1" spc="-5" dirty="0">
                <a:solidFill>
                  <a:srgbClr val="19224C"/>
                </a:solidFill>
                <a:latin typeface="OpenSans-Extrabold"/>
                <a:cs typeface="OpenSans-Extrabold"/>
              </a:rPr>
              <a:t>PAID DOWN</a:t>
            </a:r>
          </a:p>
          <a:p>
            <a:pPr marL="38100" marR="30480" indent="179070" algn="ctr">
              <a:lnSpc>
                <a:spcPct val="101200"/>
              </a:lnSpc>
              <a:spcBef>
                <a:spcPts val="100"/>
              </a:spcBef>
            </a:pPr>
            <a:r>
              <a:rPr lang="en-US" sz="1400" b="1" spc="-5" dirty="0">
                <a:solidFill>
                  <a:srgbClr val="19224C"/>
                </a:solidFill>
                <a:latin typeface="OpenSans-Extrabold"/>
                <a:cs typeface="OpenSans-Extrabold"/>
              </a:rPr>
              <a:t>DEBT</a:t>
            </a:r>
            <a:endParaRPr lang="en-US" sz="1400" dirty="0">
              <a:latin typeface="OpenSans-Extrabold"/>
              <a:cs typeface="OpenSans-Extrabold"/>
            </a:endParaRPr>
          </a:p>
        </p:txBody>
      </p:sp>
      <p:sp>
        <p:nvSpPr>
          <p:cNvPr id="23" name="Rectangle 22">
            <a:extLst>
              <a:ext uri="{FF2B5EF4-FFF2-40B4-BE49-F238E27FC236}">
                <a16:creationId xmlns:a16="http://schemas.microsoft.com/office/drawing/2014/main" id="{E7AFD217-3681-4B1A-9463-287CFE2687DB}"/>
              </a:ext>
            </a:extLst>
          </p:cNvPr>
          <p:cNvSpPr/>
          <p:nvPr/>
        </p:nvSpPr>
        <p:spPr>
          <a:xfrm>
            <a:off x="6934200" y="3364221"/>
            <a:ext cx="1862010" cy="533416"/>
          </a:xfrm>
          <a:prstGeom prst="rect">
            <a:avLst/>
          </a:prstGeom>
        </p:spPr>
        <p:txBody>
          <a:bodyPr wrap="square">
            <a:spAutoFit/>
          </a:bodyPr>
          <a:lstStyle/>
          <a:p>
            <a:pPr marL="38100" marR="30480" indent="179070" algn="ctr">
              <a:lnSpc>
                <a:spcPct val="101200"/>
              </a:lnSpc>
              <a:spcBef>
                <a:spcPts val="100"/>
              </a:spcBef>
            </a:pPr>
            <a:r>
              <a:rPr lang="en-US" sz="1400" b="1" spc="-5" dirty="0">
                <a:solidFill>
                  <a:srgbClr val="19224C"/>
                </a:solidFill>
                <a:latin typeface="OpenSans-Extrabold"/>
                <a:cs typeface="OpenSans-Extrabold"/>
              </a:rPr>
              <a:t>PUT INTO</a:t>
            </a:r>
          </a:p>
          <a:p>
            <a:pPr marL="38100" marR="30480" indent="179070" algn="ctr">
              <a:lnSpc>
                <a:spcPct val="101200"/>
              </a:lnSpc>
              <a:spcBef>
                <a:spcPts val="100"/>
              </a:spcBef>
            </a:pPr>
            <a:r>
              <a:rPr lang="en-US" sz="1400" b="1" spc="-5" dirty="0">
                <a:solidFill>
                  <a:srgbClr val="19224C"/>
                </a:solidFill>
                <a:latin typeface="OpenSans-Extrabold"/>
                <a:cs typeface="OpenSans-Extrabold"/>
              </a:rPr>
              <a:t>SAVINGS</a:t>
            </a:r>
            <a:endParaRPr lang="en-US" sz="1400" dirty="0">
              <a:latin typeface="OpenSans-Extrabold"/>
              <a:cs typeface="OpenSans-Extra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569DB5"/>
          </a:solidFill>
        </p:spPr>
        <p:txBody>
          <a:bodyPr wrap="square" lIns="0" tIns="0" rIns="0" bIns="0" rtlCol="0"/>
          <a:lstStyle/>
          <a:p>
            <a:endParaRPr dirty="0"/>
          </a:p>
        </p:txBody>
      </p:sp>
      <p:sp>
        <p:nvSpPr>
          <p:cNvPr id="3" name="object 3"/>
          <p:cNvSpPr txBox="1">
            <a:spLocks noGrp="1"/>
          </p:cNvSpPr>
          <p:nvPr>
            <p:ph type="title"/>
          </p:nvPr>
        </p:nvSpPr>
        <p:spPr>
          <a:xfrm>
            <a:off x="1376260" y="1233215"/>
            <a:ext cx="7306309" cy="2656840"/>
          </a:xfrm>
          <a:prstGeom prst="rect">
            <a:avLst/>
          </a:prstGeom>
        </p:spPr>
        <p:txBody>
          <a:bodyPr vert="horz" wrap="square" lIns="0" tIns="12700" rIns="0" bIns="0" rtlCol="0">
            <a:spAutoFit/>
          </a:bodyPr>
          <a:lstStyle/>
          <a:p>
            <a:pPr marL="12065" marR="5080" algn="ctr">
              <a:lnSpc>
                <a:spcPts val="7000"/>
              </a:lnSpc>
              <a:spcBef>
                <a:spcPts val="100"/>
              </a:spcBef>
              <a:tabLst>
                <a:tab pos="1832610" algn="l"/>
                <a:tab pos="3269615" algn="l"/>
                <a:tab pos="3566160" algn="l"/>
                <a:tab pos="4043679" algn="l"/>
              </a:tabLst>
            </a:pPr>
            <a:r>
              <a:rPr sz="5600" dirty="0">
                <a:solidFill>
                  <a:srgbClr val="EAEEF0"/>
                </a:solidFill>
                <a:latin typeface="Merriweather-Black"/>
                <a:cs typeface="Merriweather-Black"/>
              </a:rPr>
              <a:t>How	can	retirement  investors	move  forward</a:t>
            </a:r>
            <a:r>
              <a:rPr lang="en-US" sz="5600" dirty="0">
                <a:solidFill>
                  <a:srgbClr val="EAEEF0"/>
                </a:solidFill>
                <a:latin typeface="Merriweather-Black"/>
                <a:cs typeface="Merriweather-Black"/>
              </a:rPr>
              <a:t> financially</a:t>
            </a:r>
            <a:r>
              <a:rPr sz="5600" dirty="0">
                <a:solidFill>
                  <a:srgbClr val="EAEEF0"/>
                </a:solidFill>
                <a:latin typeface="Merriweather-Black"/>
                <a:cs typeface="Merriweather-Black"/>
              </a:rPr>
              <a:t>?</a:t>
            </a:r>
            <a:endParaRPr sz="5600" dirty="0">
              <a:latin typeface="Merriweather-Black"/>
              <a:cs typeface="Merriweather-Black"/>
            </a:endParaRPr>
          </a:p>
        </p:txBody>
      </p:sp>
      <p:sp>
        <p:nvSpPr>
          <p:cNvPr id="4" name="object 4"/>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5" name="object 5"/>
          <p:cNvSpPr/>
          <p:nvPr/>
        </p:nvSpPr>
        <p:spPr>
          <a:xfrm>
            <a:off x="8972550" y="5083441"/>
            <a:ext cx="628650" cy="323215"/>
          </a:xfrm>
          <a:custGeom>
            <a:avLst/>
            <a:gdLst/>
            <a:ahLst/>
            <a:cxnLst/>
            <a:rect l="l" t="t" r="r" b="b"/>
            <a:pathLst>
              <a:path w="628650" h="323214">
                <a:moveTo>
                  <a:pt x="61607" y="242671"/>
                </a:moveTo>
                <a:lnTo>
                  <a:pt x="17691" y="242671"/>
                </a:lnTo>
                <a:lnTo>
                  <a:pt x="17691" y="225679"/>
                </a:lnTo>
                <a:lnTo>
                  <a:pt x="55829" y="225679"/>
                </a:lnTo>
                <a:lnTo>
                  <a:pt x="55829" y="209842"/>
                </a:lnTo>
                <a:lnTo>
                  <a:pt x="17691" y="209842"/>
                </a:lnTo>
                <a:lnTo>
                  <a:pt x="17691" y="193433"/>
                </a:lnTo>
                <a:lnTo>
                  <a:pt x="61036" y="193433"/>
                </a:lnTo>
                <a:lnTo>
                  <a:pt x="61036" y="177596"/>
                </a:lnTo>
                <a:lnTo>
                  <a:pt x="0" y="177596"/>
                </a:lnTo>
                <a:lnTo>
                  <a:pt x="0" y="258508"/>
                </a:lnTo>
                <a:lnTo>
                  <a:pt x="61607" y="258508"/>
                </a:lnTo>
                <a:lnTo>
                  <a:pt x="61607" y="242671"/>
                </a:lnTo>
                <a:close/>
              </a:path>
              <a:path w="628650" h="323214">
                <a:moveTo>
                  <a:pt x="155613" y="177596"/>
                </a:moveTo>
                <a:lnTo>
                  <a:pt x="136423" y="177596"/>
                </a:lnTo>
                <a:lnTo>
                  <a:pt x="115163" y="211810"/>
                </a:lnTo>
                <a:lnTo>
                  <a:pt x="93891" y="177596"/>
                </a:lnTo>
                <a:lnTo>
                  <a:pt x="74701" y="177596"/>
                </a:lnTo>
                <a:lnTo>
                  <a:pt x="74701" y="258508"/>
                </a:lnTo>
                <a:lnTo>
                  <a:pt x="92151" y="258508"/>
                </a:lnTo>
                <a:lnTo>
                  <a:pt x="92151" y="206032"/>
                </a:lnTo>
                <a:lnTo>
                  <a:pt x="114693" y="240245"/>
                </a:lnTo>
                <a:lnTo>
                  <a:pt x="115163" y="240245"/>
                </a:lnTo>
                <a:lnTo>
                  <a:pt x="137934" y="205689"/>
                </a:lnTo>
                <a:lnTo>
                  <a:pt x="137934" y="258508"/>
                </a:lnTo>
                <a:lnTo>
                  <a:pt x="155613" y="258508"/>
                </a:lnTo>
                <a:lnTo>
                  <a:pt x="155613" y="177596"/>
                </a:lnTo>
                <a:close/>
              </a:path>
              <a:path w="628650" h="323214">
                <a:moveTo>
                  <a:pt x="235839" y="205562"/>
                </a:moveTo>
                <a:lnTo>
                  <a:pt x="233718" y="194221"/>
                </a:lnTo>
                <a:lnTo>
                  <a:pt x="233337" y="193662"/>
                </a:lnTo>
                <a:lnTo>
                  <a:pt x="227596" y="185381"/>
                </a:lnTo>
                <a:lnTo>
                  <a:pt x="217855" y="179641"/>
                </a:lnTo>
                <a:lnTo>
                  <a:pt x="217805" y="197942"/>
                </a:lnTo>
                <a:lnTo>
                  <a:pt x="217805" y="213080"/>
                </a:lnTo>
                <a:lnTo>
                  <a:pt x="212610" y="218401"/>
                </a:lnTo>
                <a:lnTo>
                  <a:pt x="189611" y="218401"/>
                </a:lnTo>
                <a:lnTo>
                  <a:pt x="189611" y="193662"/>
                </a:lnTo>
                <a:lnTo>
                  <a:pt x="212267" y="193662"/>
                </a:lnTo>
                <a:lnTo>
                  <a:pt x="217805" y="197942"/>
                </a:lnTo>
                <a:lnTo>
                  <a:pt x="217805" y="179641"/>
                </a:lnTo>
                <a:lnTo>
                  <a:pt x="204863" y="177596"/>
                </a:lnTo>
                <a:lnTo>
                  <a:pt x="171805" y="177596"/>
                </a:lnTo>
                <a:lnTo>
                  <a:pt x="171805" y="258508"/>
                </a:lnTo>
                <a:lnTo>
                  <a:pt x="189611" y="258508"/>
                </a:lnTo>
                <a:lnTo>
                  <a:pt x="189611" y="234226"/>
                </a:lnTo>
                <a:lnTo>
                  <a:pt x="203123" y="234226"/>
                </a:lnTo>
                <a:lnTo>
                  <a:pt x="235839" y="205803"/>
                </a:lnTo>
                <a:lnTo>
                  <a:pt x="235839" y="205562"/>
                </a:lnTo>
                <a:close/>
              </a:path>
              <a:path w="628650" h="323214">
                <a:moveTo>
                  <a:pt x="327914" y="217805"/>
                </a:moveTo>
                <a:lnTo>
                  <a:pt x="324713" y="201612"/>
                </a:lnTo>
                <a:lnTo>
                  <a:pt x="318668" y="192608"/>
                </a:lnTo>
                <a:lnTo>
                  <a:pt x="315823" y="188379"/>
                </a:lnTo>
                <a:lnTo>
                  <a:pt x="309295" y="184099"/>
                </a:lnTo>
                <a:lnTo>
                  <a:pt x="309295" y="218274"/>
                </a:lnTo>
                <a:lnTo>
                  <a:pt x="307517" y="228066"/>
                </a:lnTo>
                <a:lnTo>
                  <a:pt x="302526" y="236080"/>
                </a:lnTo>
                <a:lnTo>
                  <a:pt x="294855" y="241490"/>
                </a:lnTo>
                <a:lnTo>
                  <a:pt x="285026" y="243471"/>
                </a:lnTo>
                <a:lnTo>
                  <a:pt x="275145" y="241452"/>
                </a:lnTo>
                <a:lnTo>
                  <a:pt x="267385" y="235966"/>
                </a:lnTo>
                <a:lnTo>
                  <a:pt x="262318" y="227876"/>
                </a:lnTo>
                <a:lnTo>
                  <a:pt x="260553" y="218274"/>
                </a:lnTo>
                <a:lnTo>
                  <a:pt x="260515" y="217805"/>
                </a:lnTo>
                <a:lnTo>
                  <a:pt x="262293" y="208026"/>
                </a:lnTo>
                <a:lnTo>
                  <a:pt x="267271" y="200012"/>
                </a:lnTo>
                <a:lnTo>
                  <a:pt x="274942" y="194602"/>
                </a:lnTo>
                <a:lnTo>
                  <a:pt x="284784" y="192608"/>
                </a:lnTo>
                <a:lnTo>
                  <a:pt x="294652" y="194640"/>
                </a:lnTo>
                <a:lnTo>
                  <a:pt x="302412" y="200126"/>
                </a:lnTo>
                <a:lnTo>
                  <a:pt x="307479" y="208229"/>
                </a:lnTo>
                <a:lnTo>
                  <a:pt x="309245" y="217805"/>
                </a:lnTo>
                <a:lnTo>
                  <a:pt x="309295" y="218274"/>
                </a:lnTo>
                <a:lnTo>
                  <a:pt x="309295" y="184099"/>
                </a:lnTo>
                <a:lnTo>
                  <a:pt x="302260" y="179476"/>
                </a:lnTo>
                <a:lnTo>
                  <a:pt x="285026" y="176199"/>
                </a:lnTo>
                <a:lnTo>
                  <a:pt x="267754" y="179514"/>
                </a:lnTo>
                <a:lnTo>
                  <a:pt x="254101" y="188506"/>
                </a:lnTo>
                <a:lnTo>
                  <a:pt x="245135" y="201815"/>
                </a:lnTo>
                <a:lnTo>
                  <a:pt x="241947" y="217805"/>
                </a:lnTo>
                <a:lnTo>
                  <a:pt x="241909" y="218274"/>
                </a:lnTo>
                <a:lnTo>
                  <a:pt x="245097" y="234492"/>
                </a:lnTo>
                <a:lnTo>
                  <a:pt x="253974" y="247713"/>
                </a:lnTo>
                <a:lnTo>
                  <a:pt x="267550" y="256628"/>
                </a:lnTo>
                <a:lnTo>
                  <a:pt x="284784" y="259892"/>
                </a:lnTo>
                <a:lnTo>
                  <a:pt x="302056" y="256590"/>
                </a:lnTo>
                <a:lnTo>
                  <a:pt x="315709" y="247599"/>
                </a:lnTo>
                <a:lnTo>
                  <a:pt x="318490" y="243471"/>
                </a:lnTo>
                <a:lnTo>
                  <a:pt x="324675" y="234289"/>
                </a:lnTo>
                <a:lnTo>
                  <a:pt x="327863" y="218274"/>
                </a:lnTo>
                <a:lnTo>
                  <a:pt x="327914" y="217805"/>
                </a:lnTo>
                <a:close/>
              </a:path>
              <a:path w="628650" h="323214">
                <a:moveTo>
                  <a:pt x="346773" y="285673"/>
                </a:moveTo>
                <a:lnTo>
                  <a:pt x="340372" y="285673"/>
                </a:lnTo>
                <a:lnTo>
                  <a:pt x="340372" y="322084"/>
                </a:lnTo>
                <a:lnTo>
                  <a:pt x="346773" y="322084"/>
                </a:lnTo>
                <a:lnTo>
                  <a:pt x="346773" y="285673"/>
                </a:lnTo>
                <a:close/>
              </a:path>
              <a:path w="628650" h="323214">
                <a:moveTo>
                  <a:pt x="387400" y="285673"/>
                </a:moveTo>
                <a:lnTo>
                  <a:pt x="381114" y="285673"/>
                </a:lnTo>
                <a:lnTo>
                  <a:pt x="381114" y="310857"/>
                </a:lnTo>
                <a:lnTo>
                  <a:pt x="361607" y="285673"/>
                </a:lnTo>
                <a:lnTo>
                  <a:pt x="355676" y="285673"/>
                </a:lnTo>
                <a:lnTo>
                  <a:pt x="355676" y="322084"/>
                </a:lnTo>
                <a:lnTo>
                  <a:pt x="361975" y="322084"/>
                </a:lnTo>
                <a:lnTo>
                  <a:pt x="361975" y="296176"/>
                </a:lnTo>
                <a:lnTo>
                  <a:pt x="382054" y="322084"/>
                </a:lnTo>
                <a:lnTo>
                  <a:pt x="387400" y="322084"/>
                </a:lnTo>
                <a:lnTo>
                  <a:pt x="387400" y="285673"/>
                </a:lnTo>
                <a:close/>
              </a:path>
              <a:path w="628650" h="323214">
                <a:moveTo>
                  <a:pt x="421716" y="305587"/>
                </a:moveTo>
                <a:lnTo>
                  <a:pt x="417766" y="302831"/>
                </a:lnTo>
                <a:lnTo>
                  <a:pt x="403034" y="299288"/>
                </a:lnTo>
                <a:lnTo>
                  <a:pt x="401370" y="298043"/>
                </a:lnTo>
                <a:lnTo>
                  <a:pt x="401370" y="292747"/>
                </a:lnTo>
                <a:lnTo>
                  <a:pt x="403567" y="290817"/>
                </a:lnTo>
                <a:lnTo>
                  <a:pt x="410641" y="290817"/>
                </a:lnTo>
                <a:lnTo>
                  <a:pt x="413918" y="292112"/>
                </a:lnTo>
                <a:lnTo>
                  <a:pt x="417195" y="294563"/>
                </a:lnTo>
                <a:lnTo>
                  <a:pt x="420624" y="289725"/>
                </a:lnTo>
                <a:lnTo>
                  <a:pt x="416928" y="286766"/>
                </a:lnTo>
                <a:lnTo>
                  <a:pt x="412724" y="285140"/>
                </a:lnTo>
                <a:lnTo>
                  <a:pt x="400177" y="285140"/>
                </a:lnTo>
                <a:lnTo>
                  <a:pt x="394982" y="289458"/>
                </a:lnTo>
                <a:lnTo>
                  <a:pt x="394982" y="302526"/>
                </a:lnTo>
                <a:lnTo>
                  <a:pt x="399351" y="304812"/>
                </a:lnTo>
                <a:lnTo>
                  <a:pt x="413867" y="308241"/>
                </a:lnTo>
                <a:lnTo>
                  <a:pt x="415328" y="309651"/>
                </a:lnTo>
                <a:lnTo>
                  <a:pt x="415328" y="315061"/>
                </a:lnTo>
                <a:lnTo>
                  <a:pt x="412826" y="316928"/>
                </a:lnTo>
                <a:lnTo>
                  <a:pt x="404393" y="316928"/>
                </a:lnTo>
                <a:lnTo>
                  <a:pt x="400862" y="315214"/>
                </a:lnTo>
                <a:lnTo>
                  <a:pt x="397370" y="312191"/>
                </a:lnTo>
                <a:lnTo>
                  <a:pt x="393522" y="316776"/>
                </a:lnTo>
                <a:lnTo>
                  <a:pt x="397891" y="320675"/>
                </a:lnTo>
                <a:lnTo>
                  <a:pt x="403148" y="322605"/>
                </a:lnTo>
                <a:lnTo>
                  <a:pt x="416356" y="322605"/>
                </a:lnTo>
                <a:lnTo>
                  <a:pt x="421716" y="318541"/>
                </a:lnTo>
                <a:lnTo>
                  <a:pt x="421716" y="305587"/>
                </a:lnTo>
                <a:close/>
              </a:path>
              <a:path w="628650" h="323214">
                <a:moveTo>
                  <a:pt x="451739" y="177596"/>
                </a:moveTo>
                <a:lnTo>
                  <a:pt x="433133" y="177596"/>
                </a:lnTo>
                <a:lnTo>
                  <a:pt x="416369" y="231813"/>
                </a:lnTo>
                <a:lnTo>
                  <a:pt x="398221" y="177596"/>
                </a:lnTo>
                <a:lnTo>
                  <a:pt x="382968" y="177596"/>
                </a:lnTo>
                <a:lnTo>
                  <a:pt x="364820" y="231813"/>
                </a:lnTo>
                <a:lnTo>
                  <a:pt x="348056" y="177596"/>
                </a:lnTo>
                <a:lnTo>
                  <a:pt x="328980" y="177596"/>
                </a:lnTo>
                <a:lnTo>
                  <a:pt x="356603" y="258508"/>
                </a:lnTo>
                <a:lnTo>
                  <a:pt x="372097" y="258508"/>
                </a:lnTo>
                <a:lnTo>
                  <a:pt x="390359" y="206387"/>
                </a:lnTo>
                <a:lnTo>
                  <a:pt x="408622" y="258508"/>
                </a:lnTo>
                <a:lnTo>
                  <a:pt x="424116" y="258508"/>
                </a:lnTo>
                <a:lnTo>
                  <a:pt x="451739" y="177596"/>
                </a:lnTo>
                <a:close/>
              </a:path>
              <a:path w="628650" h="323214">
                <a:moveTo>
                  <a:pt x="454101" y="285673"/>
                </a:moveTo>
                <a:lnTo>
                  <a:pt x="424548" y="285673"/>
                </a:lnTo>
                <a:lnTo>
                  <a:pt x="424548" y="291604"/>
                </a:lnTo>
                <a:lnTo>
                  <a:pt x="436105" y="291604"/>
                </a:lnTo>
                <a:lnTo>
                  <a:pt x="436105" y="322084"/>
                </a:lnTo>
                <a:lnTo>
                  <a:pt x="442556" y="322084"/>
                </a:lnTo>
                <a:lnTo>
                  <a:pt x="442556" y="291604"/>
                </a:lnTo>
                <a:lnTo>
                  <a:pt x="454101" y="291604"/>
                </a:lnTo>
                <a:lnTo>
                  <a:pt x="454101" y="285673"/>
                </a:lnTo>
                <a:close/>
              </a:path>
              <a:path w="628650" h="323214">
                <a:moveTo>
                  <a:pt x="466204" y="285673"/>
                </a:moveTo>
                <a:lnTo>
                  <a:pt x="459803" y="285673"/>
                </a:lnTo>
                <a:lnTo>
                  <a:pt x="459803" y="322084"/>
                </a:lnTo>
                <a:lnTo>
                  <a:pt x="466204" y="322084"/>
                </a:lnTo>
                <a:lnTo>
                  <a:pt x="466204" y="285673"/>
                </a:lnTo>
                <a:close/>
              </a:path>
              <a:path w="628650" h="323214">
                <a:moveTo>
                  <a:pt x="501421" y="285673"/>
                </a:moveTo>
                <a:lnTo>
                  <a:pt x="471868" y="285673"/>
                </a:lnTo>
                <a:lnTo>
                  <a:pt x="471868" y="291604"/>
                </a:lnTo>
                <a:lnTo>
                  <a:pt x="483425" y="291604"/>
                </a:lnTo>
                <a:lnTo>
                  <a:pt x="483425" y="322084"/>
                </a:lnTo>
                <a:lnTo>
                  <a:pt x="489877" y="322084"/>
                </a:lnTo>
                <a:lnTo>
                  <a:pt x="489877" y="291604"/>
                </a:lnTo>
                <a:lnTo>
                  <a:pt x="501421" y="291604"/>
                </a:lnTo>
                <a:lnTo>
                  <a:pt x="501421" y="285673"/>
                </a:lnTo>
                <a:close/>
              </a:path>
              <a:path w="628650" h="323214">
                <a:moveTo>
                  <a:pt x="521512" y="242671"/>
                </a:moveTo>
                <a:lnTo>
                  <a:pt x="477583" y="242671"/>
                </a:lnTo>
                <a:lnTo>
                  <a:pt x="477583" y="225679"/>
                </a:lnTo>
                <a:lnTo>
                  <a:pt x="515734" y="225679"/>
                </a:lnTo>
                <a:lnTo>
                  <a:pt x="515734" y="209842"/>
                </a:lnTo>
                <a:lnTo>
                  <a:pt x="477583" y="209842"/>
                </a:lnTo>
                <a:lnTo>
                  <a:pt x="477583" y="193433"/>
                </a:lnTo>
                <a:lnTo>
                  <a:pt x="520941" y="193433"/>
                </a:lnTo>
                <a:lnTo>
                  <a:pt x="520941" y="177596"/>
                </a:lnTo>
                <a:lnTo>
                  <a:pt x="459905" y="177596"/>
                </a:lnTo>
                <a:lnTo>
                  <a:pt x="459905" y="258508"/>
                </a:lnTo>
                <a:lnTo>
                  <a:pt x="521512" y="258508"/>
                </a:lnTo>
                <a:lnTo>
                  <a:pt x="521512" y="242671"/>
                </a:lnTo>
                <a:close/>
              </a:path>
              <a:path w="628650" h="323214">
                <a:moveTo>
                  <a:pt x="537667" y="285661"/>
                </a:moveTo>
                <a:lnTo>
                  <a:pt x="531266" y="285661"/>
                </a:lnTo>
                <a:lnTo>
                  <a:pt x="531266" y="313334"/>
                </a:lnTo>
                <a:lnTo>
                  <a:pt x="527773" y="316725"/>
                </a:lnTo>
                <a:lnTo>
                  <a:pt x="516382" y="316725"/>
                </a:lnTo>
                <a:lnTo>
                  <a:pt x="512902" y="313131"/>
                </a:lnTo>
                <a:lnTo>
                  <a:pt x="512902" y="285661"/>
                </a:lnTo>
                <a:lnTo>
                  <a:pt x="506501" y="285661"/>
                </a:lnTo>
                <a:lnTo>
                  <a:pt x="506501" y="306628"/>
                </a:lnTo>
                <a:lnTo>
                  <a:pt x="506501" y="317195"/>
                </a:lnTo>
                <a:lnTo>
                  <a:pt x="512533" y="322656"/>
                </a:lnTo>
                <a:lnTo>
                  <a:pt x="531520" y="322656"/>
                </a:lnTo>
                <a:lnTo>
                  <a:pt x="537667" y="317195"/>
                </a:lnTo>
                <a:lnTo>
                  <a:pt x="537667" y="285661"/>
                </a:lnTo>
                <a:close/>
              </a:path>
              <a:path w="628650" h="323214">
                <a:moveTo>
                  <a:pt x="572274" y="285673"/>
                </a:moveTo>
                <a:lnTo>
                  <a:pt x="542721" y="285673"/>
                </a:lnTo>
                <a:lnTo>
                  <a:pt x="542721" y="291604"/>
                </a:lnTo>
                <a:lnTo>
                  <a:pt x="554278" y="291604"/>
                </a:lnTo>
                <a:lnTo>
                  <a:pt x="554278" y="322084"/>
                </a:lnTo>
                <a:lnTo>
                  <a:pt x="560730" y="322084"/>
                </a:lnTo>
                <a:lnTo>
                  <a:pt x="560730" y="291604"/>
                </a:lnTo>
                <a:lnTo>
                  <a:pt x="572274" y="291604"/>
                </a:lnTo>
                <a:lnTo>
                  <a:pt x="572274" y="285673"/>
                </a:lnTo>
                <a:close/>
              </a:path>
              <a:path w="628650" h="323214">
                <a:moveTo>
                  <a:pt x="604418" y="102755"/>
                </a:moveTo>
                <a:lnTo>
                  <a:pt x="574319" y="97358"/>
                </a:lnTo>
                <a:lnTo>
                  <a:pt x="539178" y="95465"/>
                </a:lnTo>
                <a:lnTo>
                  <a:pt x="496189" y="99288"/>
                </a:lnTo>
                <a:lnTo>
                  <a:pt x="442582" y="111010"/>
                </a:lnTo>
                <a:lnTo>
                  <a:pt x="383882" y="123177"/>
                </a:lnTo>
                <a:lnTo>
                  <a:pt x="339915" y="124853"/>
                </a:lnTo>
                <a:lnTo>
                  <a:pt x="305739" y="119570"/>
                </a:lnTo>
                <a:lnTo>
                  <a:pt x="247103" y="102146"/>
                </a:lnTo>
                <a:lnTo>
                  <a:pt x="212788" y="97028"/>
                </a:lnTo>
                <a:lnTo>
                  <a:pt x="168567" y="98996"/>
                </a:lnTo>
                <a:lnTo>
                  <a:pt x="115404" y="123736"/>
                </a:lnTo>
                <a:lnTo>
                  <a:pt x="158711" y="122008"/>
                </a:lnTo>
                <a:lnTo>
                  <a:pt x="193192" y="127177"/>
                </a:lnTo>
                <a:lnTo>
                  <a:pt x="253822" y="144538"/>
                </a:lnTo>
                <a:lnTo>
                  <a:pt x="289026" y="149898"/>
                </a:lnTo>
                <a:lnTo>
                  <a:pt x="333540" y="148475"/>
                </a:lnTo>
                <a:lnTo>
                  <a:pt x="391896" y="136867"/>
                </a:lnTo>
                <a:lnTo>
                  <a:pt x="465836" y="122732"/>
                </a:lnTo>
                <a:lnTo>
                  <a:pt x="520090" y="122593"/>
                </a:lnTo>
                <a:lnTo>
                  <a:pt x="563384" y="130467"/>
                </a:lnTo>
                <a:lnTo>
                  <a:pt x="604418" y="140347"/>
                </a:lnTo>
                <a:lnTo>
                  <a:pt x="604418" y="102755"/>
                </a:lnTo>
                <a:close/>
              </a:path>
              <a:path w="628650" h="323214">
                <a:moveTo>
                  <a:pt x="604418" y="48933"/>
                </a:moveTo>
                <a:lnTo>
                  <a:pt x="589978" y="50965"/>
                </a:lnTo>
                <a:lnTo>
                  <a:pt x="574471" y="53746"/>
                </a:lnTo>
                <a:lnTo>
                  <a:pt x="557834" y="57378"/>
                </a:lnTo>
                <a:lnTo>
                  <a:pt x="539991" y="62026"/>
                </a:lnTo>
                <a:lnTo>
                  <a:pt x="482244" y="74269"/>
                </a:lnTo>
                <a:lnTo>
                  <a:pt x="439191" y="75869"/>
                </a:lnTo>
                <a:lnTo>
                  <a:pt x="405955" y="70434"/>
                </a:lnTo>
                <a:lnTo>
                  <a:pt x="349402" y="52768"/>
                </a:lnTo>
                <a:lnTo>
                  <a:pt x="316318" y="47739"/>
                </a:lnTo>
                <a:lnTo>
                  <a:pt x="273519" y="50012"/>
                </a:lnTo>
                <a:lnTo>
                  <a:pt x="220357" y="74752"/>
                </a:lnTo>
                <a:lnTo>
                  <a:pt x="262712" y="72898"/>
                </a:lnTo>
                <a:lnTo>
                  <a:pt x="296341" y="78054"/>
                </a:lnTo>
                <a:lnTo>
                  <a:pt x="355333" y="95580"/>
                </a:lnTo>
                <a:lnTo>
                  <a:pt x="389661" y="101003"/>
                </a:lnTo>
                <a:lnTo>
                  <a:pt x="433184" y="99606"/>
                </a:lnTo>
                <a:lnTo>
                  <a:pt x="490372" y="87896"/>
                </a:lnTo>
                <a:lnTo>
                  <a:pt x="525157" y="79413"/>
                </a:lnTo>
                <a:lnTo>
                  <a:pt x="555256" y="74218"/>
                </a:lnTo>
                <a:lnTo>
                  <a:pt x="581418" y="71932"/>
                </a:lnTo>
                <a:lnTo>
                  <a:pt x="604418" y="72136"/>
                </a:lnTo>
                <a:lnTo>
                  <a:pt x="604418" y="48933"/>
                </a:lnTo>
                <a:close/>
              </a:path>
              <a:path w="628650" h="323214">
                <a:moveTo>
                  <a:pt x="604418" y="20142"/>
                </a:moveTo>
                <a:lnTo>
                  <a:pt x="552297" y="27876"/>
                </a:lnTo>
                <a:lnTo>
                  <a:pt x="514451" y="25196"/>
                </a:lnTo>
                <a:lnTo>
                  <a:pt x="484517" y="16624"/>
                </a:lnTo>
                <a:lnTo>
                  <a:pt x="456145" y="6718"/>
                </a:lnTo>
                <a:lnTo>
                  <a:pt x="422973" y="0"/>
                </a:lnTo>
                <a:lnTo>
                  <a:pt x="378663" y="1028"/>
                </a:lnTo>
                <a:lnTo>
                  <a:pt x="325399" y="25768"/>
                </a:lnTo>
                <a:lnTo>
                  <a:pt x="366496" y="22567"/>
                </a:lnTo>
                <a:lnTo>
                  <a:pt x="398881" y="27190"/>
                </a:lnTo>
                <a:lnTo>
                  <a:pt x="426999" y="35966"/>
                </a:lnTo>
                <a:lnTo>
                  <a:pt x="455256" y="45199"/>
                </a:lnTo>
                <a:lnTo>
                  <a:pt x="488073" y="51219"/>
                </a:lnTo>
                <a:lnTo>
                  <a:pt x="529882" y="50342"/>
                </a:lnTo>
                <a:lnTo>
                  <a:pt x="585089" y="38912"/>
                </a:lnTo>
                <a:lnTo>
                  <a:pt x="604418" y="33591"/>
                </a:lnTo>
                <a:lnTo>
                  <a:pt x="604418" y="20142"/>
                </a:lnTo>
                <a:close/>
              </a:path>
              <a:path w="628650" h="323214">
                <a:moveTo>
                  <a:pt x="604545" y="258508"/>
                </a:moveTo>
                <a:lnTo>
                  <a:pt x="586841" y="232613"/>
                </a:lnTo>
                <a:lnTo>
                  <a:pt x="584784" y="229603"/>
                </a:lnTo>
                <a:lnTo>
                  <a:pt x="591832" y="225920"/>
                </a:lnTo>
                <a:lnTo>
                  <a:pt x="597306" y="220535"/>
                </a:lnTo>
                <a:lnTo>
                  <a:pt x="599122" y="216890"/>
                </a:lnTo>
                <a:lnTo>
                  <a:pt x="600849" y="213423"/>
                </a:lnTo>
                <a:lnTo>
                  <a:pt x="602119" y="204520"/>
                </a:lnTo>
                <a:lnTo>
                  <a:pt x="602119" y="196659"/>
                </a:lnTo>
                <a:lnTo>
                  <a:pt x="600976" y="193662"/>
                </a:lnTo>
                <a:lnTo>
                  <a:pt x="599694" y="190296"/>
                </a:lnTo>
                <a:lnTo>
                  <a:pt x="589864" y="180479"/>
                </a:lnTo>
                <a:lnTo>
                  <a:pt x="584085" y="178396"/>
                </a:lnTo>
                <a:lnTo>
                  <a:pt x="584085" y="197586"/>
                </a:lnTo>
                <a:lnTo>
                  <a:pt x="584085" y="212267"/>
                </a:lnTo>
                <a:lnTo>
                  <a:pt x="579120" y="216890"/>
                </a:lnTo>
                <a:lnTo>
                  <a:pt x="552411" y="216890"/>
                </a:lnTo>
                <a:lnTo>
                  <a:pt x="552411" y="193662"/>
                </a:lnTo>
                <a:lnTo>
                  <a:pt x="578764" y="193662"/>
                </a:lnTo>
                <a:lnTo>
                  <a:pt x="584085" y="197586"/>
                </a:lnTo>
                <a:lnTo>
                  <a:pt x="584085" y="178396"/>
                </a:lnTo>
                <a:lnTo>
                  <a:pt x="581888" y="177596"/>
                </a:lnTo>
                <a:lnTo>
                  <a:pt x="534606" y="177596"/>
                </a:lnTo>
                <a:lnTo>
                  <a:pt x="534606" y="258508"/>
                </a:lnTo>
                <a:lnTo>
                  <a:pt x="552411" y="258508"/>
                </a:lnTo>
                <a:lnTo>
                  <a:pt x="552411" y="232613"/>
                </a:lnTo>
                <a:lnTo>
                  <a:pt x="566394" y="232613"/>
                </a:lnTo>
                <a:lnTo>
                  <a:pt x="583742" y="258508"/>
                </a:lnTo>
                <a:lnTo>
                  <a:pt x="604545" y="258508"/>
                </a:lnTo>
                <a:close/>
              </a:path>
              <a:path w="628650" h="323214">
                <a:moveTo>
                  <a:pt x="604723" y="316369"/>
                </a:moveTo>
                <a:lnTo>
                  <a:pt x="583857" y="316369"/>
                </a:lnTo>
                <a:lnTo>
                  <a:pt x="583857" y="306578"/>
                </a:lnTo>
                <a:lnTo>
                  <a:pt x="602119" y="306578"/>
                </a:lnTo>
                <a:lnTo>
                  <a:pt x="602119" y="300863"/>
                </a:lnTo>
                <a:lnTo>
                  <a:pt x="583857" y="300863"/>
                </a:lnTo>
                <a:lnTo>
                  <a:pt x="583857" y="291401"/>
                </a:lnTo>
                <a:lnTo>
                  <a:pt x="604456" y="291401"/>
                </a:lnTo>
                <a:lnTo>
                  <a:pt x="604456" y="285673"/>
                </a:lnTo>
                <a:lnTo>
                  <a:pt x="577456" y="285673"/>
                </a:lnTo>
                <a:lnTo>
                  <a:pt x="577456" y="322084"/>
                </a:lnTo>
                <a:lnTo>
                  <a:pt x="604723" y="322084"/>
                </a:lnTo>
                <a:lnTo>
                  <a:pt x="604723" y="316369"/>
                </a:lnTo>
                <a:close/>
              </a:path>
              <a:path w="628650" h="323214">
                <a:moveTo>
                  <a:pt x="616153" y="310680"/>
                </a:moveTo>
                <a:lnTo>
                  <a:pt x="607758" y="310680"/>
                </a:lnTo>
                <a:lnTo>
                  <a:pt x="607758" y="311797"/>
                </a:lnTo>
                <a:lnTo>
                  <a:pt x="611352" y="311797"/>
                </a:lnTo>
                <a:lnTo>
                  <a:pt x="611352" y="321373"/>
                </a:lnTo>
                <a:lnTo>
                  <a:pt x="612571" y="321373"/>
                </a:lnTo>
                <a:lnTo>
                  <a:pt x="612571" y="311797"/>
                </a:lnTo>
                <a:lnTo>
                  <a:pt x="616153" y="311797"/>
                </a:lnTo>
                <a:lnTo>
                  <a:pt x="616153" y="310680"/>
                </a:lnTo>
                <a:close/>
              </a:path>
              <a:path w="628650" h="323214">
                <a:moveTo>
                  <a:pt x="628637" y="310680"/>
                </a:moveTo>
                <a:lnTo>
                  <a:pt x="627418" y="310680"/>
                </a:lnTo>
                <a:lnTo>
                  <a:pt x="623531" y="316509"/>
                </a:lnTo>
                <a:lnTo>
                  <a:pt x="619633" y="310680"/>
                </a:lnTo>
                <a:lnTo>
                  <a:pt x="618413" y="310680"/>
                </a:lnTo>
                <a:lnTo>
                  <a:pt x="618413" y="321373"/>
                </a:lnTo>
                <a:lnTo>
                  <a:pt x="619582" y="321373"/>
                </a:lnTo>
                <a:lnTo>
                  <a:pt x="619582" y="312724"/>
                </a:lnTo>
                <a:lnTo>
                  <a:pt x="623481" y="318439"/>
                </a:lnTo>
                <a:lnTo>
                  <a:pt x="627430" y="312712"/>
                </a:lnTo>
                <a:lnTo>
                  <a:pt x="627430" y="321373"/>
                </a:lnTo>
                <a:lnTo>
                  <a:pt x="628637" y="321373"/>
                </a:lnTo>
                <a:lnTo>
                  <a:pt x="628637" y="310680"/>
                </a:lnTo>
                <a:close/>
              </a:path>
            </a:pathLst>
          </a:custGeom>
          <a:solidFill>
            <a:srgbClr val="FFFFFF"/>
          </a:solidFill>
        </p:spPr>
        <p:txBody>
          <a:bodyPr wrap="square" lIns="0" tIns="0" rIns="0" bIns="0" rtlCol="0"/>
          <a:lstStyle/>
          <a:p>
            <a:endParaRPr dirty="0"/>
          </a:p>
        </p:txBody>
      </p:sp>
      <p:sp>
        <p:nvSpPr>
          <p:cNvPr id="6" name="object 6"/>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t>LEVERAGING </a:t>
            </a:r>
            <a:r>
              <a:rPr spc="35" dirty="0"/>
              <a:t>ADVICE </a:t>
            </a:r>
            <a:r>
              <a:rPr spc="10" dirty="0"/>
              <a:t>TO </a:t>
            </a:r>
            <a:r>
              <a:rPr spc="35" dirty="0"/>
              <a:t>BUILD </a:t>
            </a:r>
            <a:r>
              <a:rPr dirty="0"/>
              <a:t>A </a:t>
            </a:r>
            <a:r>
              <a:rPr spc="35" dirty="0"/>
              <a:t>BRIGHTER </a:t>
            </a:r>
            <a:r>
              <a:rPr spc="40" dirty="0"/>
              <a:t>FUTURE  </a:t>
            </a:r>
            <a:endParaRPr lang="en-US" spc="40" dirty="0"/>
          </a:p>
          <a:p>
            <a:pPr marL="12700" marR="5080">
              <a:lnSpc>
                <a:spcPts val="1290"/>
              </a:lnSpc>
              <a:spcBef>
                <a:spcPts val="30"/>
              </a:spcBef>
            </a:pPr>
            <a:r>
              <a:rPr spc="35" dirty="0"/>
              <a:t>FOR </a:t>
            </a:r>
            <a:r>
              <a:rPr spc="45" dirty="0"/>
              <a:t>FINANCIAL </a:t>
            </a:r>
            <a:r>
              <a:rPr spc="40" dirty="0"/>
              <a:t>PROFESSIONAL </a:t>
            </a:r>
            <a:r>
              <a:rPr spc="20" dirty="0"/>
              <a:t>USE</a:t>
            </a:r>
            <a:r>
              <a:rPr spc="145" dirty="0"/>
              <a:t> </a:t>
            </a:r>
            <a:r>
              <a:rPr spc="15" dirty="0"/>
              <a:t>ONLY</a:t>
            </a:r>
            <a:r>
              <a:rPr lang="en-US" spc="15" dirty="0"/>
              <a:t>.</a:t>
            </a:r>
            <a:endParaRPr spc="15" dirty="0"/>
          </a:p>
        </p:txBody>
      </p:sp>
      <p:sp>
        <p:nvSpPr>
          <p:cNvPr id="7" name="object 7"/>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17214D"/>
          </a:solidFill>
        </p:spPr>
        <p:txBody>
          <a:bodyPr wrap="square" lIns="0" tIns="0" rIns="0" bIns="0" rtlCol="0"/>
          <a:lstStyle/>
          <a:p>
            <a:endParaRPr dirty="0"/>
          </a:p>
        </p:txBody>
      </p:sp>
      <p:sp>
        <p:nvSpPr>
          <p:cNvPr id="3" name="object 3"/>
          <p:cNvSpPr txBox="1"/>
          <p:nvPr/>
        </p:nvSpPr>
        <p:spPr>
          <a:xfrm>
            <a:off x="914400" y="2613190"/>
            <a:ext cx="4114800" cy="411480"/>
          </a:xfrm>
          <a:prstGeom prst="rect">
            <a:avLst/>
          </a:prstGeom>
          <a:solidFill>
            <a:srgbClr val="FFFFFF"/>
          </a:solidFill>
        </p:spPr>
        <p:txBody>
          <a:bodyPr vert="horz" wrap="square" lIns="0" tIns="113030" rIns="0" bIns="0" rtlCol="0">
            <a:spAutoFit/>
          </a:bodyPr>
          <a:lstStyle/>
          <a:p>
            <a:pPr marL="91440">
              <a:lnSpc>
                <a:spcPct val="100000"/>
              </a:lnSpc>
              <a:spcBef>
                <a:spcPts val="890"/>
              </a:spcBef>
            </a:pPr>
            <a:r>
              <a:rPr sz="1200" dirty="0">
                <a:solidFill>
                  <a:srgbClr val="3C3D3E"/>
                </a:solidFill>
                <a:latin typeface="Open Sans"/>
                <a:cs typeface="Open Sans"/>
              </a:rPr>
              <a:t>I </a:t>
            </a:r>
            <a:r>
              <a:rPr sz="1200" spc="-15" dirty="0">
                <a:solidFill>
                  <a:srgbClr val="3C3D3E"/>
                </a:solidFill>
                <a:latin typeface="Open Sans"/>
                <a:cs typeface="Open Sans"/>
              </a:rPr>
              <a:t>will </a:t>
            </a:r>
            <a:r>
              <a:rPr sz="1200" spc="-10" dirty="0">
                <a:solidFill>
                  <a:srgbClr val="3C3D3E"/>
                </a:solidFill>
                <a:latin typeface="Open Sans"/>
                <a:cs typeface="Open Sans"/>
              </a:rPr>
              <a:t>save </a:t>
            </a:r>
            <a:r>
              <a:rPr sz="1200" spc="-20" dirty="0">
                <a:solidFill>
                  <a:srgbClr val="3C3D3E"/>
                </a:solidFill>
                <a:latin typeface="Open Sans"/>
                <a:cs typeface="Open Sans"/>
              </a:rPr>
              <a:t>more </a:t>
            </a:r>
            <a:r>
              <a:rPr sz="1200" spc="-15" dirty="0">
                <a:solidFill>
                  <a:srgbClr val="3C3D3E"/>
                </a:solidFill>
                <a:latin typeface="Open Sans"/>
                <a:cs typeface="Open Sans"/>
              </a:rPr>
              <a:t>of each paycheck </a:t>
            </a:r>
            <a:r>
              <a:rPr sz="1200" dirty="0">
                <a:solidFill>
                  <a:srgbClr val="3C3D3E"/>
                </a:solidFill>
                <a:latin typeface="Open Sans"/>
                <a:cs typeface="Open Sans"/>
              </a:rPr>
              <a:t>I </a:t>
            </a:r>
            <a:r>
              <a:rPr sz="1200" spc="-15" dirty="0">
                <a:solidFill>
                  <a:srgbClr val="3C3D3E"/>
                </a:solidFill>
                <a:latin typeface="Open Sans"/>
                <a:cs typeface="Open Sans"/>
              </a:rPr>
              <a:t>receive in</a:t>
            </a:r>
            <a:r>
              <a:rPr sz="1200" spc="-175" dirty="0">
                <a:solidFill>
                  <a:srgbClr val="3C3D3E"/>
                </a:solidFill>
                <a:latin typeface="Open Sans"/>
                <a:cs typeface="Open Sans"/>
              </a:rPr>
              <a:t> </a:t>
            </a:r>
            <a:r>
              <a:rPr sz="1200" spc="-25" dirty="0">
                <a:solidFill>
                  <a:srgbClr val="3C3D3E"/>
                </a:solidFill>
                <a:latin typeface="Open Sans"/>
                <a:cs typeface="Open Sans"/>
              </a:rPr>
              <a:t>2021</a:t>
            </a:r>
            <a:endParaRPr sz="1200" dirty="0">
              <a:latin typeface="Open Sans"/>
              <a:cs typeface="Open Sans"/>
            </a:endParaRPr>
          </a:p>
        </p:txBody>
      </p:sp>
      <p:sp>
        <p:nvSpPr>
          <p:cNvPr id="4" name="object 4"/>
          <p:cNvSpPr txBox="1"/>
          <p:nvPr/>
        </p:nvSpPr>
        <p:spPr>
          <a:xfrm>
            <a:off x="5029200" y="2613190"/>
            <a:ext cx="3813810" cy="411480"/>
          </a:xfrm>
          <a:prstGeom prst="rect">
            <a:avLst/>
          </a:prstGeom>
          <a:solidFill>
            <a:srgbClr val="569DB5"/>
          </a:solidFill>
        </p:spPr>
        <p:txBody>
          <a:bodyPr vert="horz" wrap="square" lIns="0" tIns="48895" rIns="0" bIns="0" rtlCol="0">
            <a:spAutoFit/>
          </a:bodyPr>
          <a:lstStyle/>
          <a:p>
            <a:pPr marR="119380" algn="r">
              <a:lnSpc>
                <a:spcPct val="100000"/>
              </a:lnSpc>
              <a:spcBef>
                <a:spcPts val="385"/>
              </a:spcBef>
            </a:pPr>
            <a:r>
              <a:rPr sz="2000" b="1" spc="20" dirty="0">
                <a:solidFill>
                  <a:srgbClr val="FFFFFF"/>
                </a:solidFill>
                <a:latin typeface="OpenSans-Extrabold"/>
                <a:cs typeface="OpenSans-Extrabold"/>
              </a:rPr>
              <a:t>3</a:t>
            </a:r>
            <a:r>
              <a:rPr sz="2000" b="1" spc="25" dirty="0">
                <a:solidFill>
                  <a:srgbClr val="FFFFFF"/>
                </a:solidFill>
                <a:latin typeface="OpenSans-Extrabold"/>
                <a:cs typeface="OpenSans-Extrabold"/>
              </a:rPr>
              <a:t>8</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5" name="object 5"/>
          <p:cNvSpPr txBox="1"/>
          <p:nvPr/>
        </p:nvSpPr>
        <p:spPr>
          <a:xfrm>
            <a:off x="914400" y="2074710"/>
            <a:ext cx="4114800" cy="411480"/>
          </a:xfrm>
          <a:prstGeom prst="rect">
            <a:avLst/>
          </a:prstGeom>
          <a:solidFill>
            <a:srgbClr val="FFFFFF"/>
          </a:solidFill>
        </p:spPr>
        <p:txBody>
          <a:bodyPr vert="horz" wrap="square" lIns="0" tIns="111760" rIns="0" bIns="0" rtlCol="0">
            <a:spAutoFit/>
          </a:bodyPr>
          <a:lstStyle/>
          <a:p>
            <a:pPr marL="91440">
              <a:lnSpc>
                <a:spcPct val="100000"/>
              </a:lnSpc>
              <a:spcBef>
                <a:spcPts val="880"/>
              </a:spcBef>
            </a:pPr>
            <a:r>
              <a:rPr sz="1200" dirty="0">
                <a:solidFill>
                  <a:srgbClr val="3C3D3E"/>
                </a:solidFill>
                <a:latin typeface="Open Sans"/>
                <a:cs typeface="Open Sans"/>
              </a:rPr>
              <a:t>I </a:t>
            </a:r>
            <a:r>
              <a:rPr sz="1200" spc="-15" dirty="0">
                <a:solidFill>
                  <a:srgbClr val="3C3D3E"/>
                </a:solidFill>
                <a:latin typeface="Open Sans"/>
                <a:cs typeface="Open Sans"/>
              </a:rPr>
              <a:t>will spend less </a:t>
            </a:r>
            <a:r>
              <a:rPr sz="1200" spc="-10" dirty="0">
                <a:solidFill>
                  <a:srgbClr val="3C3D3E"/>
                </a:solidFill>
                <a:latin typeface="Open Sans"/>
                <a:cs typeface="Open Sans"/>
              </a:rPr>
              <a:t>on </a:t>
            </a:r>
            <a:r>
              <a:rPr sz="1200" spc="-15" dirty="0">
                <a:solidFill>
                  <a:srgbClr val="3C3D3E"/>
                </a:solidFill>
                <a:latin typeface="Open Sans"/>
                <a:cs typeface="Open Sans"/>
              </a:rPr>
              <a:t>non-essential</a:t>
            </a:r>
            <a:r>
              <a:rPr sz="1200" spc="-100" dirty="0">
                <a:solidFill>
                  <a:srgbClr val="3C3D3E"/>
                </a:solidFill>
                <a:latin typeface="Open Sans"/>
                <a:cs typeface="Open Sans"/>
              </a:rPr>
              <a:t> </a:t>
            </a:r>
            <a:r>
              <a:rPr sz="1200" spc="-15" dirty="0">
                <a:solidFill>
                  <a:srgbClr val="3C3D3E"/>
                </a:solidFill>
                <a:latin typeface="Open Sans"/>
                <a:cs typeface="Open Sans"/>
              </a:rPr>
              <a:t>items</a:t>
            </a:r>
            <a:endParaRPr sz="1200" dirty="0">
              <a:latin typeface="Open Sans"/>
              <a:cs typeface="Open Sans"/>
            </a:endParaRPr>
          </a:p>
        </p:txBody>
      </p:sp>
      <p:sp>
        <p:nvSpPr>
          <p:cNvPr id="6" name="object 6"/>
          <p:cNvSpPr txBox="1"/>
          <p:nvPr/>
        </p:nvSpPr>
        <p:spPr>
          <a:xfrm>
            <a:off x="5029200" y="2074710"/>
            <a:ext cx="4114800" cy="411480"/>
          </a:xfrm>
          <a:prstGeom prst="rect">
            <a:avLst/>
          </a:prstGeom>
          <a:solidFill>
            <a:srgbClr val="569DB5"/>
          </a:solidFill>
        </p:spPr>
        <p:txBody>
          <a:bodyPr vert="horz" wrap="square" lIns="0" tIns="99695" rIns="0" bIns="0" rtlCol="0">
            <a:spAutoFit/>
          </a:bodyPr>
          <a:lstStyle/>
          <a:p>
            <a:pPr marR="120014" algn="r">
              <a:lnSpc>
                <a:spcPct val="100000"/>
              </a:lnSpc>
              <a:spcBef>
                <a:spcPts val="785"/>
              </a:spcBef>
            </a:pPr>
            <a:r>
              <a:rPr sz="2000" b="1" spc="-40" dirty="0">
                <a:solidFill>
                  <a:srgbClr val="FFFFFF"/>
                </a:solidFill>
                <a:latin typeface="OpenSans-Extrabold"/>
                <a:cs typeface="OpenSans-Extrabold"/>
              </a:rPr>
              <a:t>4</a:t>
            </a:r>
            <a:r>
              <a:rPr sz="2000" b="1" spc="-45" dirty="0">
                <a:solidFill>
                  <a:srgbClr val="FFFFFF"/>
                </a:solidFill>
                <a:latin typeface="OpenSans-Extrabold"/>
                <a:cs typeface="OpenSans-Extrabold"/>
              </a:rPr>
              <a:t>1</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7" name="object 7"/>
          <p:cNvSpPr txBox="1"/>
          <p:nvPr/>
        </p:nvSpPr>
        <p:spPr>
          <a:xfrm>
            <a:off x="914400" y="3153410"/>
            <a:ext cx="4114800" cy="411480"/>
          </a:xfrm>
          <a:prstGeom prst="rect">
            <a:avLst/>
          </a:prstGeom>
          <a:solidFill>
            <a:srgbClr val="FFFFFF"/>
          </a:solidFill>
        </p:spPr>
        <p:txBody>
          <a:bodyPr vert="horz" wrap="square" lIns="0" tIns="111760" rIns="0" bIns="0" rtlCol="0">
            <a:spAutoFit/>
          </a:bodyPr>
          <a:lstStyle/>
          <a:p>
            <a:pPr marL="91440">
              <a:lnSpc>
                <a:spcPct val="100000"/>
              </a:lnSpc>
              <a:spcBef>
                <a:spcPts val="880"/>
              </a:spcBef>
            </a:pPr>
            <a:r>
              <a:rPr sz="1200" dirty="0">
                <a:solidFill>
                  <a:srgbClr val="3C3D3E"/>
                </a:solidFill>
                <a:latin typeface="Open Sans"/>
                <a:cs typeface="Open Sans"/>
              </a:rPr>
              <a:t>I</a:t>
            </a:r>
            <a:r>
              <a:rPr sz="1200" spc="-80" dirty="0">
                <a:solidFill>
                  <a:srgbClr val="3C3D3E"/>
                </a:solidFill>
                <a:latin typeface="Open Sans"/>
                <a:cs typeface="Open Sans"/>
              </a:rPr>
              <a:t> </a:t>
            </a:r>
            <a:r>
              <a:rPr sz="1200" spc="-30" dirty="0">
                <a:solidFill>
                  <a:srgbClr val="3C3D3E"/>
                </a:solidFill>
                <a:latin typeface="Open Sans"/>
                <a:cs typeface="Open Sans"/>
              </a:rPr>
              <a:t>will</a:t>
            </a:r>
            <a:r>
              <a:rPr sz="1200" spc="-80" dirty="0">
                <a:solidFill>
                  <a:srgbClr val="3C3D3E"/>
                </a:solidFill>
                <a:latin typeface="Open Sans"/>
                <a:cs typeface="Open Sans"/>
              </a:rPr>
              <a:t> </a:t>
            </a:r>
            <a:r>
              <a:rPr sz="1200" spc="-35" dirty="0">
                <a:solidFill>
                  <a:srgbClr val="3C3D3E"/>
                </a:solidFill>
                <a:latin typeface="Open Sans"/>
                <a:cs typeface="Open Sans"/>
              </a:rPr>
              <a:t>spend</a:t>
            </a:r>
            <a:r>
              <a:rPr sz="1200" spc="-75" dirty="0">
                <a:solidFill>
                  <a:srgbClr val="3C3D3E"/>
                </a:solidFill>
                <a:latin typeface="Open Sans"/>
                <a:cs typeface="Open Sans"/>
              </a:rPr>
              <a:t> </a:t>
            </a:r>
            <a:r>
              <a:rPr sz="1200" spc="-35" dirty="0">
                <a:solidFill>
                  <a:srgbClr val="3C3D3E"/>
                </a:solidFill>
                <a:latin typeface="Open Sans"/>
                <a:cs typeface="Open Sans"/>
              </a:rPr>
              <a:t>more</a:t>
            </a:r>
            <a:r>
              <a:rPr sz="1200" spc="-80" dirty="0">
                <a:solidFill>
                  <a:srgbClr val="3C3D3E"/>
                </a:solidFill>
                <a:latin typeface="Open Sans"/>
                <a:cs typeface="Open Sans"/>
              </a:rPr>
              <a:t> </a:t>
            </a:r>
            <a:r>
              <a:rPr sz="1200" spc="-25" dirty="0">
                <a:solidFill>
                  <a:srgbClr val="3C3D3E"/>
                </a:solidFill>
                <a:latin typeface="Open Sans"/>
                <a:cs typeface="Open Sans"/>
              </a:rPr>
              <a:t>of</a:t>
            </a:r>
            <a:r>
              <a:rPr sz="1200" spc="-75" dirty="0">
                <a:solidFill>
                  <a:srgbClr val="3C3D3E"/>
                </a:solidFill>
                <a:latin typeface="Open Sans"/>
                <a:cs typeface="Open Sans"/>
              </a:rPr>
              <a:t> </a:t>
            </a:r>
            <a:r>
              <a:rPr sz="1200" spc="-25" dirty="0">
                <a:solidFill>
                  <a:srgbClr val="3C3D3E"/>
                </a:solidFill>
                <a:latin typeface="Open Sans"/>
                <a:cs typeface="Open Sans"/>
              </a:rPr>
              <a:t>my</a:t>
            </a:r>
            <a:r>
              <a:rPr sz="1200" spc="-80" dirty="0">
                <a:solidFill>
                  <a:srgbClr val="3C3D3E"/>
                </a:solidFill>
                <a:latin typeface="Open Sans"/>
                <a:cs typeface="Open Sans"/>
              </a:rPr>
              <a:t> </a:t>
            </a:r>
            <a:r>
              <a:rPr sz="1200" spc="-30" dirty="0">
                <a:solidFill>
                  <a:srgbClr val="3C3D3E"/>
                </a:solidFill>
                <a:latin typeface="Open Sans"/>
                <a:cs typeface="Open Sans"/>
              </a:rPr>
              <a:t>time</a:t>
            </a:r>
            <a:r>
              <a:rPr sz="1200" spc="-75" dirty="0">
                <a:solidFill>
                  <a:srgbClr val="3C3D3E"/>
                </a:solidFill>
                <a:latin typeface="Open Sans"/>
                <a:cs typeface="Open Sans"/>
              </a:rPr>
              <a:t> </a:t>
            </a:r>
            <a:r>
              <a:rPr sz="1200" spc="-25" dirty="0">
                <a:solidFill>
                  <a:srgbClr val="3C3D3E"/>
                </a:solidFill>
                <a:latin typeface="Open Sans"/>
                <a:cs typeface="Open Sans"/>
              </a:rPr>
              <a:t>in</a:t>
            </a:r>
            <a:r>
              <a:rPr sz="1200" spc="-80" dirty="0">
                <a:solidFill>
                  <a:srgbClr val="3C3D3E"/>
                </a:solidFill>
                <a:latin typeface="Open Sans"/>
                <a:cs typeface="Open Sans"/>
              </a:rPr>
              <a:t> </a:t>
            </a:r>
            <a:r>
              <a:rPr sz="1200" spc="-45" dirty="0">
                <a:solidFill>
                  <a:srgbClr val="3C3D3E"/>
                </a:solidFill>
                <a:latin typeface="Open Sans"/>
                <a:cs typeface="Open Sans"/>
              </a:rPr>
              <a:t>2021</a:t>
            </a:r>
            <a:r>
              <a:rPr sz="1200" spc="-75" dirty="0">
                <a:solidFill>
                  <a:srgbClr val="3C3D3E"/>
                </a:solidFill>
                <a:latin typeface="Open Sans"/>
                <a:cs typeface="Open Sans"/>
              </a:rPr>
              <a:t> </a:t>
            </a:r>
            <a:r>
              <a:rPr sz="1200" spc="-40" dirty="0">
                <a:solidFill>
                  <a:srgbClr val="3C3D3E"/>
                </a:solidFill>
                <a:latin typeface="Open Sans"/>
                <a:cs typeface="Open Sans"/>
              </a:rPr>
              <a:t>planning</a:t>
            </a:r>
            <a:r>
              <a:rPr sz="1200" spc="-80" dirty="0">
                <a:solidFill>
                  <a:srgbClr val="3C3D3E"/>
                </a:solidFill>
                <a:latin typeface="Open Sans"/>
                <a:cs typeface="Open Sans"/>
              </a:rPr>
              <a:t> </a:t>
            </a:r>
            <a:r>
              <a:rPr sz="1200" spc="-25" dirty="0">
                <a:solidFill>
                  <a:srgbClr val="3C3D3E"/>
                </a:solidFill>
                <a:latin typeface="Open Sans"/>
                <a:cs typeface="Open Sans"/>
              </a:rPr>
              <a:t>my</a:t>
            </a:r>
            <a:r>
              <a:rPr sz="1200" spc="-75" dirty="0">
                <a:solidFill>
                  <a:srgbClr val="3C3D3E"/>
                </a:solidFill>
                <a:latin typeface="Open Sans"/>
                <a:cs typeface="Open Sans"/>
              </a:rPr>
              <a:t> </a:t>
            </a:r>
            <a:r>
              <a:rPr sz="1200" spc="-35" dirty="0">
                <a:solidFill>
                  <a:srgbClr val="3C3D3E"/>
                </a:solidFill>
                <a:latin typeface="Open Sans"/>
                <a:cs typeface="Open Sans"/>
              </a:rPr>
              <a:t>finances</a:t>
            </a:r>
            <a:endParaRPr sz="1200" dirty="0">
              <a:latin typeface="Open Sans"/>
              <a:cs typeface="Open Sans"/>
            </a:endParaRPr>
          </a:p>
        </p:txBody>
      </p:sp>
      <p:sp>
        <p:nvSpPr>
          <p:cNvPr id="8" name="object 8"/>
          <p:cNvSpPr txBox="1"/>
          <p:nvPr/>
        </p:nvSpPr>
        <p:spPr>
          <a:xfrm>
            <a:off x="5029200" y="3153410"/>
            <a:ext cx="4114800" cy="411480"/>
          </a:xfrm>
          <a:prstGeom prst="rect">
            <a:avLst/>
          </a:prstGeom>
          <a:solidFill>
            <a:srgbClr val="569DB5"/>
          </a:solidFill>
        </p:spPr>
        <p:txBody>
          <a:bodyPr vert="horz" wrap="square" lIns="0" tIns="99695" rIns="0" bIns="0" rtlCol="0">
            <a:spAutoFit/>
          </a:bodyPr>
          <a:lstStyle/>
          <a:p>
            <a:pPr marR="120014" algn="r">
              <a:lnSpc>
                <a:spcPct val="100000"/>
              </a:lnSpc>
              <a:spcBef>
                <a:spcPts val="785"/>
              </a:spcBef>
            </a:pPr>
            <a:r>
              <a:rPr sz="2000" b="1" spc="-40" dirty="0">
                <a:solidFill>
                  <a:srgbClr val="FFFFFF"/>
                </a:solidFill>
                <a:latin typeface="OpenSans-Extrabold"/>
                <a:cs typeface="OpenSans-Extrabold"/>
              </a:rPr>
              <a:t>4</a:t>
            </a:r>
            <a:r>
              <a:rPr sz="2000" b="1" spc="-45" dirty="0">
                <a:solidFill>
                  <a:srgbClr val="FFFFFF"/>
                </a:solidFill>
                <a:latin typeface="OpenSans-Extrabold"/>
                <a:cs typeface="OpenSans-Extrabold"/>
              </a:rPr>
              <a:t>1</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9" name="object 9"/>
          <p:cNvSpPr txBox="1"/>
          <p:nvPr/>
        </p:nvSpPr>
        <p:spPr>
          <a:xfrm>
            <a:off x="914400" y="3691890"/>
            <a:ext cx="4114800" cy="411480"/>
          </a:xfrm>
          <a:prstGeom prst="rect">
            <a:avLst/>
          </a:prstGeom>
          <a:solidFill>
            <a:srgbClr val="FFFFFF"/>
          </a:solidFill>
        </p:spPr>
        <p:txBody>
          <a:bodyPr vert="horz" wrap="square" lIns="0" tIns="111760" rIns="0" bIns="0" rtlCol="0">
            <a:spAutoFit/>
          </a:bodyPr>
          <a:lstStyle/>
          <a:p>
            <a:pPr marL="91440">
              <a:lnSpc>
                <a:spcPct val="100000"/>
              </a:lnSpc>
              <a:spcBef>
                <a:spcPts val="880"/>
              </a:spcBef>
            </a:pPr>
            <a:r>
              <a:rPr sz="1200" dirty="0">
                <a:solidFill>
                  <a:srgbClr val="3C3D3E"/>
                </a:solidFill>
                <a:latin typeface="Open Sans"/>
                <a:cs typeface="Open Sans"/>
              </a:rPr>
              <a:t>I </a:t>
            </a:r>
            <a:r>
              <a:rPr sz="1200" spc="-15" dirty="0">
                <a:solidFill>
                  <a:srgbClr val="3C3D3E"/>
                </a:solidFill>
                <a:latin typeface="Open Sans"/>
                <a:cs typeface="Open Sans"/>
              </a:rPr>
              <a:t>will learn </a:t>
            </a:r>
            <a:r>
              <a:rPr sz="1200" spc="-20" dirty="0">
                <a:solidFill>
                  <a:srgbClr val="3C3D3E"/>
                </a:solidFill>
                <a:latin typeface="Open Sans"/>
                <a:cs typeface="Open Sans"/>
              </a:rPr>
              <a:t>more </a:t>
            </a:r>
            <a:r>
              <a:rPr sz="1200" spc="-15" dirty="0">
                <a:solidFill>
                  <a:srgbClr val="3C3D3E"/>
                </a:solidFill>
                <a:latin typeface="Open Sans"/>
                <a:cs typeface="Open Sans"/>
              </a:rPr>
              <a:t>about different </a:t>
            </a:r>
            <a:r>
              <a:rPr sz="1200" spc="-20" dirty="0">
                <a:solidFill>
                  <a:srgbClr val="3C3D3E"/>
                </a:solidFill>
                <a:latin typeface="Open Sans"/>
                <a:cs typeface="Open Sans"/>
              </a:rPr>
              <a:t>financial</a:t>
            </a:r>
            <a:r>
              <a:rPr sz="1200" spc="-95" dirty="0">
                <a:solidFill>
                  <a:srgbClr val="3C3D3E"/>
                </a:solidFill>
                <a:latin typeface="Open Sans"/>
                <a:cs typeface="Open Sans"/>
              </a:rPr>
              <a:t> </a:t>
            </a:r>
            <a:r>
              <a:rPr sz="1200" spc="-15" dirty="0">
                <a:solidFill>
                  <a:srgbClr val="3C3D3E"/>
                </a:solidFill>
                <a:latin typeface="Open Sans"/>
                <a:cs typeface="Open Sans"/>
              </a:rPr>
              <a:t>strategies</a:t>
            </a:r>
            <a:endParaRPr sz="1200" dirty="0">
              <a:latin typeface="Open Sans"/>
              <a:cs typeface="Open Sans"/>
            </a:endParaRPr>
          </a:p>
        </p:txBody>
      </p:sp>
      <p:sp>
        <p:nvSpPr>
          <p:cNvPr id="10" name="object 10"/>
          <p:cNvSpPr txBox="1"/>
          <p:nvPr/>
        </p:nvSpPr>
        <p:spPr>
          <a:xfrm>
            <a:off x="5029200" y="3691890"/>
            <a:ext cx="2509520" cy="411480"/>
          </a:xfrm>
          <a:prstGeom prst="rect">
            <a:avLst/>
          </a:prstGeom>
          <a:solidFill>
            <a:srgbClr val="569DB5"/>
          </a:solidFill>
        </p:spPr>
        <p:txBody>
          <a:bodyPr vert="horz" wrap="square" lIns="0" tIns="48895" rIns="0" bIns="0" rtlCol="0">
            <a:spAutoFit/>
          </a:bodyPr>
          <a:lstStyle/>
          <a:p>
            <a:pPr marR="119380" algn="r">
              <a:lnSpc>
                <a:spcPct val="100000"/>
              </a:lnSpc>
              <a:spcBef>
                <a:spcPts val="385"/>
              </a:spcBef>
            </a:pPr>
            <a:r>
              <a:rPr sz="2000" b="1" spc="35" dirty="0">
                <a:solidFill>
                  <a:srgbClr val="FFFFFF"/>
                </a:solidFill>
                <a:latin typeface="OpenSans-Extrabold"/>
                <a:cs typeface="OpenSans-Extrabold"/>
              </a:rPr>
              <a:t>2</a:t>
            </a:r>
            <a:r>
              <a:rPr sz="2000" b="1" spc="-20" dirty="0">
                <a:solidFill>
                  <a:srgbClr val="FFFFFF"/>
                </a:solidFill>
                <a:latin typeface="OpenSans-Extrabold"/>
                <a:cs typeface="OpenSans-Extrabold"/>
              </a:rPr>
              <a:t>5</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1" name="object 11"/>
          <p:cNvSpPr txBox="1"/>
          <p:nvPr/>
        </p:nvSpPr>
        <p:spPr>
          <a:xfrm>
            <a:off x="914400" y="4230370"/>
            <a:ext cx="4114800" cy="411480"/>
          </a:xfrm>
          <a:prstGeom prst="rect">
            <a:avLst/>
          </a:prstGeom>
          <a:solidFill>
            <a:srgbClr val="FFFFFF"/>
          </a:solidFill>
        </p:spPr>
        <p:txBody>
          <a:bodyPr vert="horz" wrap="square" lIns="0" tIns="111760" rIns="0" bIns="0" rtlCol="0">
            <a:spAutoFit/>
          </a:bodyPr>
          <a:lstStyle/>
          <a:p>
            <a:pPr marL="91440">
              <a:lnSpc>
                <a:spcPct val="100000"/>
              </a:lnSpc>
              <a:spcBef>
                <a:spcPts val="880"/>
              </a:spcBef>
            </a:pPr>
            <a:r>
              <a:rPr sz="1200" dirty="0">
                <a:solidFill>
                  <a:srgbClr val="3C3D3E"/>
                </a:solidFill>
                <a:latin typeface="Open Sans"/>
                <a:cs typeface="Open Sans"/>
              </a:rPr>
              <a:t>I </a:t>
            </a:r>
            <a:r>
              <a:rPr sz="1200" spc="-15" dirty="0">
                <a:solidFill>
                  <a:srgbClr val="3C3D3E"/>
                </a:solidFill>
                <a:latin typeface="Open Sans"/>
                <a:cs typeface="Open Sans"/>
              </a:rPr>
              <a:t>will </a:t>
            </a:r>
            <a:r>
              <a:rPr sz="1200" spc="-10" dirty="0">
                <a:solidFill>
                  <a:srgbClr val="3C3D3E"/>
                </a:solidFill>
                <a:latin typeface="Open Sans"/>
                <a:cs typeface="Open Sans"/>
              </a:rPr>
              <a:t>stop </a:t>
            </a:r>
            <a:r>
              <a:rPr sz="1200" spc="-20" dirty="0">
                <a:solidFill>
                  <a:srgbClr val="3C3D3E"/>
                </a:solidFill>
                <a:latin typeface="Open Sans"/>
                <a:cs typeface="Open Sans"/>
              </a:rPr>
              <a:t>being </a:t>
            </a:r>
            <a:r>
              <a:rPr sz="1200" spc="-15" dirty="0">
                <a:solidFill>
                  <a:srgbClr val="3C3D3E"/>
                </a:solidFill>
                <a:latin typeface="Open Sans"/>
                <a:cs typeface="Open Sans"/>
              </a:rPr>
              <a:t>afraid of </a:t>
            </a:r>
            <a:r>
              <a:rPr sz="1200" spc="-20" dirty="0">
                <a:solidFill>
                  <a:srgbClr val="3C3D3E"/>
                </a:solidFill>
                <a:latin typeface="Open Sans"/>
                <a:cs typeface="Open Sans"/>
              </a:rPr>
              <a:t>managing </a:t>
            </a:r>
            <a:r>
              <a:rPr sz="1200" spc="-10" dirty="0">
                <a:solidFill>
                  <a:srgbClr val="3C3D3E"/>
                </a:solidFill>
                <a:latin typeface="Open Sans"/>
                <a:cs typeface="Open Sans"/>
              </a:rPr>
              <a:t>my</a:t>
            </a:r>
            <a:r>
              <a:rPr sz="1200" spc="-105" dirty="0">
                <a:solidFill>
                  <a:srgbClr val="3C3D3E"/>
                </a:solidFill>
                <a:latin typeface="Open Sans"/>
                <a:cs typeface="Open Sans"/>
              </a:rPr>
              <a:t> </a:t>
            </a:r>
            <a:r>
              <a:rPr sz="1200" spc="-20" dirty="0">
                <a:solidFill>
                  <a:srgbClr val="3C3D3E"/>
                </a:solidFill>
                <a:latin typeface="Open Sans"/>
                <a:cs typeface="Open Sans"/>
              </a:rPr>
              <a:t>finances</a:t>
            </a:r>
            <a:endParaRPr sz="1200" dirty="0">
              <a:latin typeface="Open Sans"/>
              <a:cs typeface="Open Sans"/>
            </a:endParaRPr>
          </a:p>
        </p:txBody>
      </p:sp>
      <p:sp>
        <p:nvSpPr>
          <p:cNvPr id="12" name="object 12"/>
          <p:cNvSpPr txBox="1"/>
          <p:nvPr/>
        </p:nvSpPr>
        <p:spPr>
          <a:xfrm>
            <a:off x="5029200" y="4230370"/>
            <a:ext cx="1706245" cy="411480"/>
          </a:xfrm>
          <a:prstGeom prst="rect">
            <a:avLst/>
          </a:prstGeom>
          <a:solidFill>
            <a:srgbClr val="569DB5"/>
          </a:solidFill>
        </p:spPr>
        <p:txBody>
          <a:bodyPr vert="horz" wrap="square" lIns="0" tIns="48895" rIns="0" bIns="0" rtlCol="0">
            <a:spAutoFit/>
          </a:bodyPr>
          <a:lstStyle/>
          <a:p>
            <a:pPr marR="120014" algn="r">
              <a:lnSpc>
                <a:spcPct val="100000"/>
              </a:lnSpc>
              <a:spcBef>
                <a:spcPts val="385"/>
              </a:spcBef>
            </a:pPr>
            <a:r>
              <a:rPr sz="2000" b="1" spc="-70" dirty="0">
                <a:solidFill>
                  <a:srgbClr val="FFFFFF"/>
                </a:solidFill>
                <a:latin typeface="OpenSans-Extrabold"/>
                <a:cs typeface="OpenSans-Extrabold"/>
              </a:rPr>
              <a:t>1</a:t>
            </a:r>
            <a:r>
              <a:rPr sz="2000" b="1" spc="35" dirty="0">
                <a:solidFill>
                  <a:srgbClr val="FFFFFF"/>
                </a:solidFill>
                <a:latin typeface="OpenSans-Extrabold"/>
                <a:cs typeface="OpenSans-Extrabold"/>
              </a:rPr>
              <a:t>7</a:t>
            </a:r>
            <a:r>
              <a:rPr sz="1725" b="1" spc="22" baseline="31400" dirty="0">
                <a:solidFill>
                  <a:srgbClr val="FFFFFF"/>
                </a:solidFill>
                <a:latin typeface="OpenSans-Extrabold"/>
                <a:cs typeface="OpenSans-Extrabold"/>
              </a:rPr>
              <a:t>%</a:t>
            </a:r>
            <a:endParaRPr sz="1725" baseline="31400" dirty="0">
              <a:latin typeface="OpenSans-Extrabold"/>
              <a:cs typeface="OpenSans-Extrabold"/>
            </a:endParaRPr>
          </a:p>
        </p:txBody>
      </p:sp>
      <p:sp>
        <p:nvSpPr>
          <p:cNvPr id="13" name="object 13"/>
          <p:cNvSpPr txBox="1">
            <a:spLocks noGrp="1"/>
          </p:cNvSpPr>
          <p:nvPr>
            <p:ph type="title"/>
          </p:nvPr>
        </p:nvSpPr>
        <p:spPr>
          <a:prstGeom prst="rect">
            <a:avLst/>
          </a:prstGeom>
        </p:spPr>
        <p:txBody>
          <a:bodyPr vert="horz" wrap="square" lIns="0" tIns="12065" rIns="0" bIns="0" rtlCol="0">
            <a:spAutoFit/>
          </a:bodyPr>
          <a:lstStyle/>
          <a:p>
            <a:pPr marL="2634615" marR="5080" indent="-2073275">
              <a:lnSpc>
                <a:spcPct val="106100"/>
              </a:lnSpc>
              <a:spcBef>
                <a:spcPts val="95"/>
              </a:spcBef>
            </a:pPr>
            <a:r>
              <a:rPr spc="-30" dirty="0"/>
              <a:t>Top</a:t>
            </a:r>
            <a:r>
              <a:rPr spc="-90" dirty="0"/>
              <a:t> </a:t>
            </a:r>
            <a:r>
              <a:rPr spc="-40" dirty="0"/>
              <a:t>goals</a:t>
            </a:r>
            <a:r>
              <a:rPr spc="-90" dirty="0"/>
              <a:t> </a:t>
            </a:r>
            <a:r>
              <a:rPr spc="-25" dirty="0"/>
              <a:t>of</a:t>
            </a:r>
            <a:r>
              <a:rPr spc="-90" dirty="0"/>
              <a:t> </a:t>
            </a:r>
            <a:r>
              <a:rPr spc="-40" dirty="0"/>
              <a:t>2021:</a:t>
            </a:r>
            <a:r>
              <a:rPr spc="-90" dirty="0"/>
              <a:t> </a:t>
            </a:r>
            <a:r>
              <a:rPr spc="-40" dirty="0"/>
              <a:t>Spend</a:t>
            </a:r>
            <a:r>
              <a:rPr spc="-85" dirty="0"/>
              <a:t> </a:t>
            </a:r>
            <a:r>
              <a:rPr spc="-40" dirty="0"/>
              <a:t>less,</a:t>
            </a:r>
            <a:r>
              <a:rPr spc="-90" dirty="0"/>
              <a:t> </a:t>
            </a:r>
            <a:r>
              <a:rPr spc="-35" dirty="0"/>
              <a:t>save</a:t>
            </a:r>
            <a:r>
              <a:rPr spc="-90" dirty="0"/>
              <a:t> </a:t>
            </a:r>
            <a:r>
              <a:rPr spc="-40" dirty="0"/>
              <a:t>more</a:t>
            </a:r>
            <a:r>
              <a:rPr spc="-90" dirty="0"/>
              <a:t> </a:t>
            </a:r>
            <a:r>
              <a:rPr spc="-30" dirty="0"/>
              <a:t>and</a:t>
            </a:r>
            <a:r>
              <a:rPr spc="-90" dirty="0"/>
              <a:t> </a:t>
            </a:r>
            <a:r>
              <a:rPr spc="-45" dirty="0"/>
              <a:t>seek  professional</a:t>
            </a:r>
            <a:r>
              <a:rPr spc="-95" dirty="0"/>
              <a:t> </a:t>
            </a:r>
            <a:r>
              <a:rPr spc="-45" dirty="0"/>
              <a:t>advice</a:t>
            </a:r>
          </a:p>
        </p:txBody>
      </p:sp>
      <p:sp>
        <p:nvSpPr>
          <p:cNvPr id="14" name="object 14"/>
          <p:cNvSpPr txBox="1"/>
          <p:nvPr/>
        </p:nvSpPr>
        <p:spPr>
          <a:xfrm>
            <a:off x="901700" y="1617506"/>
            <a:ext cx="8345170" cy="254000"/>
          </a:xfrm>
          <a:prstGeom prst="rect">
            <a:avLst/>
          </a:prstGeom>
        </p:spPr>
        <p:txBody>
          <a:bodyPr vert="horz" wrap="square" lIns="0" tIns="12700" rIns="0" bIns="0" rtlCol="0">
            <a:spAutoFit/>
          </a:bodyPr>
          <a:lstStyle/>
          <a:p>
            <a:pPr marL="12700">
              <a:lnSpc>
                <a:spcPct val="100000"/>
              </a:lnSpc>
              <a:spcBef>
                <a:spcPts val="100"/>
              </a:spcBef>
            </a:pPr>
            <a:r>
              <a:rPr sz="1500" b="1" spc="-30" dirty="0">
                <a:solidFill>
                  <a:srgbClr val="569DB5"/>
                </a:solidFill>
                <a:latin typeface="OpenSans-Extrabold"/>
                <a:cs typeface="OpenSans-Extrabold"/>
              </a:rPr>
              <a:t>Which</a:t>
            </a:r>
            <a:r>
              <a:rPr sz="1500" b="1" spc="-55" dirty="0">
                <a:solidFill>
                  <a:srgbClr val="569DB5"/>
                </a:solidFill>
                <a:latin typeface="OpenSans-Extrabold"/>
                <a:cs typeface="OpenSans-Extrabold"/>
              </a:rPr>
              <a:t> </a:t>
            </a:r>
            <a:r>
              <a:rPr sz="1500" b="1" spc="-20" dirty="0">
                <a:solidFill>
                  <a:srgbClr val="569DB5"/>
                </a:solidFill>
                <a:latin typeface="OpenSans-Extrabold"/>
                <a:cs typeface="OpenSans-Extrabold"/>
              </a:rPr>
              <a:t>of</a:t>
            </a:r>
            <a:r>
              <a:rPr sz="1500" b="1" spc="-65" dirty="0">
                <a:solidFill>
                  <a:srgbClr val="569DB5"/>
                </a:solidFill>
                <a:latin typeface="OpenSans-Extrabold"/>
                <a:cs typeface="OpenSans-Extrabold"/>
              </a:rPr>
              <a:t> </a:t>
            </a:r>
            <a:r>
              <a:rPr sz="1500" b="1" spc="-20" dirty="0">
                <a:solidFill>
                  <a:srgbClr val="569DB5"/>
                </a:solidFill>
                <a:latin typeface="OpenSans-Extrabold"/>
                <a:cs typeface="OpenSans-Extrabold"/>
              </a:rPr>
              <a:t>the</a:t>
            </a:r>
            <a:r>
              <a:rPr sz="1500" b="1" spc="-55" dirty="0">
                <a:solidFill>
                  <a:srgbClr val="569DB5"/>
                </a:solidFill>
                <a:latin typeface="OpenSans-Extrabold"/>
                <a:cs typeface="OpenSans-Extrabold"/>
              </a:rPr>
              <a:t> </a:t>
            </a:r>
            <a:r>
              <a:rPr sz="1500" b="1" spc="-35" dirty="0">
                <a:solidFill>
                  <a:srgbClr val="569DB5"/>
                </a:solidFill>
                <a:latin typeface="OpenSans-Extrabold"/>
                <a:cs typeface="OpenSans-Extrabold"/>
              </a:rPr>
              <a:t>following</a:t>
            </a:r>
            <a:r>
              <a:rPr sz="1500" b="1" spc="-55" dirty="0">
                <a:solidFill>
                  <a:srgbClr val="569DB5"/>
                </a:solidFill>
                <a:latin typeface="OpenSans-Extrabold"/>
                <a:cs typeface="OpenSans-Extrabold"/>
              </a:rPr>
              <a:t> </a:t>
            </a:r>
            <a:r>
              <a:rPr sz="1500" b="1" spc="-25" dirty="0">
                <a:solidFill>
                  <a:srgbClr val="569DB5"/>
                </a:solidFill>
                <a:latin typeface="OpenSans-Extrabold"/>
                <a:cs typeface="OpenSans-Extrabold"/>
              </a:rPr>
              <a:t>are</a:t>
            </a:r>
            <a:r>
              <a:rPr sz="1500" b="1" spc="-55" dirty="0">
                <a:solidFill>
                  <a:srgbClr val="569DB5"/>
                </a:solidFill>
                <a:latin typeface="OpenSans-Extrabold"/>
                <a:cs typeface="OpenSans-Extrabold"/>
              </a:rPr>
              <a:t> </a:t>
            </a:r>
            <a:r>
              <a:rPr sz="1500" b="1" spc="-25" dirty="0">
                <a:solidFill>
                  <a:srgbClr val="569DB5"/>
                </a:solidFill>
                <a:latin typeface="OpenSans-Extrabold"/>
                <a:cs typeface="OpenSans-Extrabold"/>
              </a:rPr>
              <a:t>your</a:t>
            </a:r>
            <a:r>
              <a:rPr sz="1500" b="1" spc="-55" dirty="0">
                <a:solidFill>
                  <a:srgbClr val="569DB5"/>
                </a:solidFill>
                <a:latin typeface="OpenSans-Extrabold"/>
                <a:cs typeface="OpenSans-Extrabold"/>
              </a:rPr>
              <a:t> </a:t>
            </a:r>
            <a:r>
              <a:rPr sz="1500" b="1" spc="-20" dirty="0">
                <a:solidFill>
                  <a:srgbClr val="569DB5"/>
                </a:solidFill>
                <a:latin typeface="OpenSans-Extrabold"/>
                <a:cs typeface="OpenSans-Extrabold"/>
              </a:rPr>
              <a:t>New</a:t>
            </a:r>
            <a:r>
              <a:rPr sz="1500" b="1" spc="-55" dirty="0">
                <a:solidFill>
                  <a:srgbClr val="569DB5"/>
                </a:solidFill>
                <a:latin typeface="OpenSans-Extrabold"/>
                <a:cs typeface="OpenSans-Extrabold"/>
              </a:rPr>
              <a:t> </a:t>
            </a:r>
            <a:r>
              <a:rPr sz="1500" b="1" spc="-30" dirty="0">
                <a:solidFill>
                  <a:srgbClr val="569DB5"/>
                </a:solidFill>
                <a:latin typeface="OpenSans-Extrabold"/>
                <a:cs typeface="OpenSans-Extrabold"/>
              </a:rPr>
              <a:t>Year’s</a:t>
            </a:r>
            <a:r>
              <a:rPr sz="1500" b="1" spc="-55" dirty="0">
                <a:solidFill>
                  <a:srgbClr val="569DB5"/>
                </a:solidFill>
                <a:latin typeface="OpenSans-Extrabold"/>
                <a:cs typeface="OpenSans-Extrabold"/>
              </a:rPr>
              <a:t> </a:t>
            </a:r>
            <a:r>
              <a:rPr sz="1500" b="1" spc="-35" dirty="0">
                <a:solidFill>
                  <a:srgbClr val="569DB5"/>
                </a:solidFill>
                <a:latin typeface="OpenSans-Extrabold"/>
                <a:cs typeface="OpenSans-Extrabold"/>
              </a:rPr>
              <a:t>resolutions</a:t>
            </a:r>
            <a:r>
              <a:rPr sz="1500" b="1" spc="-60" dirty="0">
                <a:solidFill>
                  <a:srgbClr val="569DB5"/>
                </a:solidFill>
                <a:latin typeface="OpenSans-Extrabold"/>
                <a:cs typeface="OpenSans-Extrabold"/>
              </a:rPr>
              <a:t> </a:t>
            </a:r>
            <a:r>
              <a:rPr sz="1500" b="1" spc="-30" dirty="0">
                <a:solidFill>
                  <a:srgbClr val="569DB5"/>
                </a:solidFill>
                <a:latin typeface="OpenSans-Extrabold"/>
                <a:cs typeface="OpenSans-Extrabold"/>
              </a:rPr>
              <a:t>when</a:t>
            </a:r>
            <a:r>
              <a:rPr sz="1500" b="1" spc="-60" dirty="0">
                <a:solidFill>
                  <a:srgbClr val="569DB5"/>
                </a:solidFill>
                <a:latin typeface="OpenSans-Extrabold"/>
                <a:cs typeface="OpenSans-Extrabold"/>
              </a:rPr>
              <a:t> </a:t>
            </a:r>
            <a:r>
              <a:rPr sz="1500" b="1" spc="-20" dirty="0">
                <a:solidFill>
                  <a:srgbClr val="569DB5"/>
                </a:solidFill>
                <a:latin typeface="OpenSans-Extrabold"/>
                <a:cs typeface="OpenSans-Extrabold"/>
              </a:rPr>
              <a:t>it</a:t>
            </a:r>
            <a:r>
              <a:rPr sz="1500" b="1" spc="-60" dirty="0">
                <a:solidFill>
                  <a:srgbClr val="569DB5"/>
                </a:solidFill>
                <a:latin typeface="OpenSans-Extrabold"/>
                <a:cs typeface="OpenSans-Extrabold"/>
              </a:rPr>
              <a:t> </a:t>
            </a:r>
            <a:r>
              <a:rPr sz="1500" b="1" spc="-30" dirty="0">
                <a:solidFill>
                  <a:srgbClr val="569DB5"/>
                </a:solidFill>
                <a:latin typeface="OpenSans-Extrabold"/>
                <a:cs typeface="OpenSans-Extrabold"/>
              </a:rPr>
              <a:t>comes</a:t>
            </a:r>
            <a:r>
              <a:rPr sz="1500" b="1" spc="-55" dirty="0">
                <a:solidFill>
                  <a:srgbClr val="569DB5"/>
                </a:solidFill>
                <a:latin typeface="OpenSans-Extrabold"/>
                <a:cs typeface="OpenSans-Extrabold"/>
              </a:rPr>
              <a:t> </a:t>
            </a:r>
            <a:r>
              <a:rPr sz="1500" b="1" spc="-15" dirty="0">
                <a:solidFill>
                  <a:srgbClr val="569DB5"/>
                </a:solidFill>
                <a:latin typeface="OpenSans-Extrabold"/>
                <a:cs typeface="OpenSans-Extrabold"/>
              </a:rPr>
              <a:t>to</a:t>
            </a:r>
            <a:r>
              <a:rPr sz="1500" b="1" spc="-55" dirty="0">
                <a:solidFill>
                  <a:srgbClr val="569DB5"/>
                </a:solidFill>
                <a:latin typeface="OpenSans-Extrabold"/>
                <a:cs typeface="OpenSans-Extrabold"/>
              </a:rPr>
              <a:t> </a:t>
            </a:r>
            <a:r>
              <a:rPr sz="1500" b="1" spc="-25" dirty="0">
                <a:solidFill>
                  <a:srgbClr val="569DB5"/>
                </a:solidFill>
                <a:latin typeface="OpenSans-Extrabold"/>
                <a:cs typeface="OpenSans-Extrabold"/>
              </a:rPr>
              <a:t>your</a:t>
            </a:r>
            <a:r>
              <a:rPr sz="1500" b="1" spc="-55" dirty="0">
                <a:solidFill>
                  <a:srgbClr val="569DB5"/>
                </a:solidFill>
                <a:latin typeface="OpenSans-Extrabold"/>
                <a:cs typeface="OpenSans-Extrabold"/>
              </a:rPr>
              <a:t> </a:t>
            </a:r>
            <a:r>
              <a:rPr sz="1500" b="1" spc="-30" dirty="0">
                <a:solidFill>
                  <a:srgbClr val="569DB5"/>
                </a:solidFill>
                <a:latin typeface="OpenSans-Extrabold"/>
                <a:cs typeface="OpenSans-Extrabold"/>
              </a:rPr>
              <a:t>finances?</a:t>
            </a:r>
            <a:endParaRPr sz="1500" dirty="0">
              <a:latin typeface="OpenSans-Extrabold"/>
              <a:cs typeface="OpenSans-Extrabold"/>
            </a:endParaRPr>
          </a:p>
        </p:txBody>
      </p:sp>
      <p:sp>
        <p:nvSpPr>
          <p:cNvPr id="15" name="object 15"/>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16" name="object 16"/>
          <p:cNvSpPr/>
          <p:nvPr/>
        </p:nvSpPr>
        <p:spPr>
          <a:xfrm>
            <a:off x="8972550" y="5083441"/>
            <a:ext cx="628650" cy="323215"/>
          </a:xfrm>
          <a:custGeom>
            <a:avLst/>
            <a:gdLst/>
            <a:ahLst/>
            <a:cxnLst/>
            <a:rect l="l" t="t" r="r" b="b"/>
            <a:pathLst>
              <a:path w="628650" h="323214">
                <a:moveTo>
                  <a:pt x="61607" y="242671"/>
                </a:moveTo>
                <a:lnTo>
                  <a:pt x="17691" y="242671"/>
                </a:lnTo>
                <a:lnTo>
                  <a:pt x="17691" y="225679"/>
                </a:lnTo>
                <a:lnTo>
                  <a:pt x="55829" y="225679"/>
                </a:lnTo>
                <a:lnTo>
                  <a:pt x="55829" y="209842"/>
                </a:lnTo>
                <a:lnTo>
                  <a:pt x="17691" y="209842"/>
                </a:lnTo>
                <a:lnTo>
                  <a:pt x="17691" y="193433"/>
                </a:lnTo>
                <a:lnTo>
                  <a:pt x="61036" y="193433"/>
                </a:lnTo>
                <a:lnTo>
                  <a:pt x="61036" y="177596"/>
                </a:lnTo>
                <a:lnTo>
                  <a:pt x="0" y="177596"/>
                </a:lnTo>
                <a:lnTo>
                  <a:pt x="0" y="258508"/>
                </a:lnTo>
                <a:lnTo>
                  <a:pt x="61607" y="258508"/>
                </a:lnTo>
                <a:lnTo>
                  <a:pt x="61607" y="242671"/>
                </a:lnTo>
                <a:close/>
              </a:path>
              <a:path w="628650" h="323214">
                <a:moveTo>
                  <a:pt x="155613" y="177596"/>
                </a:moveTo>
                <a:lnTo>
                  <a:pt x="136423" y="177596"/>
                </a:lnTo>
                <a:lnTo>
                  <a:pt x="115163" y="211810"/>
                </a:lnTo>
                <a:lnTo>
                  <a:pt x="93891" y="177596"/>
                </a:lnTo>
                <a:lnTo>
                  <a:pt x="74701" y="177596"/>
                </a:lnTo>
                <a:lnTo>
                  <a:pt x="74701" y="258508"/>
                </a:lnTo>
                <a:lnTo>
                  <a:pt x="92151" y="258508"/>
                </a:lnTo>
                <a:lnTo>
                  <a:pt x="92151" y="206032"/>
                </a:lnTo>
                <a:lnTo>
                  <a:pt x="114693" y="240245"/>
                </a:lnTo>
                <a:lnTo>
                  <a:pt x="115163" y="240245"/>
                </a:lnTo>
                <a:lnTo>
                  <a:pt x="137934" y="205689"/>
                </a:lnTo>
                <a:lnTo>
                  <a:pt x="137934" y="258508"/>
                </a:lnTo>
                <a:lnTo>
                  <a:pt x="155613" y="258508"/>
                </a:lnTo>
                <a:lnTo>
                  <a:pt x="155613" y="177596"/>
                </a:lnTo>
                <a:close/>
              </a:path>
              <a:path w="628650" h="323214">
                <a:moveTo>
                  <a:pt x="235839" y="205562"/>
                </a:moveTo>
                <a:lnTo>
                  <a:pt x="233718" y="194221"/>
                </a:lnTo>
                <a:lnTo>
                  <a:pt x="233337" y="193662"/>
                </a:lnTo>
                <a:lnTo>
                  <a:pt x="227596" y="185381"/>
                </a:lnTo>
                <a:lnTo>
                  <a:pt x="217855" y="179641"/>
                </a:lnTo>
                <a:lnTo>
                  <a:pt x="217805" y="197942"/>
                </a:lnTo>
                <a:lnTo>
                  <a:pt x="217805" y="213080"/>
                </a:lnTo>
                <a:lnTo>
                  <a:pt x="212610" y="218401"/>
                </a:lnTo>
                <a:lnTo>
                  <a:pt x="189611" y="218401"/>
                </a:lnTo>
                <a:lnTo>
                  <a:pt x="189611" y="193662"/>
                </a:lnTo>
                <a:lnTo>
                  <a:pt x="212267" y="193662"/>
                </a:lnTo>
                <a:lnTo>
                  <a:pt x="217805" y="197942"/>
                </a:lnTo>
                <a:lnTo>
                  <a:pt x="217805" y="179641"/>
                </a:lnTo>
                <a:lnTo>
                  <a:pt x="204863" y="177596"/>
                </a:lnTo>
                <a:lnTo>
                  <a:pt x="171805" y="177596"/>
                </a:lnTo>
                <a:lnTo>
                  <a:pt x="171805" y="258508"/>
                </a:lnTo>
                <a:lnTo>
                  <a:pt x="189611" y="258508"/>
                </a:lnTo>
                <a:lnTo>
                  <a:pt x="189611" y="234226"/>
                </a:lnTo>
                <a:lnTo>
                  <a:pt x="203123" y="234226"/>
                </a:lnTo>
                <a:lnTo>
                  <a:pt x="235839" y="205803"/>
                </a:lnTo>
                <a:lnTo>
                  <a:pt x="235839" y="205562"/>
                </a:lnTo>
                <a:close/>
              </a:path>
              <a:path w="628650" h="323214">
                <a:moveTo>
                  <a:pt x="327914" y="217805"/>
                </a:moveTo>
                <a:lnTo>
                  <a:pt x="324713" y="201612"/>
                </a:lnTo>
                <a:lnTo>
                  <a:pt x="318668" y="192608"/>
                </a:lnTo>
                <a:lnTo>
                  <a:pt x="315823" y="188379"/>
                </a:lnTo>
                <a:lnTo>
                  <a:pt x="309295" y="184099"/>
                </a:lnTo>
                <a:lnTo>
                  <a:pt x="309295" y="218274"/>
                </a:lnTo>
                <a:lnTo>
                  <a:pt x="307517" y="228066"/>
                </a:lnTo>
                <a:lnTo>
                  <a:pt x="302526" y="236080"/>
                </a:lnTo>
                <a:lnTo>
                  <a:pt x="294855" y="241490"/>
                </a:lnTo>
                <a:lnTo>
                  <a:pt x="285026" y="243471"/>
                </a:lnTo>
                <a:lnTo>
                  <a:pt x="275145" y="241452"/>
                </a:lnTo>
                <a:lnTo>
                  <a:pt x="267385" y="235966"/>
                </a:lnTo>
                <a:lnTo>
                  <a:pt x="262318" y="227876"/>
                </a:lnTo>
                <a:lnTo>
                  <a:pt x="260553" y="218274"/>
                </a:lnTo>
                <a:lnTo>
                  <a:pt x="260515" y="217805"/>
                </a:lnTo>
                <a:lnTo>
                  <a:pt x="262293" y="208026"/>
                </a:lnTo>
                <a:lnTo>
                  <a:pt x="267271" y="200012"/>
                </a:lnTo>
                <a:lnTo>
                  <a:pt x="274942" y="194602"/>
                </a:lnTo>
                <a:lnTo>
                  <a:pt x="284784" y="192608"/>
                </a:lnTo>
                <a:lnTo>
                  <a:pt x="294652" y="194640"/>
                </a:lnTo>
                <a:lnTo>
                  <a:pt x="302412" y="200126"/>
                </a:lnTo>
                <a:lnTo>
                  <a:pt x="307479" y="208229"/>
                </a:lnTo>
                <a:lnTo>
                  <a:pt x="309245" y="217805"/>
                </a:lnTo>
                <a:lnTo>
                  <a:pt x="309295" y="218274"/>
                </a:lnTo>
                <a:lnTo>
                  <a:pt x="309295" y="184099"/>
                </a:lnTo>
                <a:lnTo>
                  <a:pt x="302260" y="179476"/>
                </a:lnTo>
                <a:lnTo>
                  <a:pt x="285026" y="176199"/>
                </a:lnTo>
                <a:lnTo>
                  <a:pt x="267754" y="179514"/>
                </a:lnTo>
                <a:lnTo>
                  <a:pt x="254101" y="188506"/>
                </a:lnTo>
                <a:lnTo>
                  <a:pt x="245135" y="201815"/>
                </a:lnTo>
                <a:lnTo>
                  <a:pt x="241947" y="217805"/>
                </a:lnTo>
                <a:lnTo>
                  <a:pt x="241909" y="218274"/>
                </a:lnTo>
                <a:lnTo>
                  <a:pt x="245097" y="234492"/>
                </a:lnTo>
                <a:lnTo>
                  <a:pt x="253974" y="247713"/>
                </a:lnTo>
                <a:lnTo>
                  <a:pt x="267550" y="256628"/>
                </a:lnTo>
                <a:lnTo>
                  <a:pt x="284784" y="259892"/>
                </a:lnTo>
                <a:lnTo>
                  <a:pt x="302056" y="256590"/>
                </a:lnTo>
                <a:lnTo>
                  <a:pt x="315709" y="247599"/>
                </a:lnTo>
                <a:lnTo>
                  <a:pt x="318490" y="243471"/>
                </a:lnTo>
                <a:lnTo>
                  <a:pt x="324675" y="234289"/>
                </a:lnTo>
                <a:lnTo>
                  <a:pt x="327863" y="218274"/>
                </a:lnTo>
                <a:lnTo>
                  <a:pt x="327914" y="217805"/>
                </a:lnTo>
                <a:close/>
              </a:path>
              <a:path w="628650" h="323214">
                <a:moveTo>
                  <a:pt x="346773" y="285673"/>
                </a:moveTo>
                <a:lnTo>
                  <a:pt x="340372" y="285673"/>
                </a:lnTo>
                <a:lnTo>
                  <a:pt x="340372" y="322084"/>
                </a:lnTo>
                <a:lnTo>
                  <a:pt x="346773" y="322084"/>
                </a:lnTo>
                <a:lnTo>
                  <a:pt x="346773" y="285673"/>
                </a:lnTo>
                <a:close/>
              </a:path>
              <a:path w="628650" h="323214">
                <a:moveTo>
                  <a:pt x="387400" y="285673"/>
                </a:moveTo>
                <a:lnTo>
                  <a:pt x="381114" y="285673"/>
                </a:lnTo>
                <a:lnTo>
                  <a:pt x="381114" y="310857"/>
                </a:lnTo>
                <a:lnTo>
                  <a:pt x="361607" y="285673"/>
                </a:lnTo>
                <a:lnTo>
                  <a:pt x="355676" y="285673"/>
                </a:lnTo>
                <a:lnTo>
                  <a:pt x="355676" y="322084"/>
                </a:lnTo>
                <a:lnTo>
                  <a:pt x="361975" y="322084"/>
                </a:lnTo>
                <a:lnTo>
                  <a:pt x="361975" y="296176"/>
                </a:lnTo>
                <a:lnTo>
                  <a:pt x="382054" y="322084"/>
                </a:lnTo>
                <a:lnTo>
                  <a:pt x="387400" y="322084"/>
                </a:lnTo>
                <a:lnTo>
                  <a:pt x="387400" y="285673"/>
                </a:lnTo>
                <a:close/>
              </a:path>
              <a:path w="628650" h="323214">
                <a:moveTo>
                  <a:pt x="421716" y="305587"/>
                </a:moveTo>
                <a:lnTo>
                  <a:pt x="417766" y="302831"/>
                </a:lnTo>
                <a:lnTo>
                  <a:pt x="403034" y="299288"/>
                </a:lnTo>
                <a:lnTo>
                  <a:pt x="401370" y="298043"/>
                </a:lnTo>
                <a:lnTo>
                  <a:pt x="401370" y="292747"/>
                </a:lnTo>
                <a:lnTo>
                  <a:pt x="403567" y="290817"/>
                </a:lnTo>
                <a:lnTo>
                  <a:pt x="410641" y="290817"/>
                </a:lnTo>
                <a:lnTo>
                  <a:pt x="413918" y="292112"/>
                </a:lnTo>
                <a:lnTo>
                  <a:pt x="417195" y="294563"/>
                </a:lnTo>
                <a:lnTo>
                  <a:pt x="420624" y="289725"/>
                </a:lnTo>
                <a:lnTo>
                  <a:pt x="416928" y="286766"/>
                </a:lnTo>
                <a:lnTo>
                  <a:pt x="412724" y="285140"/>
                </a:lnTo>
                <a:lnTo>
                  <a:pt x="400177" y="285140"/>
                </a:lnTo>
                <a:lnTo>
                  <a:pt x="394982" y="289458"/>
                </a:lnTo>
                <a:lnTo>
                  <a:pt x="394982" y="302526"/>
                </a:lnTo>
                <a:lnTo>
                  <a:pt x="399351" y="304812"/>
                </a:lnTo>
                <a:lnTo>
                  <a:pt x="413867" y="308241"/>
                </a:lnTo>
                <a:lnTo>
                  <a:pt x="415328" y="309651"/>
                </a:lnTo>
                <a:lnTo>
                  <a:pt x="415328" y="315061"/>
                </a:lnTo>
                <a:lnTo>
                  <a:pt x="412826" y="316928"/>
                </a:lnTo>
                <a:lnTo>
                  <a:pt x="404393" y="316928"/>
                </a:lnTo>
                <a:lnTo>
                  <a:pt x="400862" y="315214"/>
                </a:lnTo>
                <a:lnTo>
                  <a:pt x="397370" y="312191"/>
                </a:lnTo>
                <a:lnTo>
                  <a:pt x="393522" y="316776"/>
                </a:lnTo>
                <a:lnTo>
                  <a:pt x="397891" y="320675"/>
                </a:lnTo>
                <a:lnTo>
                  <a:pt x="403148" y="322605"/>
                </a:lnTo>
                <a:lnTo>
                  <a:pt x="416356" y="322605"/>
                </a:lnTo>
                <a:lnTo>
                  <a:pt x="421716" y="318541"/>
                </a:lnTo>
                <a:lnTo>
                  <a:pt x="421716" y="305587"/>
                </a:lnTo>
                <a:close/>
              </a:path>
              <a:path w="628650" h="323214">
                <a:moveTo>
                  <a:pt x="451739" y="177596"/>
                </a:moveTo>
                <a:lnTo>
                  <a:pt x="433133" y="177596"/>
                </a:lnTo>
                <a:lnTo>
                  <a:pt x="416369" y="231813"/>
                </a:lnTo>
                <a:lnTo>
                  <a:pt x="398221" y="177596"/>
                </a:lnTo>
                <a:lnTo>
                  <a:pt x="382968" y="177596"/>
                </a:lnTo>
                <a:lnTo>
                  <a:pt x="364820" y="231813"/>
                </a:lnTo>
                <a:lnTo>
                  <a:pt x="348056" y="177596"/>
                </a:lnTo>
                <a:lnTo>
                  <a:pt x="328980" y="177596"/>
                </a:lnTo>
                <a:lnTo>
                  <a:pt x="356603" y="258508"/>
                </a:lnTo>
                <a:lnTo>
                  <a:pt x="372097" y="258508"/>
                </a:lnTo>
                <a:lnTo>
                  <a:pt x="390359" y="206387"/>
                </a:lnTo>
                <a:lnTo>
                  <a:pt x="408622" y="258508"/>
                </a:lnTo>
                <a:lnTo>
                  <a:pt x="424116" y="258508"/>
                </a:lnTo>
                <a:lnTo>
                  <a:pt x="451739" y="177596"/>
                </a:lnTo>
                <a:close/>
              </a:path>
              <a:path w="628650" h="323214">
                <a:moveTo>
                  <a:pt x="454101" y="285673"/>
                </a:moveTo>
                <a:lnTo>
                  <a:pt x="424548" y="285673"/>
                </a:lnTo>
                <a:lnTo>
                  <a:pt x="424548" y="291604"/>
                </a:lnTo>
                <a:lnTo>
                  <a:pt x="436105" y="291604"/>
                </a:lnTo>
                <a:lnTo>
                  <a:pt x="436105" y="322084"/>
                </a:lnTo>
                <a:lnTo>
                  <a:pt x="442556" y="322084"/>
                </a:lnTo>
                <a:lnTo>
                  <a:pt x="442556" y="291604"/>
                </a:lnTo>
                <a:lnTo>
                  <a:pt x="454101" y="291604"/>
                </a:lnTo>
                <a:lnTo>
                  <a:pt x="454101" y="285673"/>
                </a:lnTo>
                <a:close/>
              </a:path>
              <a:path w="628650" h="323214">
                <a:moveTo>
                  <a:pt x="466204" y="285673"/>
                </a:moveTo>
                <a:lnTo>
                  <a:pt x="459803" y="285673"/>
                </a:lnTo>
                <a:lnTo>
                  <a:pt x="459803" y="322084"/>
                </a:lnTo>
                <a:lnTo>
                  <a:pt x="466204" y="322084"/>
                </a:lnTo>
                <a:lnTo>
                  <a:pt x="466204" y="285673"/>
                </a:lnTo>
                <a:close/>
              </a:path>
              <a:path w="628650" h="323214">
                <a:moveTo>
                  <a:pt x="501421" y="285673"/>
                </a:moveTo>
                <a:lnTo>
                  <a:pt x="471868" y="285673"/>
                </a:lnTo>
                <a:lnTo>
                  <a:pt x="471868" y="291604"/>
                </a:lnTo>
                <a:lnTo>
                  <a:pt x="483425" y="291604"/>
                </a:lnTo>
                <a:lnTo>
                  <a:pt x="483425" y="322084"/>
                </a:lnTo>
                <a:lnTo>
                  <a:pt x="489877" y="322084"/>
                </a:lnTo>
                <a:lnTo>
                  <a:pt x="489877" y="291604"/>
                </a:lnTo>
                <a:lnTo>
                  <a:pt x="501421" y="291604"/>
                </a:lnTo>
                <a:lnTo>
                  <a:pt x="501421" y="285673"/>
                </a:lnTo>
                <a:close/>
              </a:path>
              <a:path w="628650" h="323214">
                <a:moveTo>
                  <a:pt x="521512" y="242671"/>
                </a:moveTo>
                <a:lnTo>
                  <a:pt x="477583" y="242671"/>
                </a:lnTo>
                <a:lnTo>
                  <a:pt x="477583" y="225679"/>
                </a:lnTo>
                <a:lnTo>
                  <a:pt x="515734" y="225679"/>
                </a:lnTo>
                <a:lnTo>
                  <a:pt x="515734" y="209842"/>
                </a:lnTo>
                <a:lnTo>
                  <a:pt x="477583" y="209842"/>
                </a:lnTo>
                <a:lnTo>
                  <a:pt x="477583" y="193433"/>
                </a:lnTo>
                <a:lnTo>
                  <a:pt x="520941" y="193433"/>
                </a:lnTo>
                <a:lnTo>
                  <a:pt x="520941" y="177596"/>
                </a:lnTo>
                <a:lnTo>
                  <a:pt x="459905" y="177596"/>
                </a:lnTo>
                <a:lnTo>
                  <a:pt x="459905" y="258508"/>
                </a:lnTo>
                <a:lnTo>
                  <a:pt x="521512" y="258508"/>
                </a:lnTo>
                <a:lnTo>
                  <a:pt x="521512" y="242671"/>
                </a:lnTo>
                <a:close/>
              </a:path>
              <a:path w="628650" h="323214">
                <a:moveTo>
                  <a:pt x="537667" y="285661"/>
                </a:moveTo>
                <a:lnTo>
                  <a:pt x="531266" y="285661"/>
                </a:lnTo>
                <a:lnTo>
                  <a:pt x="531266" y="313334"/>
                </a:lnTo>
                <a:lnTo>
                  <a:pt x="527773" y="316725"/>
                </a:lnTo>
                <a:lnTo>
                  <a:pt x="516382" y="316725"/>
                </a:lnTo>
                <a:lnTo>
                  <a:pt x="512902" y="313131"/>
                </a:lnTo>
                <a:lnTo>
                  <a:pt x="512902" y="285661"/>
                </a:lnTo>
                <a:lnTo>
                  <a:pt x="506501" y="285661"/>
                </a:lnTo>
                <a:lnTo>
                  <a:pt x="506501" y="306628"/>
                </a:lnTo>
                <a:lnTo>
                  <a:pt x="506501" y="317195"/>
                </a:lnTo>
                <a:lnTo>
                  <a:pt x="512533" y="322656"/>
                </a:lnTo>
                <a:lnTo>
                  <a:pt x="531520" y="322656"/>
                </a:lnTo>
                <a:lnTo>
                  <a:pt x="537667" y="317195"/>
                </a:lnTo>
                <a:lnTo>
                  <a:pt x="537667" y="285661"/>
                </a:lnTo>
                <a:close/>
              </a:path>
              <a:path w="628650" h="323214">
                <a:moveTo>
                  <a:pt x="572274" y="285673"/>
                </a:moveTo>
                <a:lnTo>
                  <a:pt x="542721" y="285673"/>
                </a:lnTo>
                <a:lnTo>
                  <a:pt x="542721" y="291604"/>
                </a:lnTo>
                <a:lnTo>
                  <a:pt x="554278" y="291604"/>
                </a:lnTo>
                <a:lnTo>
                  <a:pt x="554278" y="322084"/>
                </a:lnTo>
                <a:lnTo>
                  <a:pt x="560730" y="322084"/>
                </a:lnTo>
                <a:lnTo>
                  <a:pt x="560730" y="291604"/>
                </a:lnTo>
                <a:lnTo>
                  <a:pt x="572274" y="291604"/>
                </a:lnTo>
                <a:lnTo>
                  <a:pt x="572274" y="285673"/>
                </a:lnTo>
                <a:close/>
              </a:path>
              <a:path w="628650" h="323214">
                <a:moveTo>
                  <a:pt x="604418" y="102755"/>
                </a:moveTo>
                <a:lnTo>
                  <a:pt x="574319" y="97358"/>
                </a:lnTo>
                <a:lnTo>
                  <a:pt x="539178" y="95465"/>
                </a:lnTo>
                <a:lnTo>
                  <a:pt x="496189" y="99288"/>
                </a:lnTo>
                <a:lnTo>
                  <a:pt x="442582" y="111010"/>
                </a:lnTo>
                <a:lnTo>
                  <a:pt x="383882" y="123177"/>
                </a:lnTo>
                <a:lnTo>
                  <a:pt x="339915" y="124853"/>
                </a:lnTo>
                <a:lnTo>
                  <a:pt x="305739" y="119570"/>
                </a:lnTo>
                <a:lnTo>
                  <a:pt x="247103" y="102146"/>
                </a:lnTo>
                <a:lnTo>
                  <a:pt x="212788" y="97028"/>
                </a:lnTo>
                <a:lnTo>
                  <a:pt x="168567" y="98996"/>
                </a:lnTo>
                <a:lnTo>
                  <a:pt x="115404" y="123736"/>
                </a:lnTo>
                <a:lnTo>
                  <a:pt x="158711" y="122008"/>
                </a:lnTo>
                <a:lnTo>
                  <a:pt x="193192" y="127177"/>
                </a:lnTo>
                <a:lnTo>
                  <a:pt x="253822" y="144538"/>
                </a:lnTo>
                <a:lnTo>
                  <a:pt x="289026" y="149898"/>
                </a:lnTo>
                <a:lnTo>
                  <a:pt x="333540" y="148475"/>
                </a:lnTo>
                <a:lnTo>
                  <a:pt x="391896" y="136867"/>
                </a:lnTo>
                <a:lnTo>
                  <a:pt x="465836" y="122732"/>
                </a:lnTo>
                <a:lnTo>
                  <a:pt x="520090" y="122593"/>
                </a:lnTo>
                <a:lnTo>
                  <a:pt x="563384" y="130467"/>
                </a:lnTo>
                <a:lnTo>
                  <a:pt x="604418" y="140347"/>
                </a:lnTo>
                <a:lnTo>
                  <a:pt x="604418" y="102755"/>
                </a:lnTo>
                <a:close/>
              </a:path>
              <a:path w="628650" h="323214">
                <a:moveTo>
                  <a:pt x="604418" y="48933"/>
                </a:moveTo>
                <a:lnTo>
                  <a:pt x="589978" y="50965"/>
                </a:lnTo>
                <a:lnTo>
                  <a:pt x="574471" y="53746"/>
                </a:lnTo>
                <a:lnTo>
                  <a:pt x="557834" y="57378"/>
                </a:lnTo>
                <a:lnTo>
                  <a:pt x="539991" y="62026"/>
                </a:lnTo>
                <a:lnTo>
                  <a:pt x="482244" y="74269"/>
                </a:lnTo>
                <a:lnTo>
                  <a:pt x="439191" y="75869"/>
                </a:lnTo>
                <a:lnTo>
                  <a:pt x="405955" y="70434"/>
                </a:lnTo>
                <a:lnTo>
                  <a:pt x="349402" y="52768"/>
                </a:lnTo>
                <a:lnTo>
                  <a:pt x="316318" y="47739"/>
                </a:lnTo>
                <a:lnTo>
                  <a:pt x="273519" y="50012"/>
                </a:lnTo>
                <a:lnTo>
                  <a:pt x="220357" y="74752"/>
                </a:lnTo>
                <a:lnTo>
                  <a:pt x="262712" y="72898"/>
                </a:lnTo>
                <a:lnTo>
                  <a:pt x="296341" y="78054"/>
                </a:lnTo>
                <a:lnTo>
                  <a:pt x="355333" y="95580"/>
                </a:lnTo>
                <a:lnTo>
                  <a:pt x="389661" y="101003"/>
                </a:lnTo>
                <a:lnTo>
                  <a:pt x="433184" y="99606"/>
                </a:lnTo>
                <a:lnTo>
                  <a:pt x="490372" y="87896"/>
                </a:lnTo>
                <a:lnTo>
                  <a:pt x="525157" y="79413"/>
                </a:lnTo>
                <a:lnTo>
                  <a:pt x="555256" y="74218"/>
                </a:lnTo>
                <a:lnTo>
                  <a:pt x="581418" y="71932"/>
                </a:lnTo>
                <a:lnTo>
                  <a:pt x="604418" y="72136"/>
                </a:lnTo>
                <a:lnTo>
                  <a:pt x="604418" y="48933"/>
                </a:lnTo>
                <a:close/>
              </a:path>
              <a:path w="628650" h="323214">
                <a:moveTo>
                  <a:pt x="604418" y="20142"/>
                </a:moveTo>
                <a:lnTo>
                  <a:pt x="552297" y="27876"/>
                </a:lnTo>
                <a:lnTo>
                  <a:pt x="514451" y="25196"/>
                </a:lnTo>
                <a:lnTo>
                  <a:pt x="484517" y="16624"/>
                </a:lnTo>
                <a:lnTo>
                  <a:pt x="456145" y="6718"/>
                </a:lnTo>
                <a:lnTo>
                  <a:pt x="422973" y="0"/>
                </a:lnTo>
                <a:lnTo>
                  <a:pt x="378663" y="1028"/>
                </a:lnTo>
                <a:lnTo>
                  <a:pt x="325399" y="25768"/>
                </a:lnTo>
                <a:lnTo>
                  <a:pt x="366496" y="22567"/>
                </a:lnTo>
                <a:lnTo>
                  <a:pt x="398881" y="27190"/>
                </a:lnTo>
                <a:lnTo>
                  <a:pt x="426999" y="35966"/>
                </a:lnTo>
                <a:lnTo>
                  <a:pt x="455256" y="45199"/>
                </a:lnTo>
                <a:lnTo>
                  <a:pt x="488073" y="51219"/>
                </a:lnTo>
                <a:lnTo>
                  <a:pt x="529882" y="50342"/>
                </a:lnTo>
                <a:lnTo>
                  <a:pt x="585089" y="38912"/>
                </a:lnTo>
                <a:lnTo>
                  <a:pt x="604418" y="33591"/>
                </a:lnTo>
                <a:lnTo>
                  <a:pt x="604418" y="20142"/>
                </a:lnTo>
                <a:close/>
              </a:path>
              <a:path w="628650" h="323214">
                <a:moveTo>
                  <a:pt x="604545" y="258508"/>
                </a:moveTo>
                <a:lnTo>
                  <a:pt x="586841" y="232613"/>
                </a:lnTo>
                <a:lnTo>
                  <a:pt x="584784" y="229603"/>
                </a:lnTo>
                <a:lnTo>
                  <a:pt x="591832" y="225920"/>
                </a:lnTo>
                <a:lnTo>
                  <a:pt x="597306" y="220535"/>
                </a:lnTo>
                <a:lnTo>
                  <a:pt x="599122" y="216890"/>
                </a:lnTo>
                <a:lnTo>
                  <a:pt x="600849" y="213423"/>
                </a:lnTo>
                <a:lnTo>
                  <a:pt x="602119" y="204520"/>
                </a:lnTo>
                <a:lnTo>
                  <a:pt x="602119" y="196659"/>
                </a:lnTo>
                <a:lnTo>
                  <a:pt x="600976" y="193662"/>
                </a:lnTo>
                <a:lnTo>
                  <a:pt x="599694" y="190296"/>
                </a:lnTo>
                <a:lnTo>
                  <a:pt x="589864" y="180479"/>
                </a:lnTo>
                <a:lnTo>
                  <a:pt x="584085" y="178396"/>
                </a:lnTo>
                <a:lnTo>
                  <a:pt x="584085" y="197586"/>
                </a:lnTo>
                <a:lnTo>
                  <a:pt x="584085" y="212267"/>
                </a:lnTo>
                <a:lnTo>
                  <a:pt x="579120" y="216890"/>
                </a:lnTo>
                <a:lnTo>
                  <a:pt x="552411" y="216890"/>
                </a:lnTo>
                <a:lnTo>
                  <a:pt x="552411" y="193662"/>
                </a:lnTo>
                <a:lnTo>
                  <a:pt x="578764" y="193662"/>
                </a:lnTo>
                <a:lnTo>
                  <a:pt x="584085" y="197586"/>
                </a:lnTo>
                <a:lnTo>
                  <a:pt x="584085" y="178396"/>
                </a:lnTo>
                <a:lnTo>
                  <a:pt x="581888" y="177596"/>
                </a:lnTo>
                <a:lnTo>
                  <a:pt x="534606" y="177596"/>
                </a:lnTo>
                <a:lnTo>
                  <a:pt x="534606" y="258508"/>
                </a:lnTo>
                <a:lnTo>
                  <a:pt x="552411" y="258508"/>
                </a:lnTo>
                <a:lnTo>
                  <a:pt x="552411" y="232613"/>
                </a:lnTo>
                <a:lnTo>
                  <a:pt x="566394" y="232613"/>
                </a:lnTo>
                <a:lnTo>
                  <a:pt x="583742" y="258508"/>
                </a:lnTo>
                <a:lnTo>
                  <a:pt x="604545" y="258508"/>
                </a:lnTo>
                <a:close/>
              </a:path>
              <a:path w="628650" h="323214">
                <a:moveTo>
                  <a:pt x="604723" y="316369"/>
                </a:moveTo>
                <a:lnTo>
                  <a:pt x="583857" y="316369"/>
                </a:lnTo>
                <a:lnTo>
                  <a:pt x="583857" y="306578"/>
                </a:lnTo>
                <a:lnTo>
                  <a:pt x="602119" y="306578"/>
                </a:lnTo>
                <a:lnTo>
                  <a:pt x="602119" y="300863"/>
                </a:lnTo>
                <a:lnTo>
                  <a:pt x="583857" y="300863"/>
                </a:lnTo>
                <a:lnTo>
                  <a:pt x="583857" y="291401"/>
                </a:lnTo>
                <a:lnTo>
                  <a:pt x="604456" y="291401"/>
                </a:lnTo>
                <a:lnTo>
                  <a:pt x="604456" y="285673"/>
                </a:lnTo>
                <a:lnTo>
                  <a:pt x="577456" y="285673"/>
                </a:lnTo>
                <a:lnTo>
                  <a:pt x="577456" y="322084"/>
                </a:lnTo>
                <a:lnTo>
                  <a:pt x="604723" y="322084"/>
                </a:lnTo>
                <a:lnTo>
                  <a:pt x="604723" y="316369"/>
                </a:lnTo>
                <a:close/>
              </a:path>
              <a:path w="628650" h="323214">
                <a:moveTo>
                  <a:pt x="616153" y="310680"/>
                </a:moveTo>
                <a:lnTo>
                  <a:pt x="607758" y="310680"/>
                </a:lnTo>
                <a:lnTo>
                  <a:pt x="607758" y="311797"/>
                </a:lnTo>
                <a:lnTo>
                  <a:pt x="611352" y="311797"/>
                </a:lnTo>
                <a:lnTo>
                  <a:pt x="611352" y="321373"/>
                </a:lnTo>
                <a:lnTo>
                  <a:pt x="612571" y="321373"/>
                </a:lnTo>
                <a:lnTo>
                  <a:pt x="612571" y="311797"/>
                </a:lnTo>
                <a:lnTo>
                  <a:pt x="616153" y="311797"/>
                </a:lnTo>
                <a:lnTo>
                  <a:pt x="616153" y="310680"/>
                </a:lnTo>
                <a:close/>
              </a:path>
              <a:path w="628650" h="323214">
                <a:moveTo>
                  <a:pt x="628637" y="310680"/>
                </a:moveTo>
                <a:lnTo>
                  <a:pt x="627418" y="310680"/>
                </a:lnTo>
                <a:lnTo>
                  <a:pt x="623531" y="316509"/>
                </a:lnTo>
                <a:lnTo>
                  <a:pt x="619633" y="310680"/>
                </a:lnTo>
                <a:lnTo>
                  <a:pt x="618413" y="310680"/>
                </a:lnTo>
                <a:lnTo>
                  <a:pt x="618413" y="321373"/>
                </a:lnTo>
                <a:lnTo>
                  <a:pt x="619582" y="321373"/>
                </a:lnTo>
                <a:lnTo>
                  <a:pt x="619582" y="312724"/>
                </a:lnTo>
                <a:lnTo>
                  <a:pt x="623481" y="318439"/>
                </a:lnTo>
                <a:lnTo>
                  <a:pt x="627430" y="312712"/>
                </a:lnTo>
                <a:lnTo>
                  <a:pt x="627430" y="321373"/>
                </a:lnTo>
                <a:lnTo>
                  <a:pt x="628637" y="321373"/>
                </a:lnTo>
                <a:lnTo>
                  <a:pt x="628637" y="310680"/>
                </a:lnTo>
                <a:close/>
              </a:path>
            </a:pathLst>
          </a:custGeom>
          <a:solidFill>
            <a:srgbClr val="FFFFFF"/>
          </a:solidFill>
        </p:spPr>
        <p:txBody>
          <a:bodyPr wrap="square" lIns="0" tIns="0" rIns="0" bIns="0" rtlCol="0"/>
          <a:lstStyle/>
          <a:p>
            <a:endParaRPr dirty="0"/>
          </a:p>
        </p:txBody>
      </p:sp>
      <p:sp>
        <p:nvSpPr>
          <p:cNvPr id="17" name="object 17"/>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solidFill>
                  <a:schemeClr val="bg1"/>
                </a:solidFill>
              </a:rPr>
              <a:t>LEVERAGING </a:t>
            </a:r>
            <a:r>
              <a:rPr spc="35" dirty="0">
                <a:solidFill>
                  <a:schemeClr val="bg1"/>
                </a:solidFill>
              </a:rPr>
              <a:t>ADVICE </a:t>
            </a:r>
            <a:r>
              <a:rPr spc="10" dirty="0">
                <a:solidFill>
                  <a:schemeClr val="bg1"/>
                </a:solidFill>
              </a:rPr>
              <a:t>TO </a:t>
            </a:r>
            <a:r>
              <a:rPr spc="35" dirty="0">
                <a:solidFill>
                  <a:schemeClr val="bg1"/>
                </a:solidFill>
              </a:rPr>
              <a:t>BUILD </a:t>
            </a:r>
            <a:r>
              <a:rPr dirty="0">
                <a:solidFill>
                  <a:schemeClr val="bg1"/>
                </a:solidFill>
              </a:rPr>
              <a:t>A </a:t>
            </a:r>
            <a:r>
              <a:rPr spc="35" dirty="0">
                <a:solidFill>
                  <a:schemeClr val="bg1"/>
                </a:solidFill>
              </a:rPr>
              <a:t>BRIGHTER </a:t>
            </a:r>
            <a:r>
              <a:rPr spc="40" dirty="0">
                <a:solidFill>
                  <a:schemeClr val="bg1"/>
                </a:solidFill>
              </a:rPr>
              <a:t>FUTURE  </a:t>
            </a:r>
            <a:endParaRPr lang="en-US" spc="40" dirty="0">
              <a:solidFill>
                <a:schemeClr val="bg1"/>
              </a:solidFill>
            </a:endParaRPr>
          </a:p>
          <a:p>
            <a:pPr marL="12700" marR="5080">
              <a:lnSpc>
                <a:spcPts val="1290"/>
              </a:lnSpc>
              <a:spcBef>
                <a:spcPts val="30"/>
              </a:spcBef>
            </a:pPr>
            <a:r>
              <a:rPr spc="35" dirty="0">
                <a:solidFill>
                  <a:schemeClr val="bg1"/>
                </a:solidFill>
              </a:rPr>
              <a:t>FOR </a:t>
            </a:r>
            <a:r>
              <a:rPr spc="45" dirty="0">
                <a:solidFill>
                  <a:schemeClr val="bg1"/>
                </a:solidFill>
              </a:rPr>
              <a:t>FINANCIAL </a:t>
            </a:r>
            <a:r>
              <a:rPr spc="40" dirty="0">
                <a:solidFill>
                  <a:schemeClr val="bg1"/>
                </a:solidFill>
              </a:rPr>
              <a:t>PROFESSIONAL </a:t>
            </a:r>
            <a:r>
              <a:rPr spc="20" dirty="0">
                <a:solidFill>
                  <a:schemeClr val="bg1"/>
                </a:solidFill>
              </a:rPr>
              <a:t>USE</a:t>
            </a:r>
            <a:r>
              <a:rPr spc="145" dirty="0">
                <a:solidFill>
                  <a:schemeClr val="bg1"/>
                </a:solidFill>
              </a:rPr>
              <a:t> </a:t>
            </a:r>
            <a:r>
              <a:rPr spc="15" dirty="0">
                <a:solidFill>
                  <a:schemeClr val="bg1"/>
                </a:solidFill>
              </a:rPr>
              <a:t>ONLY</a:t>
            </a:r>
            <a:r>
              <a:rPr lang="en-US" spc="15" dirty="0">
                <a:solidFill>
                  <a:schemeClr val="bg1"/>
                </a:solidFill>
              </a:rPr>
              <a:t>.</a:t>
            </a:r>
            <a:endParaRPr spc="15" dirty="0">
              <a:solidFill>
                <a:schemeClr val="bg1"/>
              </a:solidFill>
            </a:endParaRPr>
          </a:p>
        </p:txBody>
      </p:sp>
      <p:sp>
        <p:nvSpPr>
          <p:cNvPr id="18" name="object 18"/>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8</a:t>
            </a:fld>
            <a:endParaRPr dirty="0"/>
          </a:p>
        </p:txBody>
      </p:sp>
      <p:sp>
        <p:nvSpPr>
          <p:cNvPr id="19" name="object 3">
            <a:extLst>
              <a:ext uri="{FF2B5EF4-FFF2-40B4-BE49-F238E27FC236}">
                <a16:creationId xmlns:a16="http://schemas.microsoft.com/office/drawing/2014/main" id="{731FD74E-2C9E-47D4-A9EA-8F7D5536F926}"/>
              </a:ext>
            </a:extLst>
          </p:cNvPr>
          <p:cNvSpPr txBox="1"/>
          <p:nvPr/>
        </p:nvSpPr>
        <p:spPr>
          <a:xfrm>
            <a:off x="444500" y="4828664"/>
            <a:ext cx="4624146" cy="151323"/>
          </a:xfrm>
          <a:prstGeom prst="rect">
            <a:avLst/>
          </a:prstGeom>
        </p:spPr>
        <p:txBody>
          <a:bodyPr vert="horz" wrap="square" lIns="0" tIns="12700" rIns="0" bIns="0" rtlCol="0">
            <a:spAutoFit/>
          </a:bodyPr>
          <a:lstStyle/>
          <a:p>
            <a:pPr marL="12700">
              <a:lnSpc>
                <a:spcPct val="100000"/>
              </a:lnSpc>
              <a:spcBef>
                <a:spcPts val="100"/>
              </a:spcBef>
            </a:pPr>
            <a:r>
              <a:rPr sz="900" i="1" spc="-10" dirty="0">
                <a:solidFill>
                  <a:schemeClr val="bg1"/>
                </a:solidFill>
                <a:latin typeface="Open Sans"/>
                <a:cs typeface="Open Sans"/>
              </a:rPr>
              <a:t>Source: </a:t>
            </a:r>
            <a:r>
              <a:rPr lang="en-US" sz="900" i="1" spc="-5" dirty="0">
                <a:solidFill>
                  <a:schemeClr val="bg1"/>
                </a:solidFill>
                <a:latin typeface="Open Sans"/>
                <a:cs typeface="Open Sans"/>
              </a:rPr>
              <a:t>Empower Institute and Personal Capital, “Back to (Financial) Basics, January 2021.</a:t>
            </a:r>
            <a:endParaRPr sz="900" dirty="0">
              <a:solidFill>
                <a:schemeClr val="bg1"/>
              </a:solidFill>
              <a:latin typeface="Open Sans"/>
              <a:cs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0058400" cy="5657850"/>
          </a:xfrm>
          <a:custGeom>
            <a:avLst/>
            <a:gdLst/>
            <a:ahLst/>
            <a:cxnLst/>
            <a:rect l="l" t="t" r="r" b="b"/>
            <a:pathLst>
              <a:path w="10058400" h="5657850">
                <a:moveTo>
                  <a:pt x="10058400" y="0"/>
                </a:moveTo>
                <a:lnTo>
                  <a:pt x="0" y="0"/>
                </a:lnTo>
                <a:lnTo>
                  <a:pt x="0" y="5657850"/>
                </a:lnTo>
                <a:lnTo>
                  <a:pt x="10058400" y="5657850"/>
                </a:lnTo>
                <a:lnTo>
                  <a:pt x="10058400" y="0"/>
                </a:lnTo>
                <a:close/>
              </a:path>
            </a:pathLst>
          </a:custGeom>
          <a:solidFill>
            <a:srgbClr val="17214D"/>
          </a:solidFill>
        </p:spPr>
        <p:txBody>
          <a:bodyPr wrap="square" lIns="0" tIns="0" rIns="0" bIns="0" rtlCol="0"/>
          <a:lstStyle/>
          <a:p>
            <a:endParaRPr dirty="0"/>
          </a:p>
        </p:txBody>
      </p:sp>
      <p:sp>
        <p:nvSpPr>
          <p:cNvPr id="3" name="object 3"/>
          <p:cNvSpPr txBox="1">
            <a:spLocks noGrp="1"/>
          </p:cNvSpPr>
          <p:nvPr>
            <p:ph type="title"/>
          </p:nvPr>
        </p:nvSpPr>
        <p:spPr>
          <a:xfrm>
            <a:off x="2500529" y="622908"/>
            <a:ext cx="5052060" cy="736600"/>
          </a:xfrm>
          <a:prstGeom prst="rect">
            <a:avLst/>
          </a:prstGeom>
        </p:spPr>
        <p:txBody>
          <a:bodyPr vert="horz" wrap="square" lIns="0" tIns="12065" rIns="0" bIns="0" rtlCol="0">
            <a:spAutoFit/>
          </a:bodyPr>
          <a:lstStyle/>
          <a:p>
            <a:pPr marL="13335" marR="5080" indent="-1270">
              <a:lnSpc>
                <a:spcPct val="106100"/>
              </a:lnSpc>
              <a:spcBef>
                <a:spcPts val="95"/>
              </a:spcBef>
            </a:pPr>
            <a:r>
              <a:rPr spc="-40" dirty="0"/>
              <a:t>People</a:t>
            </a:r>
            <a:r>
              <a:rPr spc="-100" dirty="0"/>
              <a:t> </a:t>
            </a:r>
            <a:r>
              <a:rPr spc="-35" dirty="0"/>
              <a:t>want</a:t>
            </a:r>
            <a:r>
              <a:rPr spc="-100" dirty="0"/>
              <a:t> </a:t>
            </a:r>
            <a:r>
              <a:rPr spc="-40" dirty="0"/>
              <a:t>advice,</a:t>
            </a:r>
            <a:r>
              <a:rPr spc="-100" dirty="0"/>
              <a:t> </a:t>
            </a:r>
            <a:r>
              <a:rPr spc="-35" dirty="0"/>
              <a:t>they</a:t>
            </a:r>
            <a:r>
              <a:rPr spc="-100" dirty="0"/>
              <a:t> </a:t>
            </a:r>
            <a:r>
              <a:rPr spc="-35" dirty="0"/>
              <a:t>want</a:t>
            </a:r>
            <a:r>
              <a:rPr spc="-95" dirty="0"/>
              <a:t> </a:t>
            </a:r>
            <a:r>
              <a:rPr spc="-25" dirty="0"/>
              <a:t>it</a:t>
            </a:r>
            <a:r>
              <a:rPr spc="-100" dirty="0"/>
              <a:t> </a:t>
            </a:r>
            <a:r>
              <a:rPr spc="-45" dirty="0"/>
              <a:t>now  </a:t>
            </a:r>
            <a:r>
              <a:rPr spc="-30" dirty="0"/>
              <a:t>and</a:t>
            </a:r>
            <a:r>
              <a:rPr spc="-100" dirty="0"/>
              <a:t> </a:t>
            </a:r>
            <a:r>
              <a:rPr spc="-35" dirty="0"/>
              <a:t>they</a:t>
            </a:r>
            <a:r>
              <a:rPr spc="-100" dirty="0"/>
              <a:t> </a:t>
            </a:r>
            <a:r>
              <a:rPr spc="-35" dirty="0"/>
              <a:t>want</a:t>
            </a:r>
            <a:r>
              <a:rPr spc="-100" dirty="0"/>
              <a:t> </a:t>
            </a:r>
            <a:r>
              <a:rPr spc="-40" dirty="0"/>
              <a:t>their</a:t>
            </a:r>
            <a:r>
              <a:rPr spc="-100" dirty="0"/>
              <a:t> </a:t>
            </a:r>
            <a:r>
              <a:rPr spc="-40" dirty="0"/>
              <a:t>employer</a:t>
            </a:r>
            <a:r>
              <a:rPr spc="-100" dirty="0"/>
              <a:t> </a:t>
            </a:r>
            <a:r>
              <a:rPr spc="-25" dirty="0"/>
              <a:t>to</a:t>
            </a:r>
            <a:r>
              <a:rPr spc="-100" dirty="0"/>
              <a:t> </a:t>
            </a:r>
            <a:r>
              <a:rPr spc="-45" dirty="0"/>
              <a:t>help.</a:t>
            </a:r>
          </a:p>
        </p:txBody>
      </p:sp>
      <p:sp>
        <p:nvSpPr>
          <p:cNvPr id="4" name="object 4"/>
          <p:cNvSpPr/>
          <p:nvPr/>
        </p:nvSpPr>
        <p:spPr>
          <a:xfrm>
            <a:off x="3460750" y="1862425"/>
            <a:ext cx="0" cy="2371725"/>
          </a:xfrm>
          <a:custGeom>
            <a:avLst/>
            <a:gdLst/>
            <a:ahLst/>
            <a:cxnLst/>
            <a:rect l="l" t="t" r="r" b="b"/>
            <a:pathLst>
              <a:path h="2371725">
                <a:moveTo>
                  <a:pt x="0" y="0"/>
                </a:moveTo>
                <a:lnTo>
                  <a:pt x="0" y="2371242"/>
                </a:lnTo>
              </a:path>
            </a:pathLst>
          </a:custGeom>
          <a:ln w="12700">
            <a:solidFill>
              <a:srgbClr val="FFFFFF"/>
            </a:solidFill>
          </a:ln>
        </p:spPr>
        <p:txBody>
          <a:bodyPr wrap="square" lIns="0" tIns="0" rIns="0" bIns="0" rtlCol="0"/>
          <a:lstStyle/>
          <a:p>
            <a:endParaRPr dirty="0"/>
          </a:p>
        </p:txBody>
      </p:sp>
      <p:sp>
        <p:nvSpPr>
          <p:cNvPr id="5" name="object 5"/>
          <p:cNvSpPr/>
          <p:nvPr/>
        </p:nvSpPr>
        <p:spPr>
          <a:xfrm>
            <a:off x="6610350" y="1862425"/>
            <a:ext cx="0" cy="2371725"/>
          </a:xfrm>
          <a:custGeom>
            <a:avLst/>
            <a:gdLst/>
            <a:ahLst/>
            <a:cxnLst/>
            <a:rect l="l" t="t" r="r" b="b"/>
            <a:pathLst>
              <a:path h="2371725">
                <a:moveTo>
                  <a:pt x="0" y="0"/>
                </a:moveTo>
                <a:lnTo>
                  <a:pt x="0" y="2371242"/>
                </a:lnTo>
              </a:path>
            </a:pathLst>
          </a:custGeom>
          <a:ln w="12700">
            <a:solidFill>
              <a:srgbClr val="FFFFFF"/>
            </a:solidFill>
          </a:ln>
        </p:spPr>
        <p:txBody>
          <a:bodyPr wrap="square" lIns="0" tIns="0" rIns="0" bIns="0" rtlCol="0"/>
          <a:lstStyle/>
          <a:p>
            <a:endParaRPr dirty="0"/>
          </a:p>
        </p:txBody>
      </p:sp>
      <p:sp>
        <p:nvSpPr>
          <p:cNvPr id="6" name="object 6"/>
          <p:cNvSpPr/>
          <p:nvPr/>
        </p:nvSpPr>
        <p:spPr>
          <a:xfrm>
            <a:off x="1193800" y="1862428"/>
            <a:ext cx="1371600" cy="1371600"/>
          </a:xfrm>
          <a:custGeom>
            <a:avLst/>
            <a:gdLst/>
            <a:ahLst/>
            <a:cxnLst/>
            <a:rect l="l" t="t" r="r" b="b"/>
            <a:pathLst>
              <a:path w="1371600" h="1371600">
                <a:moveTo>
                  <a:pt x="685800" y="0"/>
                </a:moveTo>
                <a:lnTo>
                  <a:pt x="636823" y="1721"/>
                </a:lnTo>
                <a:lnTo>
                  <a:pt x="588776" y="6810"/>
                </a:lnTo>
                <a:lnTo>
                  <a:pt x="541774" y="15149"/>
                </a:lnTo>
                <a:lnTo>
                  <a:pt x="495934" y="26622"/>
                </a:lnTo>
                <a:lnTo>
                  <a:pt x="451371" y="41114"/>
                </a:lnTo>
                <a:lnTo>
                  <a:pt x="408202" y="58508"/>
                </a:lnTo>
                <a:lnTo>
                  <a:pt x="366542" y="78688"/>
                </a:lnTo>
                <a:lnTo>
                  <a:pt x="326508" y="101539"/>
                </a:lnTo>
                <a:lnTo>
                  <a:pt x="288216" y="126943"/>
                </a:lnTo>
                <a:lnTo>
                  <a:pt x="251782" y="154786"/>
                </a:lnTo>
                <a:lnTo>
                  <a:pt x="217321" y="184951"/>
                </a:lnTo>
                <a:lnTo>
                  <a:pt x="184951" y="217321"/>
                </a:lnTo>
                <a:lnTo>
                  <a:pt x="154786" y="251782"/>
                </a:lnTo>
                <a:lnTo>
                  <a:pt x="126943" y="288216"/>
                </a:lnTo>
                <a:lnTo>
                  <a:pt x="101539" y="326508"/>
                </a:lnTo>
                <a:lnTo>
                  <a:pt x="78688" y="366542"/>
                </a:lnTo>
                <a:lnTo>
                  <a:pt x="58508" y="408202"/>
                </a:lnTo>
                <a:lnTo>
                  <a:pt x="41114" y="451371"/>
                </a:lnTo>
                <a:lnTo>
                  <a:pt x="26622" y="495934"/>
                </a:lnTo>
                <a:lnTo>
                  <a:pt x="15149" y="541774"/>
                </a:lnTo>
                <a:lnTo>
                  <a:pt x="6810" y="588776"/>
                </a:lnTo>
                <a:lnTo>
                  <a:pt x="1721" y="636823"/>
                </a:lnTo>
                <a:lnTo>
                  <a:pt x="0" y="685800"/>
                </a:lnTo>
                <a:lnTo>
                  <a:pt x="1721" y="734776"/>
                </a:lnTo>
                <a:lnTo>
                  <a:pt x="6810" y="782823"/>
                </a:lnTo>
                <a:lnTo>
                  <a:pt x="15149" y="829825"/>
                </a:lnTo>
                <a:lnTo>
                  <a:pt x="26622" y="875665"/>
                </a:lnTo>
                <a:lnTo>
                  <a:pt x="41114" y="920228"/>
                </a:lnTo>
                <a:lnTo>
                  <a:pt x="58508" y="963397"/>
                </a:lnTo>
                <a:lnTo>
                  <a:pt x="78688" y="1005057"/>
                </a:lnTo>
                <a:lnTo>
                  <a:pt x="101539" y="1045091"/>
                </a:lnTo>
                <a:lnTo>
                  <a:pt x="126943" y="1083383"/>
                </a:lnTo>
                <a:lnTo>
                  <a:pt x="154786" y="1119817"/>
                </a:lnTo>
                <a:lnTo>
                  <a:pt x="184951" y="1154278"/>
                </a:lnTo>
                <a:lnTo>
                  <a:pt x="217321" y="1186648"/>
                </a:lnTo>
                <a:lnTo>
                  <a:pt x="251782" y="1216813"/>
                </a:lnTo>
                <a:lnTo>
                  <a:pt x="288216" y="1244656"/>
                </a:lnTo>
                <a:lnTo>
                  <a:pt x="326508" y="1270060"/>
                </a:lnTo>
                <a:lnTo>
                  <a:pt x="366542" y="1292911"/>
                </a:lnTo>
                <a:lnTo>
                  <a:pt x="408202" y="1313091"/>
                </a:lnTo>
                <a:lnTo>
                  <a:pt x="451371" y="1330485"/>
                </a:lnTo>
                <a:lnTo>
                  <a:pt x="495934" y="1344977"/>
                </a:lnTo>
                <a:lnTo>
                  <a:pt x="541774" y="1356450"/>
                </a:lnTo>
                <a:lnTo>
                  <a:pt x="588776" y="1364789"/>
                </a:lnTo>
                <a:lnTo>
                  <a:pt x="636823" y="1369878"/>
                </a:lnTo>
                <a:lnTo>
                  <a:pt x="685800" y="1371600"/>
                </a:lnTo>
                <a:lnTo>
                  <a:pt x="734776" y="1369878"/>
                </a:lnTo>
                <a:lnTo>
                  <a:pt x="782823" y="1364789"/>
                </a:lnTo>
                <a:lnTo>
                  <a:pt x="829825" y="1356450"/>
                </a:lnTo>
                <a:lnTo>
                  <a:pt x="875665" y="1344977"/>
                </a:lnTo>
                <a:lnTo>
                  <a:pt x="920228" y="1330485"/>
                </a:lnTo>
                <a:lnTo>
                  <a:pt x="963397" y="1313091"/>
                </a:lnTo>
                <a:lnTo>
                  <a:pt x="1005057" y="1292911"/>
                </a:lnTo>
                <a:lnTo>
                  <a:pt x="1045091" y="1270060"/>
                </a:lnTo>
                <a:lnTo>
                  <a:pt x="1083383" y="1244656"/>
                </a:lnTo>
                <a:lnTo>
                  <a:pt x="1119817" y="1216813"/>
                </a:lnTo>
                <a:lnTo>
                  <a:pt x="1154278" y="1186648"/>
                </a:lnTo>
                <a:lnTo>
                  <a:pt x="1186648" y="1154278"/>
                </a:lnTo>
                <a:lnTo>
                  <a:pt x="1216813" y="1119817"/>
                </a:lnTo>
                <a:lnTo>
                  <a:pt x="1244656" y="1083383"/>
                </a:lnTo>
                <a:lnTo>
                  <a:pt x="1270060" y="1045091"/>
                </a:lnTo>
                <a:lnTo>
                  <a:pt x="1292911" y="1005057"/>
                </a:lnTo>
                <a:lnTo>
                  <a:pt x="1313091" y="963397"/>
                </a:lnTo>
                <a:lnTo>
                  <a:pt x="1330485" y="920228"/>
                </a:lnTo>
                <a:lnTo>
                  <a:pt x="1344977" y="875665"/>
                </a:lnTo>
                <a:lnTo>
                  <a:pt x="1356450" y="829825"/>
                </a:lnTo>
                <a:lnTo>
                  <a:pt x="1364789" y="782823"/>
                </a:lnTo>
                <a:lnTo>
                  <a:pt x="1369878" y="734776"/>
                </a:lnTo>
                <a:lnTo>
                  <a:pt x="1371600" y="685800"/>
                </a:lnTo>
                <a:lnTo>
                  <a:pt x="1369878" y="636823"/>
                </a:lnTo>
                <a:lnTo>
                  <a:pt x="1364789" y="588776"/>
                </a:lnTo>
                <a:lnTo>
                  <a:pt x="1356450" y="541774"/>
                </a:lnTo>
                <a:lnTo>
                  <a:pt x="1344977" y="495934"/>
                </a:lnTo>
                <a:lnTo>
                  <a:pt x="1330485" y="451371"/>
                </a:lnTo>
                <a:lnTo>
                  <a:pt x="1313091" y="408202"/>
                </a:lnTo>
                <a:lnTo>
                  <a:pt x="1292911" y="366542"/>
                </a:lnTo>
                <a:lnTo>
                  <a:pt x="1270060" y="326508"/>
                </a:lnTo>
                <a:lnTo>
                  <a:pt x="1244656" y="288216"/>
                </a:lnTo>
                <a:lnTo>
                  <a:pt x="1216813" y="251782"/>
                </a:lnTo>
                <a:lnTo>
                  <a:pt x="1186648" y="217321"/>
                </a:lnTo>
                <a:lnTo>
                  <a:pt x="1154278" y="184951"/>
                </a:lnTo>
                <a:lnTo>
                  <a:pt x="1119817" y="154786"/>
                </a:lnTo>
                <a:lnTo>
                  <a:pt x="1083383" y="126943"/>
                </a:lnTo>
                <a:lnTo>
                  <a:pt x="1045091" y="101539"/>
                </a:lnTo>
                <a:lnTo>
                  <a:pt x="1005057" y="78688"/>
                </a:lnTo>
                <a:lnTo>
                  <a:pt x="963397" y="58508"/>
                </a:lnTo>
                <a:lnTo>
                  <a:pt x="920228" y="41114"/>
                </a:lnTo>
                <a:lnTo>
                  <a:pt x="875665" y="26622"/>
                </a:lnTo>
                <a:lnTo>
                  <a:pt x="829825" y="15149"/>
                </a:lnTo>
                <a:lnTo>
                  <a:pt x="782823" y="6810"/>
                </a:lnTo>
                <a:lnTo>
                  <a:pt x="734776" y="1721"/>
                </a:lnTo>
                <a:lnTo>
                  <a:pt x="685800" y="0"/>
                </a:lnTo>
                <a:close/>
              </a:path>
            </a:pathLst>
          </a:custGeom>
          <a:solidFill>
            <a:srgbClr val="569DB5"/>
          </a:solidFill>
        </p:spPr>
        <p:txBody>
          <a:bodyPr wrap="square" lIns="0" tIns="0" rIns="0" bIns="0" rtlCol="0"/>
          <a:lstStyle/>
          <a:p>
            <a:endParaRPr dirty="0"/>
          </a:p>
        </p:txBody>
      </p:sp>
      <p:grpSp>
        <p:nvGrpSpPr>
          <p:cNvPr id="7" name="object 7"/>
          <p:cNvGrpSpPr/>
          <p:nvPr/>
        </p:nvGrpSpPr>
        <p:grpSpPr>
          <a:xfrm>
            <a:off x="4343400" y="1862428"/>
            <a:ext cx="1371600" cy="1371600"/>
            <a:chOff x="4343400" y="1862428"/>
            <a:chExt cx="1371600" cy="1371600"/>
          </a:xfrm>
        </p:grpSpPr>
        <p:sp>
          <p:nvSpPr>
            <p:cNvPr id="8" name="object 8"/>
            <p:cNvSpPr/>
            <p:nvPr/>
          </p:nvSpPr>
          <p:spPr>
            <a:xfrm>
              <a:off x="4343400" y="1862428"/>
              <a:ext cx="1371600" cy="1371600"/>
            </a:xfrm>
            <a:custGeom>
              <a:avLst/>
              <a:gdLst/>
              <a:ahLst/>
              <a:cxnLst/>
              <a:rect l="l" t="t" r="r" b="b"/>
              <a:pathLst>
                <a:path w="1371600" h="1371600">
                  <a:moveTo>
                    <a:pt x="685800" y="0"/>
                  </a:moveTo>
                  <a:lnTo>
                    <a:pt x="636823" y="1721"/>
                  </a:lnTo>
                  <a:lnTo>
                    <a:pt x="588776" y="6810"/>
                  </a:lnTo>
                  <a:lnTo>
                    <a:pt x="541774" y="15149"/>
                  </a:lnTo>
                  <a:lnTo>
                    <a:pt x="495934" y="26622"/>
                  </a:lnTo>
                  <a:lnTo>
                    <a:pt x="451371" y="41114"/>
                  </a:lnTo>
                  <a:lnTo>
                    <a:pt x="408202" y="58508"/>
                  </a:lnTo>
                  <a:lnTo>
                    <a:pt x="366542" y="78688"/>
                  </a:lnTo>
                  <a:lnTo>
                    <a:pt x="326508" y="101539"/>
                  </a:lnTo>
                  <a:lnTo>
                    <a:pt x="288216" y="126943"/>
                  </a:lnTo>
                  <a:lnTo>
                    <a:pt x="251782" y="154786"/>
                  </a:lnTo>
                  <a:lnTo>
                    <a:pt x="217321" y="184951"/>
                  </a:lnTo>
                  <a:lnTo>
                    <a:pt x="184951" y="217321"/>
                  </a:lnTo>
                  <a:lnTo>
                    <a:pt x="154786" y="251782"/>
                  </a:lnTo>
                  <a:lnTo>
                    <a:pt x="126943" y="288216"/>
                  </a:lnTo>
                  <a:lnTo>
                    <a:pt x="101539" y="326508"/>
                  </a:lnTo>
                  <a:lnTo>
                    <a:pt x="78688" y="366542"/>
                  </a:lnTo>
                  <a:lnTo>
                    <a:pt x="58508" y="408202"/>
                  </a:lnTo>
                  <a:lnTo>
                    <a:pt x="41114" y="451371"/>
                  </a:lnTo>
                  <a:lnTo>
                    <a:pt x="26622" y="495934"/>
                  </a:lnTo>
                  <a:lnTo>
                    <a:pt x="15149" y="541774"/>
                  </a:lnTo>
                  <a:lnTo>
                    <a:pt x="6810" y="588776"/>
                  </a:lnTo>
                  <a:lnTo>
                    <a:pt x="1721" y="636823"/>
                  </a:lnTo>
                  <a:lnTo>
                    <a:pt x="0" y="685800"/>
                  </a:lnTo>
                  <a:lnTo>
                    <a:pt x="1721" y="734776"/>
                  </a:lnTo>
                  <a:lnTo>
                    <a:pt x="6810" y="782823"/>
                  </a:lnTo>
                  <a:lnTo>
                    <a:pt x="15149" y="829825"/>
                  </a:lnTo>
                  <a:lnTo>
                    <a:pt x="26622" y="875665"/>
                  </a:lnTo>
                  <a:lnTo>
                    <a:pt x="41114" y="920228"/>
                  </a:lnTo>
                  <a:lnTo>
                    <a:pt x="58508" y="963397"/>
                  </a:lnTo>
                  <a:lnTo>
                    <a:pt x="78688" y="1005057"/>
                  </a:lnTo>
                  <a:lnTo>
                    <a:pt x="101539" y="1045091"/>
                  </a:lnTo>
                  <a:lnTo>
                    <a:pt x="126943" y="1083383"/>
                  </a:lnTo>
                  <a:lnTo>
                    <a:pt x="154786" y="1119817"/>
                  </a:lnTo>
                  <a:lnTo>
                    <a:pt x="184951" y="1154278"/>
                  </a:lnTo>
                  <a:lnTo>
                    <a:pt x="217321" y="1186648"/>
                  </a:lnTo>
                  <a:lnTo>
                    <a:pt x="251782" y="1216813"/>
                  </a:lnTo>
                  <a:lnTo>
                    <a:pt x="288216" y="1244656"/>
                  </a:lnTo>
                  <a:lnTo>
                    <a:pt x="326508" y="1270060"/>
                  </a:lnTo>
                  <a:lnTo>
                    <a:pt x="366542" y="1292911"/>
                  </a:lnTo>
                  <a:lnTo>
                    <a:pt x="408202" y="1313091"/>
                  </a:lnTo>
                  <a:lnTo>
                    <a:pt x="451371" y="1330485"/>
                  </a:lnTo>
                  <a:lnTo>
                    <a:pt x="495934" y="1344977"/>
                  </a:lnTo>
                  <a:lnTo>
                    <a:pt x="541774" y="1356450"/>
                  </a:lnTo>
                  <a:lnTo>
                    <a:pt x="588776" y="1364789"/>
                  </a:lnTo>
                  <a:lnTo>
                    <a:pt x="636823" y="1369878"/>
                  </a:lnTo>
                  <a:lnTo>
                    <a:pt x="685800" y="1371600"/>
                  </a:lnTo>
                  <a:lnTo>
                    <a:pt x="734776" y="1369878"/>
                  </a:lnTo>
                  <a:lnTo>
                    <a:pt x="782823" y="1364789"/>
                  </a:lnTo>
                  <a:lnTo>
                    <a:pt x="829825" y="1356450"/>
                  </a:lnTo>
                  <a:lnTo>
                    <a:pt x="875665" y="1344977"/>
                  </a:lnTo>
                  <a:lnTo>
                    <a:pt x="920228" y="1330485"/>
                  </a:lnTo>
                  <a:lnTo>
                    <a:pt x="963397" y="1313091"/>
                  </a:lnTo>
                  <a:lnTo>
                    <a:pt x="1005057" y="1292911"/>
                  </a:lnTo>
                  <a:lnTo>
                    <a:pt x="1045091" y="1270060"/>
                  </a:lnTo>
                  <a:lnTo>
                    <a:pt x="1083383" y="1244656"/>
                  </a:lnTo>
                  <a:lnTo>
                    <a:pt x="1119817" y="1216813"/>
                  </a:lnTo>
                  <a:lnTo>
                    <a:pt x="1154278" y="1186648"/>
                  </a:lnTo>
                  <a:lnTo>
                    <a:pt x="1186648" y="1154278"/>
                  </a:lnTo>
                  <a:lnTo>
                    <a:pt x="1216813" y="1119817"/>
                  </a:lnTo>
                  <a:lnTo>
                    <a:pt x="1244656" y="1083383"/>
                  </a:lnTo>
                  <a:lnTo>
                    <a:pt x="1270060" y="1045091"/>
                  </a:lnTo>
                  <a:lnTo>
                    <a:pt x="1292911" y="1005057"/>
                  </a:lnTo>
                  <a:lnTo>
                    <a:pt x="1313091" y="963397"/>
                  </a:lnTo>
                  <a:lnTo>
                    <a:pt x="1330485" y="920228"/>
                  </a:lnTo>
                  <a:lnTo>
                    <a:pt x="1344977" y="875665"/>
                  </a:lnTo>
                  <a:lnTo>
                    <a:pt x="1356450" y="829825"/>
                  </a:lnTo>
                  <a:lnTo>
                    <a:pt x="1364789" y="782823"/>
                  </a:lnTo>
                  <a:lnTo>
                    <a:pt x="1369878" y="734776"/>
                  </a:lnTo>
                  <a:lnTo>
                    <a:pt x="1371600" y="685800"/>
                  </a:lnTo>
                  <a:lnTo>
                    <a:pt x="1369878" y="636823"/>
                  </a:lnTo>
                  <a:lnTo>
                    <a:pt x="1364789" y="588776"/>
                  </a:lnTo>
                  <a:lnTo>
                    <a:pt x="1356450" y="541774"/>
                  </a:lnTo>
                  <a:lnTo>
                    <a:pt x="1344977" y="495934"/>
                  </a:lnTo>
                  <a:lnTo>
                    <a:pt x="1330485" y="451371"/>
                  </a:lnTo>
                  <a:lnTo>
                    <a:pt x="1313091" y="408202"/>
                  </a:lnTo>
                  <a:lnTo>
                    <a:pt x="1292911" y="366542"/>
                  </a:lnTo>
                  <a:lnTo>
                    <a:pt x="1270060" y="326508"/>
                  </a:lnTo>
                  <a:lnTo>
                    <a:pt x="1244656" y="288216"/>
                  </a:lnTo>
                  <a:lnTo>
                    <a:pt x="1216813" y="251782"/>
                  </a:lnTo>
                  <a:lnTo>
                    <a:pt x="1186648" y="217321"/>
                  </a:lnTo>
                  <a:lnTo>
                    <a:pt x="1154278" y="184951"/>
                  </a:lnTo>
                  <a:lnTo>
                    <a:pt x="1119817" y="154786"/>
                  </a:lnTo>
                  <a:lnTo>
                    <a:pt x="1083383" y="126943"/>
                  </a:lnTo>
                  <a:lnTo>
                    <a:pt x="1045091" y="101539"/>
                  </a:lnTo>
                  <a:lnTo>
                    <a:pt x="1005057" y="78688"/>
                  </a:lnTo>
                  <a:lnTo>
                    <a:pt x="963397" y="58508"/>
                  </a:lnTo>
                  <a:lnTo>
                    <a:pt x="920228" y="41114"/>
                  </a:lnTo>
                  <a:lnTo>
                    <a:pt x="875665" y="26622"/>
                  </a:lnTo>
                  <a:lnTo>
                    <a:pt x="829825" y="15149"/>
                  </a:lnTo>
                  <a:lnTo>
                    <a:pt x="782823" y="6810"/>
                  </a:lnTo>
                  <a:lnTo>
                    <a:pt x="734776" y="1721"/>
                  </a:lnTo>
                  <a:lnTo>
                    <a:pt x="685800" y="0"/>
                  </a:lnTo>
                  <a:close/>
                </a:path>
              </a:pathLst>
            </a:custGeom>
            <a:solidFill>
              <a:srgbClr val="569DB5"/>
            </a:solidFill>
          </p:spPr>
          <p:txBody>
            <a:bodyPr wrap="square" lIns="0" tIns="0" rIns="0" bIns="0" rtlCol="0"/>
            <a:lstStyle/>
            <a:p>
              <a:endParaRPr dirty="0"/>
            </a:p>
          </p:txBody>
        </p:sp>
        <p:sp>
          <p:nvSpPr>
            <p:cNvPr id="9" name="object 9"/>
            <p:cNvSpPr/>
            <p:nvPr/>
          </p:nvSpPr>
          <p:spPr>
            <a:xfrm>
              <a:off x="4585601" y="2271305"/>
              <a:ext cx="914400" cy="571500"/>
            </a:xfrm>
            <a:custGeom>
              <a:avLst/>
              <a:gdLst/>
              <a:ahLst/>
              <a:cxnLst/>
              <a:rect l="l" t="t" r="r" b="b"/>
              <a:pathLst>
                <a:path w="914400" h="571500">
                  <a:moveTo>
                    <a:pt x="235521" y="326453"/>
                  </a:moveTo>
                  <a:lnTo>
                    <a:pt x="169075" y="326453"/>
                  </a:lnTo>
                  <a:lnTo>
                    <a:pt x="169075" y="417169"/>
                  </a:lnTo>
                  <a:lnTo>
                    <a:pt x="92252" y="417169"/>
                  </a:lnTo>
                  <a:lnTo>
                    <a:pt x="92252" y="326453"/>
                  </a:lnTo>
                  <a:lnTo>
                    <a:pt x="25819" y="326453"/>
                  </a:lnTo>
                  <a:lnTo>
                    <a:pt x="25819" y="571144"/>
                  </a:lnTo>
                  <a:lnTo>
                    <a:pt x="92252" y="571144"/>
                  </a:lnTo>
                  <a:lnTo>
                    <a:pt x="92252" y="471385"/>
                  </a:lnTo>
                  <a:lnTo>
                    <a:pt x="169075" y="471385"/>
                  </a:lnTo>
                  <a:lnTo>
                    <a:pt x="169075" y="571144"/>
                  </a:lnTo>
                  <a:lnTo>
                    <a:pt x="235521" y="571144"/>
                  </a:lnTo>
                  <a:lnTo>
                    <a:pt x="235521" y="471385"/>
                  </a:lnTo>
                  <a:lnTo>
                    <a:pt x="235521" y="417169"/>
                  </a:lnTo>
                  <a:lnTo>
                    <a:pt x="235521" y="326453"/>
                  </a:lnTo>
                  <a:close/>
                </a:path>
                <a:path w="914400" h="571500">
                  <a:moveTo>
                    <a:pt x="237985" y="125857"/>
                  </a:moveTo>
                  <a:lnTo>
                    <a:pt x="230454" y="71424"/>
                  </a:lnTo>
                  <a:lnTo>
                    <a:pt x="207860" y="31965"/>
                  </a:lnTo>
                  <a:lnTo>
                    <a:pt x="170662" y="8001"/>
                  </a:lnTo>
                  <a:lnTo>
                    <a:pt x="168363" y="7429"/>
                  </a:lnTo>
                  <a:lnTo>
                    <a:pt x="168363" y="125857"/>
                  </a:lnTo>
                  <a:lnTo>
                    <a:pt x="167601" y="142900"/>
                  </a:lnTo>
                  <a:lnTo>
                    <a:pt x="156222" y="179578"/>
                  </a:lnTo>
                  <a:lnTo>
                    <a:pt x="118986" y="196824"/>
                  </a:lnTo>
                  <a:lnTo>
                    <a:pt x="97383" y="192392"/>
                  </a:lnTo>
                  <a:lnTo>
                    <a:pt x="81965" y="179082"/>
                  </a:lnTo>
                  <a:lnTo>
                    <a:pt x="72707" y="156908"/>
                  </a:lnTo>
                  <a:lnTo>
                    <a:pt x="69621" y="125857"/>
                  </a:lnTo>
                  <a:lnTo>
                    <a:pt x="72720" y="94526"/>
                  </a:lnTo>
                  <a:lnTo>
                    <a:pt x="82042" y="72136"/>
                  </a:lnTo>
                  <a:lnTo>
                    <a:pt x="97574" y="58712"/>
                  </a:lnTo>
                  <a:lnTo>
                    <a:pt x="119329" y="54229"/>
                  </a:lnTo>
                  <a:lnTo>
                    <a:pt x="130784" y="55321"/>
                  </a:lnTo>
                  <a:lnTo>
                    <a:pt x="161442" y="81661"/>
                  </a:lnTo>
                  <a:lnTo>
                    <a:pt x="168363" y="125857"/>
                  </a:lnTo>
                  <a:lnTo>
                    <a:pt x="168363" y="7429"/>
                  </a:lnTo>
                  <a:lnTo>
                    <a:pt x="146761" y="2006"/>
                  </a:lnTo>
                  <a:lnTo>
                    <a:pt x="119329" y="0"/>
                  </a:lnTo>
                  <a:lnTo>
                    <a:pt x="91935" y="2019"/>
                  </a:lnTo>
                  <a:lnTo>
                    <a:pt x="47536" y="18135"/>
                  </a:lnTo>
                  <a:lnTo>
                    <a:pt x="17170" y="50139"/>
                  </a:lnTo>
                  <a:lnTo>
                    <a:pt x="1905" y="96786"/>
                  </a:lnTo>
                  <a:lnTo>
                    <a:pt x="0" y="125526"/>
                  </a:lnTo>
                  <a:lnTo>
                    <a:pt x="1917" y="154571"/>
                  </a:lnTo>
                  <a:lnTo>
                    <a:pt x="17272" y="201599"/>
                  </a:lnTo>
                  <a:lnTo>
                    <a:pt x="47739" y="233718"/>
                  </a:lnTo>
                  <a:lnTo>
                    <a:pt x="91871" y="249872"/>
                  </a:lnTo>
                  <a:lnTo>
                    <a:pt x="118986" y="251879"/>
                  </a:lnTo>
                  <a:lnTo>
                    <a:pt x="146469" y="249872"/>
                  </a:lnTo>
                  <a:lnTo>
                    <a:pt x="190792" y="233807"/>
                  </a:lnTo>
                  <a:lnTo>
                    <a:pt x="220941" y="201828"/>
                  </a:lnTo>
                  <a:lnTo>
                    <a:pt x="236093" y="154889"/>
                  </a:lnTo>
                  <a:lnTo>
                    <a:pt x="237985" y="125857"/>
                  </a:lnTo>
                  <a:close/>
                </a:path>
                <a:path w="914400" h="571500">
                  <a:moveTo>
                    <a:pt x="485775" y="3848"/>
                  </a:moveTo>
                  <a:lnTo>
                    <a:pt x="411797" y="3848"/>
                  </a:lnTo>
                  <a:lnTo>
                    <a:pt x="377825" y="128536"/>
                  </a:lnTo>
                  <a:lnTo>
                    <a:pt x="368693" y="172262"/>
                  </a:lnTo>
                  <a:lnTo>
                    <a:pt x="366941" y="185445"/>
                  </a:lnTo>
                  <a:lnTo>
                    <a:pt x="365848" y="175755"/>
                  </a:lnTo>
                  <a:lnTo>
                    <a:pt x="363588" y="162928"/>
                  </a:lnTo>
                  <a:lnTo>
                    <a:pt x="360159" y="146964"/>
                  </a:lnTo>
                  <a:lnTo>
                    <a:pt x="355561" y="127863"/>
                  </a:lnTo>
                  <a:lnTo>
                    <a:pt x="322262" y="3848"/>
                  </a:lnTo>
                  <a:lnTo>
                    <a:pt x="247942" y="3848"/>
                  </a:lnTo>
                  <a:lnTo>
                    <a:pt x="327774" y="248539"/>
                  </a:lnTo>
                  <a:lnTo>
                    <a:pt x="405599" y="248539"/>
                  </a:lnTo>
                  <a:lnTo>
                    <a:pt x="426275" y="185445"/>
                  </a:lnTo>
                  <a:lnTo>
                    <a:pt x="485775" y="3848"/>
                  </a:lnTo>
                  <a:close/>
                </a:path>
                <a:path w="914400" h="571500">
                  <a:moveTo>
                    <a:pt x="512406" y="571144"/>
                  </a:moveTo>
                  <a:lnTo>
                    <a:pt x="497319" y="525284"/>
                  </a:lnTo>
                  <a:lnTo>
                    <a:pt x="479475" y="471055"/>
                  </a:lnTo>
                  <a:lnTo>
                    <a:pt x="444842" y="365785"/>
                  </a:lnTo>
                  <a:lnTo>
                    <a:pt x="431571" y="325450"/>
                  </a:lnTo>
                  <a:lnTo>
                    <a:pt x="414337" y="325450"/>
                  </a:lnTo>
                  <a:lnTo>
                    <a:pt x="414337" y="471055"/>
                  </a:lnTo>
                  <a:lnTo>
                    <a:pt x="362292" y="471055"/>
                  </a:lnTo>
                  <a:lnTo>
                    <a:pt x="374815" y="422986"/>
                  </a:lnTo>
                  <a:lnTo>
                    <a:pt x="383984" y="384797"/>
                  </a:lnTo>
                  <a:lnTo>
                    <a:pt x="387896" y="365785"/>
                  </a:lnTo>
                  <a:lnTo>
                    <a:pt x="388962" y="371144"/>
                  </a:lnTo>
                  <a:lnTo>
                    <a:pt x="399707" y="415531"/>
                  </a:lnTo>
                  <a:lnTo>
                    <a:pt x="403796" y="430885"/>
                  </a:lnTo>
                  <a:lnTo>
                    <a:pt x="414337" y="471055"/>
                  </a:lnTo>
                  <a:lnTo>
                    <a:pt x="414337" y="325450"/>
                  </a:lnTo>
                  <a:lnTo>
                    <a:pt x="343369" y="325450"/>
                  </a:lnTo>
                  <a:lnTo>
                    <a:pt x="263537" y="571144"/>
                  </a:lnTo>
                  <a:lnTo>
                    <a:pt x="336181" y="571144"/>
                  </a:lnTo>
                  <a:lnTo>
                    <a:pt x="348564" y="525284"/>
                  </a:lnTo>
                  <a:lnTo>
                    <a:pt x="428066" y="525284"/>
                  </a:lnTo>
                  <a:lnTo>
                    <a:pt x="440105" y="571144"/>
                  </a:lnTo>
                  <a:lnTo>
                    <a:pt x="512406" y="571144"/>
                  </a:lnTo>
                  <a:close/>
                </a:path>
                <a:path w="914400" h="571500">
                  <a:moveTo>
                    <a:pt x="659104" y="3848"/>
                  </a:moveTo>
                  <a:lnTo>
                    <a:pt x="513829" y="3848"/>
                  </a:lnTo>
                  <a:lnTo>
                    <a:pt x="513829" y="248539"/>
                  </a:lnTo>
                  <a:lnTo>
                    <a:pt x="659104" y="248539"/>
                  </a:lnTo>
                  <a:lnTo>
                    <a:pt x="659104" y="194640"/>
                  </a:lnTo>
                  <a:lnTo>
                    <a:pt x="579932" y="194640"/>
                  </a:lnTo>
                  <a:lnTo>
                    <a:pt x="579932" y="148450"/>
                  </a:lnTo>
                  <a:lnTo>
                    <a:pt x="653237" y="148450"/>
                  </a:lnTo>
                  <a:lnTo>
                    <a:pt x="653237" y="95402"/>
                  </a:lnTo>
                  <a:lnTo>
                    <a:pt x="579932" y="95402"/>
                  </a:lnTo>
                  <a:lnTo>
                    <a:pt x="579932" y="56908"/>
                  </a:lnTo>
                  <a:lnTo>
                    <a:pt x="659104" y="56908"/>
                  </a:lnTo>
                  <a:lnTo>
                    <a:pt x="659104" y="3848"/>
                  </a:lnTo>
                  <a:close/>
                </a:path>
                <a:path w="914400" h="571500">
                  <a:moveTo>
                    <a:pt x="700938" y="517753"/>
                  </a:moveTo>
                  <a:lnTo>
                    <a:pt x="606717" y="517753"/>
                  </a:lnTo>
                  <a:lnTo>
                    <a:pt x="606717" y="326453"/>
                  </a:lnTo>
                  <a:lnTo>
                    <a:pt x="540600" y="326453"/>
                  </a:lnTo>
                  <a:lnTo>
                    <a:pt x="540600" y="571144"/>
                  </a:lnTo>
                  <a:lnTo>
                    <a:pt x="700938" y="571144"/>
                  </a:lnTo>
                  <a:lnTo>
                    <a:pt x="700938" y="517753"/>
                  </a:lnTo>
                  <a:close/>
                </a:path>
                <a:path w="914400" h="571500">
                  <a:moveTo>
                    <a:pt x="879703" y="326453"/>
                  </a:moveTo>
                  <a:lnTo>
                    <a:pt x="735101" y="326453"/>
                  </a:lnTo>
                  <a:lnTo>
                    <a:pt x="735101" y="571144"/>
                  </a:lnTo>
                  <a:lnTo>
                    <a:pt x="800201" y="571144"/>
                  </a:lnTo>
                  <a:lnTo>
                    <a:pt x="800201" y="479259"/>
                  </a:lnTo>
                  <a:lnTo>
                    <a:pt x="873506" y="479259"/>
                  </a:lnTo>
                  <a:lnTo>
                    <a:pt x="873506" y="426199"/>
                  </a:lnTo>
                  <a:lnTo>
                    <a:pt x="800201" y="426199"/>
                  </a:lnTo>
                  <a:lnTo>
                    <a:pt x="800201" y="379514"/>
                  </a:lnTo>
                  <a:lnTo>
                    <a:pt x="879703" y="379514"/>
                  </a:lnTo>
                  <a:lnTo>
                    <a:pt x="879703" y="326453"/>
                  </a:lnTo>
                  <a:close/>
                </a:path>
                <a:path w="914400" h="571500">
                  <a:moveTo>
                    <a:pt x="914400" y="248539"/>
                  </a:moveTo>
                  <a:lnTo>
                    <a:pt x="854849" y="159499"/>
                  </a:lnTo>
                  <a:lnTo>
                    <a:pt x="843102" y="141922"/>
                  </a:lnTo>
                  <a:lnTo>
                    <a:pt x="861250" y="129095"/>
                  </a:lnTo>
                  <a:lnTo>
                    <a:pt x="874229" y="113855"/>
                  </a:lnTo>
                  <a:lnTo>
                    <a:pt x="876020" y="109791"/>
                  </a:lnTo>
                  <a:lnTo>
                    <a:pt x="882002" y="96215"/>
                  </a:lnTo>
                  <a:lnTo>
                    <a:pt x="884605" y="76149"/>
                  </a:lnTo>
                  <a:lnTo>
                    <a:pt x="880211" y="53886"/>
                  </a:lnTo>
                  <a:lnTo>
                    <a:pt x="878370" y="44526"/>
                  </a:lnTo>
                  <a:lnTo>
                    <a:pt x="859663" y="21932"/>
                  </a:lnTo>
                  <a:lnTo>
                    <a:pt x="828497" y="8369"/>
                  </a:lnTo>
                  <a:lnTo>
                    <a:pt x="817829" y="7264"/>
                  </a:lnTo>
                  <a:lnTo>
                    <a:pt x="817829" y="79159"/>
                  </a:lnTo>
                  <a:lnTo>
                    <a:pt x="815657" y="92570"/>
                  </a:lnTo>
                  <a:lnTo>
                    <a:pt x="809167" y="102133"/>
                  </a:lnTo>
                  <a:lnTo>
                    <a:pt x="798334" y="107886"/>
                  </a:lnTo>
                  <a:lnTo>
                    <a:pt x="783183" y="109791"/>
                  </a:lnTo>
                  <a:lnTo>
                    <a:pt x="770801" y="109791"/>
                  </a:lnTo>
                  <a:lnTo>
                    <a:pt x="770801" y="53886"/>
                  </a:lnTo>
                  <a:lnTo>
                    <a:pt x="783844" y="53886"/>
                  </a:lnTo>
                  <a:lnTo>
                    <a:pt x="798715" y="55473"/>
                  </a:lnTo>
                  <a:lnTo>
                    <a:pt x="809332" y="60210"/>
                  </a:lnTo>
                  <a:lnTo>
                    <a:pt x="815708" y="68110"/>
                  </a:lnTo>
                  <a:lnTo>
                    <a:pt x="817829" y="79159"/>
                  </a:lnTo>
                  <a:lnTo>
                    <a:pt x="817829" y="7264"/>
                  </a:lnTo>
                  <a:lnTo>
                    <a:pt x="784860" y="3848"/>
                  </a:lnTo>
                  <a:lnTo>
                    <a:pt x="704684" y="3848"/>
                  </a:lnTo>
                  <a:lnTo>
                    <a:pt x="704684" y="248539"/>
                  </a:lnTo>
                  <a:lnTo>
                    <a:pt x="770801" y="248539"/>
                  </a:lnTo>
                  <a:lnTo>
                    <a:pt x="770801" y="159499"/>
                  </a:lnTo>
                  <a:lnTo>
                    <a:pt x="787527" y="159499"/>
                  </a:lnTo>
                  <a:lnTo>
                    <a:pt x="839419" y="248539"/>
                  </a:lnTo>
                  <a:lnTo>
                    <a:pt x="914400" y="248539"/>
                  </a:lnTo>
                  <a:close/>
                </a:path>
              </a:pathLst>
            </a:custGeom>
            <a:solidFill>
              <a:srgbClr val="FFFFFF"/>
            </a:solidFill>
          </p:spPr>
          <p:txBody>
            <a:bodyPr wrap="square" lIns="0" tIns="0" rIns="0" bIns="0" rtlCol="0"/>
            <a:lstStyle/>
            <a:p>
              <a:endParaRPr dirty="0"/>
            </a:p>
          </p:txBody>
        </p:sp>
      </p:grpSp>
      <p:sp>
        <p:nvSpPr>
          <p:cNvPr id="10" name="object 10"/>
          <p:cNvSpPr/>
          <p:nvPr/>
        </p:nvSpPr>
        <p:spPr>
          <a:xfrm>
            <a:off x="7492998" y="1862428"/>
            <a:ext cx="1371600" cy="1371600"/>
          </a:xfrm>
          <a:custGeom>
            <a:avLst/>
            <a:gdLst/>
            <a:ahLst/>
            <a:cxnLst/>
            <a:rect l="l" t="t" r="r" b="b"/>
            <a:pathLst>
              <a:path w="1371600" h="1371600">
                <a:moveTo>
                  <a:pt x="685800" y="0"/>
                </a:moveTo>
                <a:lnTo>
                  <a:pt x="636823" y="1721"/>
                </a:lnTo>
                <a:lnTo>
                  <a:pt x="588776" y="6810"/>
                </a:lnTo>
                <a:lnTo>
                  <a:pt x="541774" y="15149"/>
                </a:lnTo>
                <a:lnTo>
                  <a:pt x="495934" y="26622"/>
                </a:lnTo>
                <a:lnTo>
                  <a:pt x="451371" y="41114"/>
                </a:lnTo>
                <a:lnTo>
                  <a:pt x="408202" y="58508"/>
                </a:lnTo>
                <a:lnTo>
                  <a:pt x="366542" y="78688"/>
                </a:lnTo>
                <a:lnTo>
                  <a:pt x="326508" y="101539"/>
                </a:lnTo>
                <a:lnTo>
                  <a:pt x="288216" y="126943"/>
                </a:lnTo>
                <a:lnTo>
                  <a:pt x="251782" y="154786"/>
                </a:lnTo>
                <a:lnTo>
                  <a:pt x="217321" y="184951"/>
                </a:lnTo>
                <a:lnTo>
                  <a:pt x="184951" y="217321"/>
                </a:lnTo>
                <a:lnTo>
                  <a:pt x="154786" y="251782"/>
                </a:lnTo>
                <a:lnTo>
                  <a:pt x="126943" y="288216"/>
                </a:lnTo>
                <a:lnTo>
                  <a:pt x="101539" y="326508"/>
                </a:lnTo>
                <a:lnTo>
                  <a:pt x="78688" y="366542"/>
                </a:lnTo>
                <a:lnTo>
                  <a:pt x="58508" y="408202"/>
                </a:lnTo>
                <a:lnTo>
                  <a:pt x="41114" y="451371"/>
                </a:lnTo>
                <a:lnTo>
                  <a:pt x="26622" y="495934"/>
                </a:lnTo>
                <a:lnTo>
                  <a:pt x="15149" y="541774"/>
                </a:lnTo>
                <a:lnTo>
                  <a:pt x="6810" y="588776"/>
                </a:lnTo>
                <a:lnTo>
                  <a:pt x="1721" y="636823"/>
                </a:lnTo>
                <a:lnTo>
                  <a:pt x="0" y="685800"/>
                </a:lnTo>
                <a:lnTo>
                  <a:pt x="1721" y="734776"/>
                </a:lnTo>
                <a:lnTo>
                  <a:pt x="6810" y="782823"/>
                </a:lnTo>
                <a:lnTo>
                  <a:pt x="15149" y="829825"/>
                </a:lnTo>
                <a:lnTo>
                  <a:pt x="26622" y="875665"/>
                </a:lnTo>
                <a:lnTo>
                  <a:pt x="41114" y="920228"/>
                </a:lnTo>
                <a:lnTo>
                  <a:pt x="58508" y="963397"/>
                </a:lnTo>
                <a:lnTo>
                  <a:pt x="78688" y="1005057"/>
                </a:lnTo>
                <a:lnTo>
                  <a:pt x="101539" y="1045091"/>
                </a:lnTo>
                <a:lnTo>
                  <a:pt x="126943" y="1083383"/>
                </a:lnTo>
                <a:lnTo>
                  <a:pt x="154786" y="1119817"/>
                </a:lnTo>
                <a:lnTo>
                  <a:pt x="184951" y="1154278"/>
                </a:lnTo>
                <a:lnTo>
                  <a:pt x="217321" y="1186648"/>
                </a:lnTo>
                <a:lnTo>
                  <a:pt x="251782" y="1216813"/>
                </a:lnTo>
                <a:lnTo>
                  <a:pt x="288216" y="1244656"/>
                </a:lnTo>
                <a:lnTo>
                  <a:pt x="326508" y="1270060"/>
                </a:lnTo>
                <a:lnTo>
                  <a:pt x="366542" y="1292911"/>
                </a:lnTo>
                <a:lnTo>
                  <a:pt x="408202" y="1313091"/>
                </a:lnTo>
                <a:lnTo>
                  <a:pt x="451371" y="1330485"/>
                </a:lnTo>
                <a:lnTo>
                  <a:pt x="495934" y="1344977"/>
                </a:lnTo>
                <a:lnTo>
                  <a:pt x="541774" y="1356450"/>
                </a:lnTo>
                <a:lnTo>
                  <a:pt x="588776" y="1364789"/>
                </a:lnTo>
                <a:lnTo>
                  <a:pt x="636823" y="1369878"/>
                </a:lnTo>
                <a:lnTo>
                  <a:pt x="685800" y="1371600"/>
                </a:lnTo>
                <a:lnTo>
                  <a:pt x="734776" y="1369878"/>
                </a:lnTo>
                <a:lnTo>
                  <a:pt x="782823" y="1364789"/>
                </a:lnTo>
                <a:lnTo>
                  <a:pt x="829825" y="1356450"/>
                </a:lnTo>
                <a:lnTo>
                  <a:pt x="875665" y="1344977"/>
                </a:lnTo>
                <a:lnTo>
                  <a:pt x="920228" y="1330485"/>
                </a:lnTo>
                <a:lnTo>
                  <a:pt x="963397" y="1313091"/>
                </a:lnTo>
                <a:lnTo>
                  <a:pt x="1005057" y="1292911"/>
                </a:lnTo>
                <a:lnTo>
                  <a:pt x="1045091" y="1270060"/>
                </a:lnTo>
                <a:lnTo>
                  <a:pt x="1083383" y="1244656"/>
                </a:lnTo>
                <a:lnTo>
                  <a:pt x="1119817" y="1216813"/>
                </a:lnTo>
                <a:lnTo>
                  <a:pt x="1154278" y="1186648"/>
                </a:lnTo>
                <a:lnTo>
                  <a:pt x="1186648" y="1154278"/>
                </a:lnTo>
                <a:lnTo>
                  <a:pt x="1216813" y="1119817"/>
                </a:lnTo>
                <a:lnTo>
                  <a:pt x="1244656" y="1083383"/>
                </a:lnTo>
                <a:lnTo>
                  <a:pt x="1270060" y="1045091"/>
                </a:lnTo>
                <a:lnTo>
                  <a:pt x="1292911" y="1005057"/>
                </a:lnTo>
                <a:lnTo>
                  <a:pt x="1313091" y="963397"/>
                </a:lnTo>
                <a:lnTo>
                  <a:pt x="1330485" y="920228"/>
                </a:lnTo>
                <a:lnTo>
                  <a:pt x="1344977" y="875665"/>
                </a:lnTo>
                <a:lnTo>
                  <a:pt x="1356450" y="829825"/>
                </a:lnTo>
                <a:lnTo>
                  <a:pt x="1364789" y="782823"/>
                </a:lnTo>
                <a:lnTo>
                  <a:pt x="1369878" y="734776"/>
                </a:lnTo>
                <a:lnTo>
                  <a:pt x="1371600" y="685800"/>
                </a:lnTo>
                <a:lnTo>
                  <a:pt x="1369878" y="636823"/>
                </a:lnTo>
                <a:lnTo>
                  <a:pt x="1364789" y="588776"/>
                </a:lnTo>
                <a:lnTo>
                  <a:pt x="1356450" y="541774"/>
                </a:lnTo>
                <a:lnTo>
                  <a:pt x="1344977" y="495934"/>
                </a:lnTo>
                <a:lnTo>
                  <a:pt x="1330485" y="451371"/>
                </a:lnTo>
                <a:lnTo>
                  <a:pt x="1313091" y="408202"/>
                </a:lnTo>
                <a:lnTo>
                  <a:pt x="1292911" y="366542"/>
                </a:lnTo>
                <a:lnTo>
                  <a:pt x="1270060" y="326508"/>
                </a:lnTo>
                <a:lnTo>
                  <a:pt x="1244656" y="288216"/>
                </a:lnTo>
                <a:lnTo>
                  <a:pt x="1216813" y="251782"/>
                </a:lnTo>
                <a:lnTo>
                  <a:pt x="1186648" y="217321"/>
                </a:lnTo>
                <a:lnTo>
                  <a:pt x="1154278" y="184951"/>
                </a:lnTo>
                <a:lnTo>
                  <a:pt x="1119817" y="154786"/>
                </a:lnTo>
                <a:lnTo>
                  <a:pt x="1083383" y="126943"/>
                </a:lnTo>
                <a:lnTo>
                  <a:pt x="1045091" y="101539"/>
                </a:lnTo>
                <a:lnTo>
                  <a:pt x="1005057" y="78688"/>
                </a:lnTo>
                <a:lnTo>
                  <a:pt x="963397" y="58508"/>
                </a:lnTo>
                <a:lnTo>
                  <a:pt x="920228" y="41114"/>
                </a:lnTo>
                <a:lnTo>
                  <a:pt x="875665" y="26622"/>
                </a:lnTo>
                <a:lnTo>
                  <a:pt x="829825" y="15149"/>
                </a:lnTo>
                <a:lnTo>
                  <a:pt x="782823" y="6810"/>
                </a:lnTo>
                <a:lnTo>
                  <a:pt x="734776" y="1721"/>
                </a:lnTo>
                <a:lnTo>
                  <a:pt x="685800" y="0"/>
                </a:lnTo>
                <a:close/>
              </a:path>
            </a:pathLst>
          </a:custGeom>
          <a:solidFill>
            <a:srgbClr val="569DB5"/>
          </a:solidFill>
        </p:spPr>
        <p:txBody>
          <a:bodyPr wrap="square" lIns="0" tIns="0" rIns="0" bIns="0" rtlCol="0"/>
          <a:lstStyle/>
          <a:p>
            <a:endParaRPr dirty="0"/>
          </a:p>
        </p:txBody>
      </p:sp>
      <p:sp>
        <p:nvSpPr>
          <p:cNvPr id="11" name="object 11"/>
          <p:cNvSpPr txBox="1"/>
          <p:nvPr/>
        </p:nvSpPr>
        <p:spPr>
          <a:xfrm>
            <a:off x="774700" y="2206189"/>
            <a:ext cx="2210435" cy="2113915"/>
          </a:xfrm>
          <a:prstGeom prst="rect">
            <a:avLst/>
          </a:prstGeom>
        </p:spPr>
        <p:txBody>
          <a:bodyPr vert="horz" wrap="square" lIns="0" tIns="12700" rIns="0" bIns="0" rtlCol="0">
            <a:spAutoFit/>
          </a:bodyPr>
          <a:lstStyle/>
          <a:p>
            <a:pPr algn="ctr">
              <a:lnSpc>
                <a:spcPct val="100000"/>
              </a:lnSpc>
              <a:spcBef>
                <a:spcPts val="100"/>
              </a:spcBef>
            </a:pPr>
            <a:r>
              <a:rPr sz="4200" b="1" spc="30" dirty="0">
                <a:solidFill>
                  <a:srgbClr val="FFFFFF"/>
                </a:solidFill>
                <a:latin typeface="OpenSans-Extrabold"/>
                <a:cs typeface="OpenSans-Extrabold"/>
              </a:rPr>
              <a:t>90</a:t>
            </a:r>
            <a:r>
              <a:rPr sz="3675" b="1" spc="44" baseline="31746" dirty="0">
                <a:solidFill>
                  <a:srgbClr val="FFFFFF"/>
                </a:solidFill>
                <a:latin typeface="OpenSans-Extrabold"/>
                <a:cs typeface="OpenSans-Extrabold"/>
              </a:rPr>
              <a:t>%</a:t>
            </a:r>
            <a:endParaRPr sz="3675" baseline="31746" dirty="0">
              <a:latin typeface="OpenSans-Extrabold"/>
              <a:cs typeface="OpenSans-Extrabold"/>
            </a:endParaRPr>
          </a:p>
          <a:p>
            <a:pPr marL="38100" marR="30480" algn="ctr">
              <a:lnSpc>
                <a:spcPct val="101200"/>
              </a:lnSpc>
              <a:spcBef>
                <a:spcPts val="4605"/>
              </a:spcBef>
            </a:pPr>
            <a:r>
              <a:rPr sz="1400" b="1" spc="-5" dirty="0">
                <a:solidFill>
                  <a:srgbClr val="FFFFFF"/>
                </a:solidFill>
                <a:latin typeface="OpenSans-Extrabold"/>
                <a:cs typeface="OpenSans-Extrabold"/>
              </a:rPr>
              <a:t>WANT </a:t>
            </a:r>
            <a:r>
              <a:rPr sz="1400" b="1" dirty="0">
                <a:solidFill>
                  <a:srgbClr val="FFFFFF"/>
                </a:solidFill>
                <a:latin typeface="OpenSans-Extrabold"/>
                <a:cs typeface="OpenSans-Extrabold"/>
              </a:rPr>
              <a:t>A</a:t>
            </a:r>
            <a:r>
              <a:rPr sz="1400" b="1" spc="-170" dirty="0">
                <a:solidFill>
                  <a:srgbClr val="FFFFFF"/>
                </a:solidFill>
                <a:latin typeface="OpenSans-Extrabold"/>
                <a:cs typeface="OpenSans-Extrabold"/>
              </a:rPr>
              <a:t> </a:t>
            </a:r>
            <a:r>
              <a:rPr sz="1400" b="1" dirty="0">
                <a:solidFill>
                  <a:srgbClr val="FFFFFF"/>
                </a:solidFill>
                <a:latin typeface="OpenSans-Extrabold"/>
                <a:cs typeface="OpenSans-Extrabold"/>
              </a:rPr>
              <a:t>PERSONALIZED  </a:t>
            </a:r>
            <a:r>
              <a:rPr sz="1400" b="1" spc="-5" dirty="0">
                <a:solidFill>
                  <a:srgbClr val="FFFFFF"/>
                </a:solidFill>
                <a:latin typeface="OpenSans-Extrabold"/>
                <a:cs typeface="OpenSans-Extrabold"/>
              </a:rPr>
              <a:t>FINANCIAL </a:t>
            </a:r>
            <a:r>
              <a:rPr sz="1400" b="1" dirty="0">
                <a:solidFill>
                  <a:srgbClr val="FFFFFF"/>
                </a:solidFill>
                <a:latin typeface="OpenSans-Extrabold"/>
                <a:cs typeface="OpenSans-Extrabold"/>
              </a:rPr>
              <a:t>PLAN THAT  </a:t>
            </a:r>
            <a:r>
              <a:rPr sz="1400" b="1" spc="-5" dirty="0">
                <a:solidFill>
                  <a:srgbClr val="FFFFFF"/>
                </a:solidFill>
                <a:latin typeface="OpenSans-Extrabold"/>
                <a:cs typeface="OpenSans-Extrabold"/>
              </a:rPr>
              <a:t>ADJUSTS </a:t>
            </a:r>
            <a:r>
              <a:rPr sz="1400" b="1" dirty="0">
                <a:solidFill>
                  <a:srgbClr val="FFFFFF"/>
                </a:solidFill>
                <a:latin typeface="OpenSans-Extrabold"/>
                <a:cs typeface="OpenSans-Extrabold"/>
              </a:rPr>
              <a:t>TO MEET THEIR</a:t>
            </a:r>
            <a:r>
              <a:rPr sz="1400" b="1" spc="-10" dirty="0">
                <a:solidFill>
                  <a:srgbClr val="FFFFFF"/>
                </a:solidFill>
                <a:latin typeface="OpenSans-Extrabold"/>
                <a:cs typeface="OpenSans-Extrabold"/>
              </a:rPr>
              <a:t> </a:t>
            </a:r>
            <a:r>
              <a:rPr sz="1400" b="1" dirty="0">
                <a:solidFill>
                  <a:srgbClr val="FFFFFF"/>
                </a:solidFill>
                <a:latin typeface="OpenSans-Extrabold"/>
                <a:cs typeface="OpenSans-Extrabold"/>
              </a:rPr>
              <a:t>NEEDS</a:t>
            </a:r>
            <a:r>
              <a:rPr sz="1200" b="1" baseline="31250" dirty="0">
                <a:solidFill>
                  <a:srgbClr val="FFFFFF"/>
                </a:solidFill>
                <a:latin typeface="OpenSans-Extrabold"/>
                <a:cs typeface="OpenSans-Extrabold"/>
              </a:rPr>
              <a:t>1</a:t>
            </a:r>
            <a:endParaRPr sz="1200" baseline="31250" dirty="0">
              <a:latin typeface="OpenSans-Extrabold"/>
              <a:cs typeface="OpenSans-Extrabold"/>
            </a:endParaRPr>
          </a:p>
        </p:txBody>
      </p:sp>
      <p:sp>
        <p:nvSpPr>
          <p:cNvPr id="12" name="object 12"/>
          <p:cNvSpPr txBox="1"/>
          <p:nvPr/>
        </p:nvSpPr>
        <p:spPr>
          <a:xfrm>
            <a:off x="6990481" y="2206189"/>
            <a:ext cx="2435225" cy="2112566"/>
          </a:xfrm>
          <a:prstGeom prst="rect">
            <a:avLst/>
          </a:prstGeom>
        </p:spPr>
        <p:txBody>
          <a:bodyPr vert="horz" wrap="square" lIns="0" tIns="12700" rIns="0" bIns="0" rtlCol="0">
            <a:spAutoFit/>
          </a:bodyPr>
          <a:lstStyle/>
          <a:p>
            <a:pPr marR="50800" algn="ctr">
              <a:lnSpc>
                <a:spcPct val="100000"/>
              </a:lnSpc>
              <a:spcBef>
                <a:spcPts val="100"/>
              </a:spcBef>
            </a:pPr>
            <a:r>
              <a:rPr sz="4200" b="1" spc="20" dirty="0">
                <a:solidFill>
                  <a:srgbClr val="FFFFFF"/>
                </a:solidFill>
                <a:latin typeface="OpenSans-Extrabold"/>
                <a:cs typeface="OpenSans-Extrabold"/>
              </a:rPr>
              <a:t>43</a:t>
            </a:r>
            <a:r>
              <a:rPr sz="3675" b="1" spc="30" baseline="31746" dirty="0">
                <a:solidFill>
                  <a:srgbClr val="FFFFFF"/>
                </a:solidFill>
                <a:latin typeface="OpenSans-Extrabold"/>
                <a:cs typeface="OpenSans-Extrabold"/>
              </a:rPr>
              <a:t>%</a:t>
            </a:r>
            <a:endParaRPr sz="3675" baseline="31746" dirty="0">
              <a:latin typeface="OpenSans-Extrabold"/>
              <a:cs typeface="OpenSans-Extrabold"/>
            </a:endParaRPr>
          </a:p>
          <a:p>
            <a:pPr marL="38100" marR="30480" indent="-59690" algn="ctr">
              <a:lnSpc>
                <a:spcPct val="101200"/>
              </a:lnSpc>
              <a:spcBef>
                <a:spcPts val="4605"/>
              </a:spcBef>
            </a:pPr>
            <a:r>
              <a:rPr sz="1400" b="1" dirty="0">
                <a:solidFill>
                  <a:srgbClr val="FFFFFF"/>
                </a:solidFill>
                <a:latin typeface="OpenSans-Extrabold"/>
                <a:cs typeface="OpenSans-Extrabold"/>
              </a:rPr>
              <a:t>OF </a:t>
            </a:r>
            <a:r>
              <a:rPr sz="1400" b="1" spc="-5" dirty="0">
                <a:solidFill>
                  <a:srgbClr val="FFFFFF"/>
                </a:solidFill>
                <a:latin typeface="OpenSans-Extrabold"/>
                <a:cs typeface="OpenSans-Extrabold"/>
              </a:rPr>
              <a:t>GOVERNMENT </a:t>
            </a:r>
            <a:r>
              <a:rPr sz="1400" b="1" dirty="0">
                <a:solidFill>
                  <a:srgbClr val="FFFFFF"/>
                </a:solidFill>
                <a:latin typeface="OpenSans-Extrabold"/>
                <a:cs typeface="OpenSans-Extrabold"/>
              </a:rPr>
              <a:t>EMPLOYEES</a:t>
            </a:r>
            <a:r>
              <a:rPr sz="1400" b="1" spc="-50" dirty="0">
                <a:solidFill>
                  <a:srgbClr val="FFFFFF"/>
                </a:solidFill>
                <a:latin typeface="OpenSans-Extrabold"/>
                <a:cs typeface="OpenSans-Extrabold"/>
              </a:rPr>
              <a:t> </a:t>
            </a:r>
            <a:r>
              <a:rPr sz="1400" b="1" dirty="0">
                <a:solidFill>
                  <a:srgbClr val="FFFFFF"/>
                </a:solidFill>
                <a:latin typeface="OpenSans-Extrabold"/>
                <a:cs typeface="OpenSans-Extrabold"/>
              </a:rPr>
              <a:t>BELIEVE</a:t>
            </a:r>
            <a:r>
              <a:rPr sz="1400" b="1" spc="-50" dirty="0">
                <a:solidFill>
                  <a:srgbClr val="FFFFFF"/>
                </a:solidFill>
                <a:latin typeface="OpenSans-Extrabold"/>
                <a:cs typeface="OpenSans-Extrabold"/>
              </a:rPr>
              <a:t> </a:t>
            </a:r>
            <a:r>
              <a:rPr sz="1400" b="1" dirty="0">
                <a:solidFill>
                  <a:srgbClr val="FFFFFF"/>
                </a:solidFill>
                <a:latin typeface="OpenSans-Extrabold"/>
                <a:cs typeface="OpenSans-Extrabold"/>
              </a:rPr>
              <a:t>THEIR EMPLOYERS </a:t>
            </a:r>
            <a:r>
              <a:rPr sz="1400" b="1" spc="-5" dirty="0">
                <a:solidFill>
                  <a:srgbClr val="FFFFFF"/>
                </a:solidFill>
                <a:latin typeface="OpenSans-Extrabold"/>
                <a:cs typeface="OpenSans-Extrabold"/>
              </a:rPr>
              <a:t>SHOULD </a:t>
            </a:r>
            <a:r>
              <a:rPr sz="1400" b="1" dirty="0">
                <a:solidFill>
                  <a:srgbClr val="FFFFFF"/>
                </a:solidFill>
                <a:latin typeface="OpenSans-Extrabold"/>
                <a:cs typeface="OpenSans-Extrabold"/>
              </a:rPr>
              <a:t>PROVIDE </a:t>
            </a:r>
            <a:r>
              <a:rPr sz="1400" b="1" spc="-5" dirty="0">
                <a:solidFill>
                  <a:srgbClr val="FFFFFF"/>
                </a:solidFill>
                <a:latin typeface="OpenSans-Extrabold"/>
                <a:cs typeface="OpenSans-Extrabold"/>
              </a:rPr>
              <a:t>FINANCIAL  WELLNESS</a:t>
            </a:r>
            <a:r>
              <a:rPr sz="1400" b="1" spc="-25" dirty="0">
                <a:solidFill>
                  <a:srgbClr val="FFFFFF"/>
                </a:solidFill>
                <a:latin typeface="OpenSans-Extrabold"/>
                <a:cs typeface="OpenSans-Extrabold"/>
              </a:rPr>
              <a:t> </a:t>
            </a:r>
            <a:r>
              <a:rPr sz="1400" b="1" dirty="0">
                <a:solidFill>
                  <a:srgbClr val="FFFFFF"/>
                </a:solidFill>
                <a:latin typeface="OpenSans-Extrabold"/>
                <a:cs typeface="OpenSans-Extrabold"/>
              </a:rPr>
              <a:t>RESOURCES</a:t>
            </a:r>
            <a:r>
              <a:rPr sz="1200" b="1" baseline="31250" dirty="0">
                <a:solidFill>
                  <a:srgbClr val="FFFFFF"/>
                </a:solidFill>
                <a:latin typeface="OpenSans-Extrabold"/>
                <a:cs typeface="OpenSans-Extrabold"/>
              </a:rPr>
              <a:t>2</a:t>
            </a:r>
            <a:endParaRPr sz="1200" baseline="31250" dirty="0">
              <a:latin typeface="OpenSans-Extrabold"/>
              <a:cs typeface="OpenSans-Extrabold"/>
            </a:endParaRPr>
          </a:p>
        </p:txBody>
      </p:sp>
      <p:sp>
        <p:nvSpPr>
          <p:cNvPr id="13" name="object 13"/>
          <p:cNvSpPr txBox="1"/>
          <p:nvPr/>
        </p:nvSpPr>
        <p:spPr>
          <a:xfrm>
            <a:off x="4009780" y="3415575"/>
            <a:ext cx="1895475" cy="454659"/>
          </a:xfrm>
          <a:prstGeom prst="rect">
            <a:avLst/>
          </a:prstGeom>
        </p:spPr>
        <p:txBody>
          <a:bodyPr vert="horz" wrap="square" lIns="0" tIns="10160" rIns="0" bIns="0" rtlCol="0">
            <a:spAutoFit/>
          </a:bodyPr>
          <a:lstStyle/>
          <a:p>
            <a:pPr marL="256540" marR="30480" algn="ctr">
              <a:lnSpc>
                <a:spcPct val="101200"/>
              </a:lnSpc>
              <a:spcBef>
                <a:spcPts val="80"/>
              </a:spcBef>
            </a:pPr>
            <a:r>
              <a:rPr sz="1400" b="1" spc="-5" dirty="0">
                <a:solidFill>
                  <a:srgbClr val="FFFFFF"/>
                </a:solidFill>
                <a:latin typeface="OpenSans-Extrabold"/>
                <a:cs typeface="OpenSans-Extrabold"/>
              </a:rPr>
              <a:t>SAY </a:t>
            </a:r>
            <a:r>
              <a:rPr sz="1400" b="1" dirty="0">
                <a:solidFill>
                  <a:srgbClr val="FFFFFF"/>
                </a:solidFill>
                <a:latin typeface="OpenSans-Extrabold"/>
                <a:cs typeface="OpenSans-Extrabold"/>
              </a:rPr>
              <a:t>THEY </a:t>
            </a:r>
            <a:r>
              <a:rPr sz="1400" b="1" spc="-5" dirty="0">
                <a:solidFill>
                  <a:srgbClr val="FFFFFF"/>
                </a:solidFill>
                <a:latin typeface="OpenSans-Extrabold"/>
                <a:cs typeface="OpenSans-Extrabold"/>
              </a:rPr>
              <a:t>WILL</a:t>
            </a:r>
            <a:r>
              <a:rPr sz="1400" b="1" spc="-85" dirty="0">
                <a:solidFill>
                  <a:srgbClr val="FFFFFF"/>
                </a:solidFill>
                <a:latin typeface="OpenSans-Extrabold"/>
                <a:cs typeface="OpenSans-Extrabold"/>
              </a:rPr>
              <a:t> </a:t>
            </a:r>
            <a:r>
              <a:rPr sz="1400" b="1" spc="-5" dirty="0">
                <a:solidFill>
                  <a:srgbClr val="FFFFFF"/>
                </a:solidFill>
                <a:latin typeface="OpenSans-Extrabold"/>
                <a:cs typeface="OpenSans-Extrabold"/>
              </a:rPr>
              <a:t>SEEK</a:t>
            </a:r>
            <a:r>
              <a:rPr lang="en-US" sz="1400" b="1" spc="-5" dirty="0">
                <a:solidFill>
                  <a:srgbClr val="FFFFFF"/>
                </a:solidFill>
                <a:latin typeface="OpenSans-Extrabold"/>
                <a:cs typeface="OpenSans-Extrabold"/>
              </a:rPr>
              <a:t>  </a:t>
            </a:r>
            <a:r>
              <a:rPr sz="1400" b="1" spc="-5" dirty="0">
                <a:solidFill>
                  <a:srgbClr val="FFFFFF"/>
                </a:solidFill>
                <a:latin typeface="OpenSans-Extrabold"/>
                <a:cs typeface="OpenSans-Extrabold"/>
              </a:rPr>
              <a:t>ADVICE IN</a:t>
            </a:r>
            <a:r>
              <a:rPr sz="1400" b="1" spc="-30" dirty="0">
                <a:solidFill>
                  <a:srgbClr val="FFFFFF"/>
                </a:solidFill>
                <a:latin typeface="OpenSans-Extrabold"/>
                <a:cs typeface="OpenSans-Extrabold"/>
              </a:rPr>
              <a:t> </a:t>
            </a:r>
            <a:r>
              <a:rPr sz="1400" b="1" dirty="0">
                <a:solidFill>
                  <a:srgbClr val="FFFFFF"/>
                </a:solidFill>
                <a:latin typeface="OpenSans-Extrabold"/>
                <a:cs typeface="OpenSans-Extrabold"/>
              </a:rPr>
              <a:t>2021</a:t>
            </a:r>
            <a:r>
              <a:rPr sz="1200" b="1" baseline="31250" dirty="0">
                <a:solidFill>
                  <a:srgbClr val="FFFFFF"/>
                </a:solidFill>
                <a:latin typeface="OpenSans-Extrabold"/>
                <a:cs typeface="OpenSans-Extrabold"/>
              </a:rPr>
              <a:t>1</a:t>
            </a:r>
            <a:endParaRPr sz="1200" baseline="31250" dirty="0">
              <a:latin typeface="OpenSans-Extrabold"/>
              <a:cs typeface="OpenSans-Extrabold"/>
            </a:endParaRPr>
          </a:p>
        </p:txBody>
      </p:sp>
      <p:sp>
        <p:nvSpPr>
          <p:cNvPr id="14" name="object 14"/>
          <p:cNvSpPr/>
          <p:nvPr/>
        </p:nvSpPr>
        <p:spPr>
          <a:xfrm>
            <a:off x="734059" y="5118822"/>
            <a:ext cx="0" cy="251460"/>
          </a:xfrm>
          <a:custGeom>
            <a:avLst/>
            <a:gdLst/>
            <a:ahLst/>
            <a:cxnLst/>
            <a:rect l="l" t="t" r="r" b="b"/>
            <a:pathLst>
              <a:path h="251460">
                <a:moveTo>
                  <a:pt x="0" y="0"/>
                </a:moveTo>
                <a:lnTo>
                  <a:pt x="0" y="251091"/>
                </a:lnTo>
              </a:path>
            </a:pathLst>
          </a:custGeom>
          <a:ln w="5080">
            <a:solidFill>
              <a:srgbClr val="FFFFFF"/>
            </a:solidFill>
          </a:ln>
        </p:spPr>
        <p:txBody>
          <a:bodyPr wrap="square" lIns="0" tIns="0" rIns="0" bIns="0" rtlCol="0"/>
          <a:lstStyle/>
          <a:p>
            <a:endParaRPr dirty="0"/>
          </a:p>
        </p:txBody>
      </p:sp>
      <p:sp>
        <p:nvSpPr>
          <p:cNvPr id="15" name="object 15"/>
          <p:cNvSpPr/>
          <p:nvPr/>
        </p:nvSpPr>
        <p:spPr>
          <a:xfrm>
            <a:off x="8972550" y="5083441"/>
            <a:ext cx="628650" cy="323215"/>
          </a:xfrm>
          <a:custGeom>
            <a:avLst/>
            <a:gdLst/>
            <a:ahLst/>
            <a:cxnLst/>
            <a:rect l="l" t="t" r="r" b="b"/>
            <a:pathLst>
              <a:path w="628650" h="323214">
                <a:moveTo>
                  <a:pt x="61607" y="242671"/>
                </a:moveTo>
                <a:lnTo>
                  <a:pt x="17691" y="242671"/>
                </a:lnTo>
                <a:lnTo>
                  <a:pt x="17691" y="225679"/>
                </a:lnTo>
                <a:lnTo>
                  <a:pt x="55829" y="225679"/>
                </a:lnTo>
                <a:lnTo>
                  <a:pt x="55829" y="209842"/>
                </a:lnTo>
                <a:lnTo>
                  <a:pt x="17691" y="209842"/>
                </a:lnTo>
                <a:lnTo>
                  <a:pt x="17691" y="193433"/>
                </a:lnTo>
                <a:lnTo>
                  <a:pt x="61036" y="193433"/>
                </a:lnTo>
                <a:lnTo>
                  <a:pt x="61036" y="177596"/>
                </a:lnTo>
                <a:lnTo>
                  <a:pt x="0" y="177596"/>
                </a:lnTo>
                <a:lnTo>
                  <a:pt x="0" y="258508"/>
                </a:lnTo>
                <a:lnTo>
                  <a:pt x="61607" y="258508"/>
                </a:lnTo>
                <a:lnTo>
                  <a:pt x="61607" y="242671"/>
                </a:lnTo>
                <a:close/>
              </a:path>
              <a:path w="628650" h="323214">
                <a:moveTo>
                  <a:pt x="155613" y="177596"/>
                </a:moveTo>
                <a:lnTo>
                  <a:pt x="136423" y="177596"/>
                </a:lnTo>
                <a:lnTo>
                  <a:pt x="115163" y="211810"/>
                </a:lnTo>
                <a:lnTo>
                  <a:pt x="93891" y="177596"/>
                </a:lnTo>
                <a:lnTo>
                  <a:pt x="74701" y="177596"/>
                </a:lnTo>
                <a:lnTo>
                  <a:pt x="74701" y="258508"/>
                </a:lnTo>
                <a:lnTo>
                  <a:pt x="92151" y="258508"/>
                </a:lnTo>
                <a:lnTo>
                  <a:pt x="92151" y="206032"/>
                </a:lnTo>
                <a:lnTo>
                  <a:pt x="114693" y="240245"/>
                </a:lnTo>
                <a:lnTo>
                  <a:pt x="115163" y="240245"/>
                </a:lnTo>
                <a:lnTo>
                  <a:pt x="137934" y="205689"/>
                </a:lnTo>
                <a:lnTo>
                  <a:pt x="137934" y="258508"/>
                </a:lnTo>
                <a:lnTo>
                  <a:pt x="155613" y="258508"/>
                </a:lnTo>
                <a:lnTo>
                  <a:pt x="155613" y="177596"/>
                </a:lnTo>
                <a:close/>
              </a:path>
              <a:path w="628650" h="323214">
                <a:moveTo>
                  <a:pt x="235839" y="205562"/>
                </a:moveTo>
                <a:lnTo>
                  <a:pt x="233718" y="194221"/>
                </a:lnTo>
                <a:lnTo>
                  <a:pt x="233337" y="193662"/>
                </a:lnTo>
                <a:lnTo>
                  <a:pt x="227596" y="185381"/>
                </a:lnTo>
                <a:lnTo>
                  <a:pt x="217855" y="179641"/>
                </a:lnTo>
                <a:lnTo>
                  <a:pt x="217805" y="197942"/>
                </a:lnTo>
                <a:lnTo>
                  <a:pt x="217805" y="213080"/>
                </a:lnTo>
                <a:lnTo>
                  <a:pt x="212610" y="218401"/>
                </a:lnTo>
                <a:lnTo>
                  <a:pt x="189611" y="218401"/>
                </a:lnTo>
                <a:lnTo>
                  <a:pt x="189611" y="193662"/>
                </a:lnTo>
                <a:lnTo>
                  <a:pt x="212267" y="193662"/>
                </a:lnTo>
                <a:lnTo>
                  <a:pt x="217805" y="197942"/>
                </a:lnTo>
                <a:lnTo>
                  <a:pt x="217805" y="179641"/>
                </a:lnTo>
                <a:lnTo>
                  <a:pt x="204863" y="177596"/>
                </a:lnTo>
                <a:lnTo>
                  <a:pt x="171805" y="177596"/>
                </a:lnTo>
                <a:lnTo>
                  <a:pt x="171805" y="258508"/>
                </a:lnTo>
                <a:lnTo>
                  <a:pt x="189611" y="258508"/>
                </a:lnTo>
                <a:lnTo>
                  <a:pt x="189611" y="234226"/>
                </a:lnTo>
                <a:lnTo>
                  <a:pt x="203123" y="234226"/>
                </a:lnTo>
                <a:lnTo>
                  <a:pt x="235839" y="205803"/>
                </a:lnTo>
                <a:lnTo>
                  <a:pt x="235839" y="205562"/>
                </a:lnTo>
                <a:close/>
              </a:path>
              <a:path w="628650" h="323214">
                <a:moveTo>
                  <a:pt x="327914" y="217805"/>
                </a:moveTo>
                <a:lnTo>
                  <a:pt x="324713" y="201612"/>
                </a:lnTo>
                <a:lnTo>
                  <a:pt x="318668" y="192608"/>
                </a:lnTo>
                <a:lnTo>
                  <a:pt x="315823" y="188379"/>
                </a:lnTo>
                <a:lnTo>
                  <a:pt x="309295" y="184099"/>
                </a:lnTo>
                <a:lnTo>
                  <a:pt x="309295" y="218274"/>
                </a:lnTo>
                <a:lnTo>
                  <a:pt x="307517" y="228066"/>
                </a:lnTo>
                <a:lnTo>
                  <a:pt x="302526" y="236080"/>
                </a:lnTo>
                <a:lnTo>
                  <a:pt x="294855" y="241490"/>
                </a:lnTo>
                <a:lnTo>
                  <a:pt x="285026" y="243471"/>
                </a:lnTo>
                <a:lnTo>
                  <a:pt x="275145" y="241452"/>
                </a:lnTo>
                <a:lnTo>
                  <a:pt x="267385" y="235966"/>
                </a:lnTo>
                <a:lnTo>
                  <a:pt x="262318" y="227876"/>
                </a:lnTo>
                <a:lnTo>
                  <a:pt x="260553" y="218274"/>
                </a:lnTo>
                <a:lnTo>
                  <a:pt x="260515" y="217805"/>
                </a:lnTo>
                <a:lnTo>
                  <a:pt x="262293" y="208026"/>
                </a:lnTo>
                <a:lnTo>
                  <a:pt x="267271" y="200012"/>
                </a:lnTo>
                <a:lnTo>
                  <a:pt x="274942" y="194602"/>
                </a:lnTo>
                <a:lnTo>
                  <a:pt x="284784" y="192608"/>
                </a:lnTo>
                <a:lnTo>
                  <a:pt x="294652" y="194640"/>
                </a:lnTo>
                <a:lnTo>
                  <a:pt x="302412" y="200126"/>
                </a:lnTo>
                <a:lnTo>
                  <a:pt x="307479" y="208229"/>
                </a:lnTo>
                <a:lnTo>
                  <a:pt x="309245" y="217805"/>
                </a:lnTo>
                <a:lnTo>
                  <a:pt x="309295" y="218274"/>
                </a:lnTo>
                <a:lnTo>
                  <a:pt x="309295" y="184099"/>
                </a:lnTo>
                <a:lnTo>
                  <a:pt x="302260" y="179476"/>
                </a:lnTo>
                <a:lnTo>
                  <a:pt x="285026" y="176199"/>
                </a:lnTo>
                <a:lnTo>
                  <a:pt x="267754" y="179514"/>
                </a:lnTo>
                <a:lnTo>
                  <a:pt x="254101" y="188506"/>
                </a:lnTo>
                <a:lnTo>
                  <a:pt x="245135" y="201815"/>
                </a:lnTo>
                <a:lnTo>
                  <a:pt x="241947" y="217805"/>
                </a:lnTo>
                <a:lnTo>
                  <a:pt x="241909" y="218274"/>
                </a:lnTo>
                <a:lnTo>
                  <a:pt x="245097" y="234492"/>
                </a:lnTo>
                <a:lnTo>
                  <a:pt x="253974" y="247713"/>
                </a:lnTo>
                <a:lnTo>
                  <a:pt x="267550" y="256628"/>
                </a:lnTo>
                <a:lnTo>
                  <a:pt x="284784" y="259892"/>
                </a:lnTo>
                <a:lnTo>
                  <a:pt x="302056" y="256590"/>
                </a:lnTo>
                <a:lnTo>
                  <a:pt x="315709" y="247599"/>
                </a:lnTo>
                <a:lnTo>
                  <a:pt x="318490" y="243471"/>
                </a:lnTo>
                <a:lnTo>
                  <a:pt x="324675" y="234289"/>
                </a:lnTo>
                <a:lnTo>
                  <a:pt x="327863" y="218274"/>
                </a:lnTo>
                <a:lnTo>
                  <a:pt x="327914" y="217805"/>
                </a:lnTo>
                <a:close/>
              </a:path>
              <a:path w="628650" h="323214">
                <a:moveTo>
                  <a:pt x="346773" y="285673"/>
                </a:moveTo>
                <a:lnTo>
                  <a:pt x="340372" y="285673"/>
                </a:lnTo>
                <a:lnTo>
                  <a:pt x="340372" y="322084"/>
                </a:lnTo>
                <a:lnTo>
                  <a:pt x="346773" y="322084"/>
                </a:lnTo>
                <a:lnTo>
                  <a:pt x="346773" y="285673"/>
                </a:lnTo>
                <a:close/>
              </a:path>
              <a:path w="628650" h="323214">
                <a:moveTo>
                  <a:pt x="387400" y="285673"/>
                </a:moveTo>
                <a:lnTo>
                  <a:pt x="381114" y="285673"/>
                </a:lnTo>
                <a:lnTo>
                  <a:pt x="381114" y="310857"/>
                </a:lnTo>
                <a:lnTo>
                  <a:pt x="361607" y="285673"/>
                </a:lnTo>
                <a:lnTo>
                  <a:pt x="355676" y="285673"/>
                </a:lnTo>
                <a:lnTo>
                  <a:pt x="355676" y="322084"/>
                </a:lnTo>
                <a:lnTo>
                  <a:pt x="361975" y="322084"/>
                </a:lnTo>
                <a:lnTo>
                  <a:pt x="361975" y="296176"/>
                </a:lnTo>
                <a:lnTo>
                  <a:pt x="382054" y="322084"/>
                </a:lnTo>
                <a:lnTo>
                  <a:pt x="387400" y="322084"/>
                </a:lnTo>
                <a:lnTo>
                  <a:pt x="387400" y="285673"/>
                </a:lnTo>
                <a:close/>
              </a:path>
              <a:path w="628650" h="323214">
                <a:moveTo>
                  <a:pt x="421716" y="305587"/>
                </a:moveTo>
                <a:lnTo>
                  <a:pt x="417766" y="302831"/>
                </a:lnTo>
                <a:lnTo>
                  <a:pt x="403034" y="299288"/>
                </a:lnTo>
                <a:lnTo>
                  <a:pt x="401370" y="298043"/>
                </a:lnTo>
                <a:lnTo>
                  <a:pt x="401370" y="292747"/>
                </a:lnTo>
                <a:lnTo>
                  <a:pt x="403567" y="290817"/>
                </a:lnTo>
                <a:lnTo>
                  <a:pt x="410641" y="290817"/>
                </a:lnTo>
                <a:lnTo>
                  <a:pt x="413918" y="292112"/>
                </a:lnTo>
                <a:lnTo>
                  <a:pt x="417195" y="294563"/>
                </a:lnTo>
                <a:lnTo>
                  <a:pt x="420624" y="289725"/>
                </a:lnTo>
                <a:lnTo>
                  <a:pt x="416928" y="286766"/>
                </a:lnTo>
                <a:lnTo>
                  <a:pt x="412724" y="285140"/>
                </a:lnTo>
                <a:lnTo>
                  <a:pt x="400177" y="285140"/>
                </a:lnTo>
                <a:lnTo>
                  <a:pt x="394982" y="289458"/>
                </a:lnTo>
                <a:lnTo>
                  <a:pt x="394982" y="302526"/>
                </a:lnTo>
                <a:lnTo>
                  <a:pt x="399351" y="304812"/>
                </a:lnTo>
                <a:lnTo>
                  <a:pt x="413867" y="308241"/>
                </a:lnTo>
                <a:lnTo>
                  <a:pt x="415328" y="309651"/>
                </a:lnTo>
                <a:lnTo>
                  <a:pt x="415328" y="315061"/>
                </a:lnTo>
                <a:lnTo>
                  <a:pt x="412826" y="316928"/>
                </a:lnTo>
                <a:lnTo>
                  <a:pt x="404393" y="316928"/>
                </a:lnTo>
                <a:lnTo>
                  <a:pt x="400862" y="315214"/>
                </a:lnTo>
                <a:lnTo>
                  <a:pt x="397370" y="312191"/>
                </a:lnTo>
                <a:lnTo>
                  <a:pt x="393522" y="316776"/>
                </a:lnTo>
                <a:lnTo>
                  <a:pt x="397891" y="320675"/>
                </a:lnTo>
                <a:lnTo>
                  <a:pt x="403148" y="322605"/>
                </a:lnTo>
                <a:lnTo>
                  <a:pt x="416356" y="322605"/>
                </a:lnTo>
                <a:lnTo>
                  <a:pt x="421716" y="318541"/>
                </a:lnTo>
                <a:lnTo>
                  <a:pt x="421716" y="305587"/>
                </a:lnTo>
                <a:close/>
              </a:path>
              <a:path w="628650" h="323214">
                <a:moveTo>
                  <a:pt x="451739" y="177596"/>
                </a:moveTo>
                <a:lnTo>
                  <a:pt x="433133" y="177596"/>
                </a:lnTo>
                <a:lnTo>
                  <a:pt x="416369" y="231813"/>
                </a:lnTo>
                <a:lnTo>
                  <a:pt x="398221" y="177596"/>
                </a:lnTo>
                <a:lnTo>
                  <a:pt x="382968" y="177596"/>
                </a:lnTo>
                <a:lnTo>
                  <a:pt x="364820" y="231813"/>
                </a:lnTo>
                <a:lnTo>
                  <a:pt x="348056" y="177596"/>
                </a:lnTo>
                <a:lnTo>
                  <a:pt x="328980" y="177596"/>
                </a:lnTo>
                <a:lnTo>
                  <a:pt x="356603" y="258508"/>
                </a:lnTo>
                <a:lnTo>
                  <a:pt x="372097" y="258508"/>
                </a:lnTo>
                <a:lnTo>
                  <a:pt x="390359" y="206387"/>
                </a:lnTo>
                <a:lnTo>
                  <a:pt x="408622" y="258508"/>
                </a:lnTo>
                <a:lnTo>
                  <a:pt x="424116" y="258508"/>
                </a:lnTo>
                <a:lnTo>
                  <a:pt x="451739" y="177596"/>
                </a:lnTo>
                <a:close/>
              </a:path>
              <a:path w="628650" h="323214">
                <a:moveTo>
                  <a:pt x="454101" y="285673"/>
                </a:moveTo>
                <a:lnTo>
                  <a:pt x="424548" y="285673"/>
                </a:lnTo>
                <a:lnTo>
                  <a:pt x="424548" y="291604"/>
                </a:lnTo>
                <a:lnTo>
                  <a:pt x="436105" y="291604"/>
                </a:lnTo>
                <a:lnTo>
                  <a:pt x="436105" y="322084"/>
                </a:lnTo>
                <a:lnTo>
                  <a:pt x="442556" y="322084"/>
                </a:lnTo>
                <a:lnTo>
                  <a:pt x="442556" y="291604"/>
                </a:lnTo>
                <a:lnTo>
                  <a:pt x="454101" y="291604"/>
                </a:lnTo>
                <a:lnTo>
                  <a:pt x="454101" y="285673"/>
                </a:lnTo>
                <a:close/>
              </a:path>
              <a:path w="628650" h="323214">
                <a:moveTo>
                  <a:pt x="466204" y="285673"/>
                </a:moveTo>
                <a:lnTo>
                  <a:pt x="459803" y="285673"/>
                </a:lnTo>
                <a:lnTo>
                  <a:pt x="459803" y="322084"/>
                </a:lnTo>
                <a:lnTo>
                  <a:pt x="466204" y="322084"/>
                </a:lnTo>
                <a:lnTo>
                  <a:pt x="466204" y="285673"/>
                </a:lnTo>
                <a:close/>
              </a:path>
              <a:path w="628650" h="323214">
                <a:moveTo>
                  <a:pt x="501421" y="285673"/>
                </a:moveTo>
                <a:lnTo>
                  <a:pt x="471868" y="285673"/>
                </a:lnTo>
                <a:lnTo>
                  <a:pt x="471868" y="291604"/>
                </a:lnTo>
                <a:lnTo>
                  <a:pt x="483425" y="291604"/>
                </a:lnTo>
                <a:lnTo>
                  <a:pt x="483425" y="322084"/>
                </a:lnTo>
                <a:lnTo>
                  <a:pt x="489877" y="322084"/>
                </a:lnTo>
                <a:lnTo>
                  <a:pt x="489877" y="291604"/>
                </a:lnTo>
                <a:lnTo>
                  <a:pt x="501421" y="291604"/>
                </a:lnTo>
                <a:lnTo>
                  <a:pt x="501421" y="285673"/>
                </a:lnTo>
                <a:close/>
              </a:path>
              <a:path w="628650" h="323214">
                <a:moveTo>
                  <a:pt x="521512" y="242671"/>
                </a:moveTo>
                <a:lnTo>
                  <a:pt x="477583" y="242671"/>
                </a:lnTo>
                <a:lnTo>
                  <a:pt x="477583" y="225679"/>
                </a:lnTo>
                <a:lnTo>
                  <a:pt x="515734" y="225679"/>
                </a:lnTo>
                <a:lnTo>
                  <a:pt x="515734" y="209842"/>
                </a:lnTo>
                <a:lnTo>
                  <a:pt x="477583" y="209842"/>
                </a:lnTo>
                <a:lnTo>
                  <a:pt x="477583" y="193433"/>
                </a:lnTo>
                <a:lnTo>
                  <a:pt x="520941" y="193433"/>
                </a:lnTo>
                <a:lnTo>
                  <a:pt x="520941" y="177596"/>
                </a:lnTo>
                <a:lnTo>
                  <a:pt x="459905" y="177596"/>
                </a:lnTo>
                <a:lnTo>
                  <a:pt x="459905" y="258508"/>
                </a:lnTo>
                <a:lnTo>
                  <a:pt x="521512" y="258508"/>
                </a:lnTo>
                <a:lnTo>
                  <a:pt x="521512" y="242671"/>
                </a:lnTo>
                <a:close/>
              </a:path>
              <a:path w="628650" h="323214">
                <a:moveTo>
                  <a:pt x="537667" y="285661"/>
                </a:moveTo>
                <a:lnTo>
                  <a:pt x="531266" y="285661"/>
                </a:lnTo>
                <a:lnTo>
                  <a:pt x="531266" y="313334"/>
                </a:lnTo>
                <a:lnTo>
                  <a:pt x="527773" y="316725"/>
                </a:lnTo>
                <a:lnTo>
                  <a:pt x="516382" y="316725"/>
                </a:lnTo>
                <a:lnTo>
                  <a:pt x="512902" y="313131"/>
                </a:lnTo>
                <a:lnTo>
                  <a:pt x="512902" y="285661"/>
                </a:lnTo>
                <a:lnTo>
                  <a:pt x="506501" y="285661"/>
                </a:lnTo>
                <a:lnTo>
                  <a:pt x="506501" y="306628"/>
                </a:lnTo>
                <a:lnTo>
                  <a:pt x="506501" y="317195"/>
                </a:lnTo>
                <a:lnTo>
                  <a:pt x="512533" y="322656"/>
                </a:lnTo>
                <a:lnTo>
                  <a:pt x="531520" y="322656"/>
                </a:lnTo>
                <a:lnTo>
                  <a:pt x="537667" y="317195"/>
                </a:lnTo>
                <a:lnTo>
                  <a:pt x="537667" y="285661"/>
                </a:lnTo>
                <a:close/>
              </a:path>
              <a:path w="628650" h="323214">
                <a:moveTo>
                  <a:pt x="572274" y="285673"/>
                </a:moveTo>
                <a:lnTo>
                  <a:pt x="542721" y="285673"/>
                </a:lnTo>
                <a:lnTo>
                  <a:pt x="542721" y="291604"/>
                </a:lnTo>
                <a:lnTo>
                  <a:pt x="554278" y="291604"/>
                </a:lnTo>
                <a:lnTo>
                  <a:pt x="554278" y="322084"/>
                </a:lnTo>
                <a:lnTo>
                  <a:pt x="560730" y="322084"/>
                </a:lnTo>
                <a:lnTo>
                  <a:pt x="560730" y="291604"/>
                </a:lnTo>
                <a:lnTo>
                  <a:pt x="572274" y="291604"/>
                </a:lnTo>
                <a:lnTo>
                  <a:pt x="572274" y="285673"/>
                </a:lnTo>
                <a:close/>
              </a:path>
              <a:path w="628650" h="323214">
                <a:moveTo>
                  <a:pt x="604418" y="102755"/>
                </a:moveTo>
                <a:lnTo>
                  <a:pt x="574319" y="97358"/>
                </a:lnTo>
                <a:lnTo>
                  <a:pt x="539178" y="95465"/>
                </a:lnTo>
                <a:lnTo>
                  <a:pt x="496189" y="99288"/>
                </a:lnTo>
                <a:lnTo>
                  <a:pt x="442582" y="111010"/>
                </a:lnTo>
                <a:lnTo>
                  <a:pt x="383882" y="123177"/>
                </a:lnTo>
                <a:lnTo>
                  <a:pt x="339915" y="124853"/>
                </a:lnTo>
                <a:lnTo>
                  <a:pt x="305739" y="119570"/>
                </a:lnTo>
                <a:lnTo>
                  <a:pt x="247103" y="102146"/>
                </a:lnTo>
                <a:lnTo>
                  <a:pt x="212788" y="97028"/>
                </a:lnTo>
                <a:lnTo>
                  <a:pt x="168567" y="98996"/>
                </a:lnTo>
                <a:lnTo>
                  <a:pt x="115404" y="123736"/>
                </a:lnTo>
                <a:lnTo>
                  <a:pt x="158711" y="122008"/>
                </a:lnTo>
                <a:lnTo>
                  <a:pt x="193192" y="127177"/>
                </a:lnTo>
                <a:lnTo>
                  <a:pt x="253822" y="144538"/>
                </a:lnTo>
                <a:lnTo>
                  <a:pt x="289026" y="149898"/>
                </a:lnTo>
                <a:lnTo>
                  <a:pt x="333540" y="148475"/>
                </a:lnTo>
                <a:lnTo>
                  <a:pt x="391896" y="136867"/>
                </a:lnTo>
                <a:lnTo>
                  <a:pt x="465836" y="122732"/>
                </a:lnTo>
                <a:lnTo>
                  <a:pt x="520090" y="122593"/>
                </a:lnTo>
                <a:lnTo>
                  <a:pt x="563384" y="130467"/>
                </a:lnTo>
                <a:lnTo>
                  <a:pt x="604418" y="140347"/>
                </a:lnTo>
                <a:lnTo>
                  <a:pt x="604418" y="102755"/>
                </a:lnTo>
                <a:close/>
              </a:path>
              <a:path w="628650" h="323214">
                <a:moveTo>
                  <a:pt x="604418" y="48933"/>
                </a:moveTo>
                <a:lnTo>
                  <a:pt x="589978" y="50965"/>
                </a:lnTo>
                <a:lnTo>
                  <a:pt x="574471" y="53746"/>
                </a:lnTo>
                <a:lnTo>
                  <a:pt x="557834" y="57378"/>
                </a:lnTo>
                <a:lnTo>
                  <a:pt x="539991" y="62026"/>
                </a:lnTo>
                <a:lnTo>
                  <a:pt x="482244" y="74269"/>
                </a:lnTo>
                <a:lnTo>
                  <a:pt x="439191" y="75869"/>
                </a:lnTo>
                <a:lnTo>
                  <a:pt x="405955" y="70434"/>
                </a:lnTo>
                <a:lnTo>
                  <a:pt x="349402" y="52768"/>
                </a:lnTo>
                <a:lnTo>
                  <a:pt x="316318" y="47739"/>
                </a:lnTo>
                <a:lnTo>
                  <a:pt x="273519" y="50012"/>
                </a:lnTo>
                <a:lnTo>
                  <a:pt x="220357" y="74752"/>
                </a:lnTo>
                <a:lnTo>
                  <a:pt x="262712" y="72898"/>
                </a:lnTo>
                <a:lnTo>
                  <a:pt x="296341" y="78054"/>
                </a:lnTo>
                <a:lnTo>
                  <a:pt x="355333" y="95580"/>
                </a:lnTo>
                <a:lnTo>
                  <a:pt x="389661" y="101003"/>
                </a:lnTo>
                <a:lnTo>
                  <a:pt x="433184" y="99606"/>
                </a:lnTo>
                <a:lnTo>
                  <a:pt x="490372" y="87896"/>
                </a:lnTo>
                <a:lnTo>
                  <a:pt x="525157" y="79413"/>
                </a:lnTo>
                <a:lnTo>
                  <a:pt x="555256" y="74218"/>
                </a:lnTo>
                <a:lnTo>
                  <a:pt x="581418" y="71932"/>
                </a:lnTo>
                <a:lnTo>
                  <a:pt x="604418" y="72136"/>
                </a:lnTo>
                <a:lnTo>
                  <a:pt x="604418" y="48933"/>
                </a:lnTo>
                <a:close/>
              </a:path>
              <a:path w="628650" h="323214">
                <a:moveTo>
                  <a:pt x="604418" y="20142"/>
                </a:moveTo>
                <a:lnTo>
                  <a:pt x="552297" y="27876"/>
                </a:lnTo>
                <a:lnTo>
                  <a:pt x="514451" y="25196"/>
                </a:lnTo>
                <a:lnTo>
                  <a:pt x="484517" y="16624"/>
                </a:lnTo>
                <a:lnTo>
                  <a:pt x="456145" y="6718"/>
                </a:lnTo>
                <a:lnTo>
                  <a:pt x="422973" y="0"/>
                </a:lnTo>
                <a:lnTo>
                  <a:pt x="378663" y="1028"/>
                </a:lnTo>
                <a:lnTo>
                  <a:pt x="325399" y="25768"/>
                </a:lnTo>
                <a:lnTo>
                  <a:pt x="366496" y="22567"/>
                </a:lnTo>
                <a:lnTo>
                  <a:pt x="398881" y="27190"/>
                </a:lnTo>
                <a:lnTo>
                  <a:pt x="426999" y="35966"/>
                </a:lnTo>
                <a:lnTo>
                  <a:pt x="455256" y="45199"/>
                </a:lnTo>
                <a:lnTo>
                  <a:pt x="488073" y="51219"/>
                </a:lnTo>
                <a:lnTo>
                  <a:pt x="529882" y="50342"/>
                </a:lnTo>
                <a:lnTo>
                  <a:pt x="585089" y="38912"/>
                </a:lnTo>
                <a:lnTo>
                  <a:pt x="604418" y="33591"/>
                </a:lnTo>
                <a:lnTo>
                  <a:pt x="604418" y="20142"/>
                </a:lnTo>
                <a:close/>
              </a:path>
              <a:path w="628650" h="323214">
                <a:moveTo>
                  <a:pt x="604545" y="258508"/>
                </a:moveTo>
                <a:lnTo>
                  <a:pt x="586841" y="232613"/>
                </a:lnTo>
                <a:lnTo>
                  <a:pt x="584784" y="229603"/>
                </a:lnTo>
                <a:lnTo>
                  <a:pt x="591832" y="225920"/>
                </a:lnTo>
                <a:lnTo>
                  <a:pt x="597306" y="220535"/>
                </a:lnTo>
                <a:lnTo>
                  <a:pt x="599122" y="216890"/>
                </a:lnTo>
                <a:lnTo>
                  <a:pt x="600849" y="213423"/>
                </a:lnTo>
                <a:lnTo>
                  <a:pt x="602119" y="204520"/>
                </a:lnTo>
                <a:lnTo>
                  <a:pt x="602119" y="196659"/>
                </a:lnTo>
                <a:lnTo>
                  <a:pt x="600976" y="193662"/>
                </a:lnTo>
                <a:lnTo>
                  <a:pt x="599694" y="190296"/>
                </a:lnTo>
                <a:lnTo>
                  <a:pt x="589864" y="180479"/>
                </a:lnTo>
                <a:lnTo>
                  <a:pt x="584085" y="178396"/>
                </a:lnTo>
                <a:lnTo>
                  <a:pt x="584085" y="197586"/>
                </a:lnTo>
                <a:lnTo>
                  <a:pt x="584085" y="212267"/>
                </a:lnTo>
                <a:lnTo>
                  <a:pt x="579120" y="216890"/>
                </a:lnTo>
                <a:lnTo>
                  <a:pt x="552411" y="216890"/>
                </a:lnTo>
                <a:lnTo>
                  <a:pt x="552411" y="193662"/>
                </a:lnTo>
                <a:lnTo>
                  <a:pt x="578764" y="193662"/>
                </a:lnTo>
                <a:lnTo>
                  <a:pt x="584085" y="197586"/>
                </a:lnTo>
                <a:lnTo>
                  <a:pt x="584085" y="178396"/>
                </a:lnTo>
                <a:lnTo>
                  <a:pt x="581888" y="177596"/>
                </a:lnTo>
                <a:lnTo>
                  <a:pt x="534606" y="177596"/>
                </a:lnTo>
                <a:lnTo>
                  <a:pt x="534606" y="258508"/>
                </a:lnTo>
                <a:lnTo>
                  <a:pt x="552411" y="258508"/>
                </a:lnTo>
                <a:lnTo>
                  <a:pt x="552411" y="232613"/>
                </a:lnTo>
                <a:lnTo>
                  <a:pt x="566394" y="232613"/>
                </a:lnTo>
                <a:lnTo>
                  <a:pt x="583742" y="258508"/>
                </a:lnTo>
                <a:lnTo>
                  <a:pt x="604545" y="258508"/>
                </a:lnTo>
                <a:close/>
              </a:path>
              <a:path w="628650" h="323214">
                <a:moveTo>
                  <a:pt x="604723" y="316369"/>
                </a:moveTo>
                <a:lnTo>
                  <a:pt x="583857" y="316369"/>
                </a:lnTo>
                <a:lnTo>
                  <a:pt x="583857" y="306578"/>
                </a:lnTo>
                <a:lnTo>
                  <a:pt x="602119" y="306578"/>
                </a:lnTo>
                <a:lnTo>
                  <a:pt x="602119" y="300863"/>
                </a:lnTo>
                <a:lnTo>
                  <a:pt x="583857" y="300863"/>
                </a:lnTo>
                <a:lnTo>
                  <a:pt x="583857" y="291401"/>
                </a:lnTo>
                <a:lnTo>
                  <a:pt x="604456" y="291401"/>
                </a:lnTo>
                <a:lnTo>
                  <a:pt x="604456" y="285673"/>
                </a:lnTo>
                <a:lnTo>
                  <a:pt x="577456" y="285673"/>
                </a:lnTo>
                <a:lnTo>
                  <a:pt x="577456" y="322084"/>
                </a:lnTo>
                <a:lnTo>
                  <a:pt x="604723" y="322084"/>
                </a:lnTo>
                <a:lnTo>
                  <a:pt x="604723" y="316369"/>
                </a:lnTo>
                <a:close/>
              </a:path>
              <a:path w="628650" h="323214">
                <a:moveTo>
                  <a:pt x="616153" y="310680"/>
                </a:moveTo>
                <a:lnTo>
                  <a:pt x="607758" y="310680"/>
                </a:lnTo>
                <a:lnTo>
                  <a:pt x="607758" y="311797"/>
                </a:lnTo>
                <a:lnTo>
                  <a:pt x="611352" y="311797"/>
                </a:lnTo>
                <a:lnTo>
                  <a:pt x="611352" y="321373"/>
                </a:lnTo>
                <a:lnTo>
                  <a:pt x="612571" y="321373"/>
                </a:lnTo>
                <a:lnTo>
                  <a:pt x="612571" y="311797"/>
                </a:lnTo>
                <a:lnTo>
                  <a:pt x="616153" y="311797"/>
                </a:lnTo>
                <a:lnTo>
                  <a:pt x="616153" y="310680"/>
                </a:lnTo>
                <a:close/>
              </a:path>
              <a:path w="628650" h="323214">
                <a:moveTo>
                  <a:pt x="628637" y="310680"/>
                </a:moveTo>
                <a:lnTo>
                  <a:pt x="627418" y="310680"/>
                </a:lnTo>
                <a:lnTo>
                  <a:pt x="623531" y="316509"/>
                </a:lnTo>
                <a:lnTo>
                  <a:pt x="619633" y="310680"/>
                </a:lnTo>
                <a:lnTo>
                  <a:pt x="618413" y="310680"/>
                </a:lnTo>
                <a:lnTo>
                  <a:pt x="618413" y="321373"/>
                </a:lnTo>
                <a:lnTo>
                  <a:pt x="619582" y="321373"/>
                </a:lnTo>
                <a:lnTo>
                  <a:pt x="619582" y="312724"/>
                </a:lnTo>
                <a:lnTo>
                  <a:pt x="623481" y="318439"/>
                </a:lnTo>
                <a:lnTo>
                  <a:pt x="627430" y="312712"/>
                </a:lnTo>
                <a:lnTo>
                  <a:pt x="627430" y="321373"/>
                </a:lnTo>
                <a:lnTo>
                  <a:pt x="628637" y="321373"/>
                </a:lnTo>
                <a:lnTo>
                  <a:pt x="628637" y="310680"/>
                </a:lnTo>
                <a:close/>
              </a:path>
            </a:pathLst>
          </a:custGeom>
          <a:solidFill>
            <a:srgbClr val="FFFFFF"/>
          </a:solidFill>
        </p:spPr>
        <p:txBody>
          <a:bodyPr wrap="square" lIns="0" tIns="0" rIns="0" bIns="0" rtlCol="0"/>
          <a:lstStyle/>
          <a:p>
            <a:endParaRPr dirty="0"/>
          </a:p>
        </p:txBody>
      </p:sp>
      <p:sp>
        <p:nvSpPr>
          <p:cNvPr id="16" name="object 16"/>
          <p:cNvSpPr txBox="1"/>
          <p:nvPr/>
        </p:nvSpPr>
        <p:spPr>
          <a:xfrm>
            <a:off x="444500" y="4620982"/>
            <a:ext cx="5297805" cy="330200"/>
          </a:xfrm>
          <a:prstGeom prst="rect">
            <a:avLst/>
          </a:prstGeom>
        </p:spPr>
        <p:txBody>
          <a:bodyPr vert="horz" wrap="square" lIns="0" tIns="27940" rIns="0" bIns="0" rtlCol="0">
            <a:spAutoFit/>
          </a:bodyPr>
          <a:lstStyle/>
          <a:p>
            <a:pPr marL="12700">
              <a:lnSpc>
                <a:spcPct val="100000"/>
              </a:lnSpc>
              <a:spcBef>
                <a:spcPts val="220"/>
              </a:spcBef>
            </a:pPr>
            <a:r>
              <a:rPr sz="900" i="1" spc="-25" dirty="0">
                <a:solidFill>
                  <a:srgbClr val="FFFFFF"/>
                </a:solidFill>
                <a:latin typeface="Open Sans"/>
                <a:cs typeface="Open Sans"/>
              </a:rPr>
              <a:t>1 </a:t>
            </a:r>
            <a:r>
              <a:rPr sz="900" i="1" spc="-10" dirty="0">
                <a:solidFill>
                  <a:srgbClr val="FFFFFF"/>
                </a:solidFill>
                <a:latin typeface="Open Sans"/>
                <a:cs typeface="Open Sans"/>
              </a:rPr>
              <a:t>Post-2020 </a:t>
            </a:r>
            <a:r>
              <a:rPr sz="900" i="1" spc="-5" dirty="0">
                <a:solidFill>
                  <a:srgbClr val="FFFFFF"/>
                </a:solidFill>
                <a:latin typeface="Open Sans"/>
                <a:cs typeface="Open Sans"/>
              </a:rPr>
              <a:t>employer piece: </a:t>
            </a:r>
            <a:r>
              <a:rPr sz="900" i="1" dirty="0">
                <a:solidFill>
                  <a:srgbClr val="FFFFFF"/>
                </a:solidFill>
                <a:latin typeface="Open Sans"/>
                <a:cs typeface="Open Sans"/>
              </a:rPr>
              <a:t>“Retirement </a:t>
            </a:r>
            <a:r>
              <a:rPr sz="900" i="1" spc="-5" dirty="0">
                <a:solidFill>
                  <a:srgbClr val="FFFFFF"/>
                </a:solidFill>
                <a:latin typeface="Open Sans"/>
                <a:cs typeface="Open Sans"/>
              </a:rPr>
              <a:t>Plans in </a:t>
            </a:r>
            <a:r>
              <a:rPr sz="900" i="1" dirty="0">
                <a:solidFill>
                  <a:srgbClr val="FFFFFF"/>
                </a:solidFill>
                <a:latin typeface="Open Sans"/>
                <a:cs typeface="Open Sans"/>
              </a:rPr>
              <a:t>a </a:t>
            </a:r>
            <a:r>
              <a:rPr sz="900" i="1" spc="-5" dirty="0">
                <a:solidFill>
                  <a:srgbClr val="FFFFFF"/>
                </a:solidFill>
                <a:latin typeface="Open Sans"/>
                <a:cs typeface="Open Sans"/>
              </a:rPr>
              <a:t>Post-COVID </a:t>
            </a:r>
            <a:r>
              <a:rPr sz="900" i="1" spc="-10" dirty="0">
                <a:solidFill>
                  <a:srgbClr val="FFFFFF"/>
                </a:solidFill>
                <a:latin typeface="Open Sans"/>
                <a:cs typeface="Open Sans"/>
              </a:rPr>
              <a:t>World,” </a:t>
            </a:r>
            <a:r>
              <a:rPr sz="900" i="1" spc="-5" dirty="0">
                <a:solidFill>
                  <a:srgbClr val="FFFFFF"/>
                </a:solidFill>
                <a:latin typeface="Open Sans"/>
                <a:cs typeface="Open Sans"/>
              </a:rPr>
              <a:t>Empower </a:t>
            </a:r>
            <a:r>
              <a:rPr sz="900" i="1" dirty="0">
                <a:solidFill>
                  <a:srgbClr val="FFFFFF"/>
                </a:solidFill>
                <a:latin typeface="Open Sans"/>
                <a:cs typeface="Open Sans"/>
              </a:rPr>
              <a:t>Institute,</a:t>
            </a:r>
            <a:r>
              <a:rPr sz="900" i="1" spc="-140" dirty="0">
                <a:solidFill>
                  <a:srgbClr val="FFFFFF"/>
                </a:solidFill>
                <a:latin typeface="Open Sans"/>
                <a:cs typeface="Open Sans"/>
              </a:rPr>
              <a:t> </a:t>
            </a:r>
            <a:r>
              <a:rPr sz="900" i="1" spc="-10" dirty="0">
                <a:solidFill>
                  <a:srgbClr val="FFFFFF"/>
                </a:solidFill>
                <a:latin typeface="Open Sans"/>
                <a:cs typeface="Open Sans"/>
              </a:rPr>
              <a:t>2020.</a:t>
            </a:r>
            <a:endParaRPr sz="900" dirty="0">
              <a:latin typeface="Open Sans"/>
              <a:cs typeface="Open Sans"/>
            </a:endParaRPr>
          </a:p>
          <a:p>
            <a:pPr marL="12700">
              <a:lnSpc>
                <a:spcPct val="100000"/>
              </a:lnSpc>
              <a:spcBef>
                <a:spcPts val="120"/>
              </a:spcBef>
            </a:pPr>
            <a:r>
              <a:rPr sz="900" i="1" dirty="0">
                <a:solidFill>
                  <a:srgbClr val="FFFFFF"/>
                </a:solidFill>
                <a:latin typeface="Open Sans"/>
                <a:cs typeface="Open Sans"/>
              </a:rPr>
              <a:t>2 “Staying strong: How </a:t>
            </a:r>
            <a:r>
              <a:rPr sz="900" i="1" spc="-5" dirty="0">
                <a:solidFill>
                  <a:srgbClr val="FFFFFF"/>
                </a:solidFill>
                <a:latin typeface="Open Sans"/>
                <a:cs typeface="Open Sans"/>
              </a:rPr>
              <a:t>government retirement plans are </a:t>
            </a:r>
            <a:r>
              <a:rPr sz="900" i="1" dirty="0">
                <a:solidFill>
                  <a:srgbClr val="FFFFFF"/>
                </a:solidFill>
                <a:latin typeface="Open Sans"/>
                <a:cs typeface="Open Sans"/>
              </a:rPr>
              <a:t>fighting </a:t>
            </a:r>
            <a:r>
              <a:rPr sz="900" i="1" spc="-5" dirty="0">
                <a:solidFill>
                  <a:srgbClr val="FFFFFF"/>
                </a:solidFill>
                <a:latin typeface="Open Sans"/>
                <a:cs typeface="Open Sans"/>
              </a:rPr>
              <a:t>COVID fatigue,” Empower </a:t>
            </a:r>
            <a:r>
              <a:rPr sz="900" i="1" dirty="0">
                <a:solidFill>
                  <a:srgbClr val="FFFFFF"/>
                </a:solidFill>
                <a:latin typeface="Open Sans"/>
                <a:cs typeface="Open Sans"/>
              </a:rPr>
              <a:t>Institute,</a:t>
            </a:r>
            <a:r>
              <a:rPr sz="900" i="1" spc="-150" dirty="0">
                <a:solidFill>
                  <a:srgbClr val="FFFFFF"/>
                </a:solidFill>
                <a:latin typeface="Open Sans"/>
                <a:cs typeface="Open Sans"/>
              </a:rPr>
              <a:t> </a:t>
            </a:r>
            <a:r>
              <a:rPr sz="900" i="1" spc="-10" dirty="0">
                <a:solidFill>
                  <a:srgbClr val="FFFFFF"/>
                </a:solidFill>
                <a:latin typeface="Open Sans"/>
                <a:cs typeface="Open Sans"/>
              </a:rPr>
              <a:t>2020.</a:t>
            </a:r>
            <a:endParaRPr sz="900" dirty="0">
              <a:latin typeface="Open Sans"/>
              <a:cs typeface="Open Sans"/>
            </a:endParaRPr>
          </a:p>
        </p:txBody>
      </p:sp>
      <p:sp>
        <p:nvSpPr>
          <p:cNvPr id="17" name="object 17"/>
          <p:cNvSpPr txBox="1">
            <a:spLocks noGrp="1"/>
          </p:cNvSpPr>
          <p:nvPr>
            <p:ph type="ftr" sz="quarter" idx="5"/>
          </p:nvPr>
        </p:nvSpPr>
        <p:spPr>
          <a:xfrm>
            <a:off x="928116" y="5071408"/>
            <a:ext cx="2973704" cy="326051"/>
          </a:xfrm>
          <a:prstGeom prst="rect">
            <a:avLst/>
          </a:prstGeom>
        </p:spPr>
        <p:txBody>
          <a:bodyPr vert="horz" wrap="square" lIns="0" tIns="3810" rIns="0" bIns="0" rtlCol="0">
            <a:spAutoFit/>
          </a:bodyPr>
          <a:lstStyle/>
          <a:p>
            <a:pPr marL="12700" marR="5080">
              <a:lnSpc>
                <a:spcPts val="1290"/>
              </a:lnSpc>
              <a:spcBef>
                <a:spcPts val="30"/>
              </a:spcBef>
            </a:pPr>
            <a:r>
              <a:rPr spc="45" dirty="0">
                <a:solidFill>
                  <a:schemeClr val="bg1"/>
                </a:solidFill>
              </a:rPr>
              <a:t>LEVERAGING </a:t>
            </a:r>
            <a:r>
              <a:rPr spc="35" dirty="0">
                <a:solidFill>
                  <a:schemeClr val="bg1"/>
                </a:solidFill>
              </a:rPr>
              <a:t>ADVICE </a:t>
            </a:r>
            <a:r>
              <a:rPr spc="10" dirty="0">
                <a:solidFill>
                  <a:schemeClr val="bg1"/>
                </a:solidFill>
              </a:rPr>
              <a:t>TO </a:t>
            </a:r>
            <a:r>
              <a:rPr spc="35" dirty="0">
                <a:solidFill>
                  <a:schemeClr val="bg1"/>
                </a:solidFill>
              </a:rPr>
              <a:t>BUILD </a:t>
            </a:r>
            <a:r>
              <a:rPr dirty="0">
                <a:solidFill>
                  <a:schemeClr val="bg1"/>
                </a:solidFill>
              </a:rPr>
              <a:t>A </a:t>
            </a:r>
            <a:r>
              <a:rPr spc="35" dirty="0">
                <a:solidFill>
                  <a:schemeClr val="bg1"/>
                </a:solidFill>
              </a:rPr>
              <a:t>BRIGHTER </a:t>
            </a:r>
            <a:r>
              <a:rPr spc="40" dirty="0">
                <a:solidFill>
                  <a:schemeClr val="bg1"/>
                </a:solidFill>
              </a:rPr>
              <a:t>FUTURE  </a:t>
            </a:r>
            <a:endParaRPr lang="en-US" spc="40" dirty="0">
              <a:solidFill>
                <a:schemeClr val="bg1"/>
              </a:solidFill>
            </a:endParaRPr>
          </a:p>
          <a:p>
            <a:pPr marL="12700" marR="5080">
              <a:lnSpc>
                <a:spcPts val="1290"/>
              </a:lnSpc>
              <a:spcBef>
                <a:spcPts val="30"/>
              </a:spcBef>
            </a:pPr>
            <a:r>
              <a:rPr spc="35" dirty="0">
                <a:solidFill>
                  <a:schemeClr val="bg1"/>
                </a:solidFill>
              </a:rPr>
              <a:t>FOR </a:t>
            </a:r>
            <a:r>
              <a:rPr spc="45" dirty="0">
                <a:solidFill>
                  <a:schemeClr val="bg1"/>
                </a:solidFill>
              </a:rPr>
              <a:t>FINANCIAL </a:t>
            </a:r>
            <a:r>
              <a:rPr spc="40" dirty="0">
                <a:solidFill>
                  <a:schemeClr val="bg1"/>
                </a:solidFill>
              </a:rPr>
              <a:t>PROFESSIONAL </a:t>
            </a:r>
            <a:r>
              <a:rPr spc="20" dirty="0">
                <a:solidFill>
                  <a:schemeClr val="bg1"/>
                </a:solidFill>
              </a:rPr>
              <a:t>USE</a:t>
            </a:r>
            <a:r>
              <a:rPr spc="145" dirty="0">
                <a:solidFill>
                  <a:schemeClr val="bg1"/>
                </a:solidFill>
              </a:rPr>
              <a:t> </a:t>
            </a:r>
            <a:r>
              <a:rPr spc="15" dirty="0">
                <a:solidFill>
                  <a:schemeClr val="bg1"/>
                </a:solidFill>
              </a:rPr>
              <a:t>ONLY</a:t>
            </a:r>
            <a:r>
              <a:rPr lang="en-US" spc="15" dirty="0">
                <a:solidFill>
                  <a:schemeClr val="bg1"/>
                </a:solidFill>
              </a:rPr>
              <a:t>.</a:t>
            </a:r>
            <a:endParaRPr spc="15" dirty="0">
              <a:solidFill>
                <a:schemeClr val="bg1"/>
              </a:solidFill>
            </a:endParaRPr>
          </a:p>
        </p:txBody>
      </p:sp>
      <p:sp>
        <p:nvSpPr>
          <p:cNvPr id="18" name="object 18"/>
          <p:cNvSpPr txBox="1">
            <a:spLocks noGrp="1"/>
          </p:cNvSpPr>
          <p:nvPr>
            <p:ph type="sldNum" sz="quarter" idx="7"/>
          </p:nvPr>
        </p:nvSpPr>
        <p:spPr>
          <a:prstGeom prst="rect">
            <a:avLst/>
          </a:prstGeom>
        </p:spPr>
        <p:txBody>
          <a:bodyPr vert="horz" wrap="square" lIns="0" tIns="20320" rIns="0" bIns="0" rtlCol="0">
            <a:spAutoFit/>
          </a:bodyPr>
          <a:lstStyle/>
          <a:p>
            <a:pPr marL="38100">
              <a:lnSpc>
                <a:spcPct val="100000"/>
              </a:lnSpc>
              <a:spcBef>
                <a:spcPts val="160"/>
              </a:spcBef>
            </a:pPr>
            <a:fld id="{81D60167-4931-47E6-BA6A-407CBD079E47}" type="slidenum">
              <a:rPr dirty="0"/>
              <a:t>9</a:t>
            </a:fld>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TotalTime>
  <Words>2034</Words>
  <Application>Microsoft Office PowerPoint</Application>
  <PresentationFormat>Custom</PresentationFormat>
  <Paragraphs>362</Paragraphs>
  <Slides>26</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Calibri</vt:lpstr>
      <vt:lpstr>Merriweather</vt:lpstr>
      <vt:lpstr>Merriweather-Black</vt:lpstr>
      <vt:lpstr>Open Sans</vt:lpstr>
      <vt:lpstr>OpenSans-Extrabold</vt:lpstr>
      <vt:lpstr>OpenSans-Light</vt:lpstr>
      <vt:lpstr>OpenSans-Semibold</vt:lpstr>
      <vt:lpstr>OpenSans-Semibold</vt:lpstr>
      <vt:lpstr>Times New Roman</vt:lpstr>
      <vt:lpstr>Office Theme</vt:lpstr>
      <vt:lpstr>PowerPoint Presentation</vt:lpstr>
      <vt:lpstr>Why does advice  matter more now  than  ever?</vt:lpstr>
      <vt:lpstr>Uncertainty surrounds the impact of the pandemic  and election cycle on the economy</vt:lpstr>
      <vt:lpstr>Confidence in economy has taken a big hit</vt:lpstr>
      <vt:lpstr>Retirement savings is a source of last resort</vt:lpstr>
      <vt:lpstr>Workplace retirement plan distributions  were mostly used for basic needs</vt:lpstr>
      <vt:lpstr>How can retirement  investors move  forward financially?</vt:lpstr>
      <vt:lpstr>Top goals of 2021: Spend less, save more and seek  professional advice</vt:lpstr>
      <vt:lpstr>People want advice, they want it now  and they want their employer to help.</vt:lpstr>
      <vt:lpstr>Advice offered through an employer is especially important  for certain population segments</vt:lpstr>
      <vt:lpstr>Instead, some segments are turning to friends, family  and colleagues for advice about retirement</vt:lpstr>
      <vt:lpstr>Difficulty with financial tasks</vt:lpstr>
      <vt:lpstr>How can advice help?</vt:lpstr>
      <vt:lpstr>Advice can help retirement investors stay on track</vt:lpstr>
      <vt:lpstr>Advice in a workplace plan can help retirement investors  be more prepared for retirement</vt:lpstr>
      <vt:lpstr>A comprehensive advice model can assist your advisor in  reaching more people</vt:lpstr>
      <vt:lpstr>Using advice to help retain assets</vt:lpstr>
      <vt:lpstr>What kind of  advice can help?</vt:lpstr>
      <vt:lpstr>Our definition of advice</vt:lpstr>
      <vt:lpstr>Investors crave advice that is personalized, unbiased  and simple to understand</vt:lpstr>
      <vt:lpstr>Consider a fiduciary advice model that works for everyone</vt:lpstr>
      <vt:lpstr>There are many ways to implement advice</vt:lpstr>
      <vt:lpstr>What are  next steps?</vt:lpstr>
      <vt:lpstr>Key takeaways</vt:lpstr>
      <vt:lpstr>Disclosures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Franger, Sasha</dc:creator>
  <cp:lastModifiedBy>Abruzzese, Marc</cp:lastModifiedBy>
  <cp:revision>16</cp:revision>
  <cp:lastPrinted>2021-05-10T18:56:48Z</cp:lastPrinted>
  <dcterms:created xsi:type="dcterms:W3CDTF">2021-05-07T20:02:52Z</dcterms:created>
  <dcterms:modified xsi:type="dcterms:W3CDTF">2021-05-13T14:23:25Z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2021-05-07T00:00:00Z</vt:filetime>
  </property>
  <property fmtid="{D5CDD505-2E9C-101B-9397-08002B2CF9AE}" pid="3" name="Creator">
    <vt:lpwstr>Adobe InDesign 16.1 (Macintosh)</vt:lpwstr>
  </property>
  <property fmtid="{D5CDD505-2E9C-101B-9397-08002B2CF9AE}" pid="4" name="LastSaved">
    <vt:filetime>2021-05-07T00:00:00Z</vt:filetime>
  </property>
</Properties>
</file>